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4" r:id="rId3"/>
    <p:sldMasterId id="2147483679" r:id="rId4"/>
  </p:sldMasterIdLst>
  <p:notesMasterIdLst>
    <p:notesMasterId r:id="rId6"/>
  </p:notesMasterIdLst>
  <p:sldIdLst>
    <p:sldId id="976" r:id="rId5"/>
    <p:sldId id="390" r:id="rId7"/>
    <p:sldId id="261" r:id="rId8"/>
    <p:sldId id="260" r:id="rId9"/>
    <p:sldId id="262" r:id="rId10"/>
    <p:sldId id="954" r:id="rId11"/>
    <p:sldId id="267" r:id="rId12"/>
    <p:sldId id="268" r:id="rId13"/>
    <p:sldId id="935" r:id="rId14"/>
    <p:sldId id="569" r:id="rId15"/>
    <p:sldId id="682" r:id="rId16"/>
    <p:sldId id="588" r:id="rId17"/>
    <p:sldId id="568" r:id="rId18"/>
    <p:sldId id="576" r:id="rId19"/>
    <p:sldId id="577" r:id="rId20"/>
    <p:sldId id="684" r:id="rId21"/>
    <p:sldId id="575" r:id="rId22"/>
    <p:sldId id="563" r:id="rId23"/>
    <p:sldId id="567" r:id="rId24"/>
    <p:sldId id="564" r:id="rId25"/>
    <p:sldId id="566" r:id="rId26"/>
    <p:sldId id="565" r:id="rId27"/>
    <p:sldId id="936" r:id="rId28"/>
    <p:sldId id="856" r:id="rId29"/>
    <p:sldId id="857" r:id="rId30"/>
    <p:sldId id="858" r:id="rId31"/>
    <p:sldId id="859" r:id="rId32"/>
  </p:sldIdLst>
  <p:sldSz cx="12192000" cy="6858000"/>
  <p:notesSz cx="12192000" cy="6858000"/>
  <p:custDataLst>
    <p:tags r:id="rId3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009"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主题样式 1 - 强调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8" d="100"/>
          <a:sy n="68" d="100"/>
        </p:scale>
        <p:origin x="592" y="48"/>
      </p:cViewPr>
      <p:guideLst>
        <p:guide orient="horz" pos="2880"/>
        <p:guide pos="2009"/>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slide" Target="slides/slide3.xml"/><Relationship Id="rId7" Type="http://schemas.openxmlformats.org/officeDocument/2006/relationships/slide" Target="slides/slide2.xml"/><Relationship Id="rId6" Type="http://schemas.openxmlformats.org/officeDocument/2006/relationships/notesMaster" Target="notesMasters/notesMaster1.xml"/><Relationship Id="rId5" Type="http://schemas.openxmlformats.org/officeDocument/2006/relationships/slide" Target="slides/slide1.xml"/><Relationship Id="rId4" Type="http://schemas.openxmlformats.org/officeDocument/2006/relationships/slideMaster" Target="slideMasters/slideMaster3.xml"/><Relationship Id="rId37" Type="http://schemas.openxmlformats.org/officeDocument/2006/relationships/tags" Target="tags/tag16.xml"/><Relationship Id="rId36" Type="http://schemas.openxmlformats.org/officeDocument/2006/relationships/commentAuthors" Target="commentAuthors.xml"/><Relationship Id="rId35" Type="http://schemas.openxmlformats.org/officeDocument/2006/relationships/tableStyles" Target="tableStyles.xml"/><Relationship Id="rId34" Type="http://schemas.openxmlformats.org/officeDocument/2006/relationships/viewProps" Target="viewProps.xml"/><Relationship Id="rId33" Type="http://schemas.openxmlformats.org/officeDocument/2006/relationships/presProps" Target="presProps.xml"/><Relationship Id="rId32" Type="http://schemas.openxmlformats.org/officeDocument/2006/relationships/slide" Target="slides/slide27.xml"/><Relationship Id="rId31" Type="http://schemas.openxmlformats.org/officeDocument/2006/relationships/slide" Target="slides/slide26.xml"/><Relationship Id="rId30" Type="http://schemas.openxmlformats.org/officeDocument/2006/relationships/slide" Target="slides/slide25.xml"/><Relationship Id="rId3" Type="http://schemas.openxmlformats.org/officeDocument/2006/relationships/slideMaster" Target="slideMasters/slideMaster2.xml"/><Relationship Id="rId29" Type="http://schemas.openxmlformats.org/officeDocument/2006/relationships/slide" Target="slides/slide24.xml"/><Relationship Id="rId28" Type="http://schemas.openxmlformats.org/officeDocument/2006/relationships/slide" Target="slides/slide23.xml"/><Relationship Id="rId27" Type="http://schemas.openxmlformats.org/officeDocument/2006/relationships/slide" Target="slides/slide22.xml"/><Relationship Id="rId26" Type="http://schemas.openxmlformats.org/officeDocument/2006/relationships/slide" Target="slides/slide21.xml"/><Relationship Id="rId25" Type="http://schemas.openxmlformats.org/officeDocument/2006/relationships/slide" Target="slides/slide20.xml"/><Relationship Id="rId24" Type="http://schemas.openxmlformats.org/officeDocument/2006/relationships/slide" Target="slides/slide19.xml"/><Relationship Id="rId23" Type="http://schemas.openxmlformats.org/officeDocument/2006/relationships/slide" Target="slides/slide18.xml"/><Relationship Id="rId22" Type="http://schemas.openxmlformats.org/officeDocument/2006/relationships/slide" Target="slides/slide17.xml"/><Relationship Id="rId21" Type="http://schemas.openxmlformats.org/officeDocument/2006/relationships/slide" Target="slides/slide16.xml"/><Relationship Id="rId20" Type="http://schemas.openxmlformats.org/officeDocument/2006/relationships/slide" Target="slides/slide15.xml"/><Relationship Id="rId2" Type="http://schemas.openxmlformats.org/officeDocument/2006/relationships/theme" Target="theme/theme1.xml"/><Relationship Id="rId19" Type="http://schemas.openxmlformats.org/officeDocument/2006/relationships/slide" Target="slides/slide14.xml"/><Relationship Id="rId18" Type="http://schemas.openxmlformats.org/officeDocument/2006/relationships/slide" Target="slides/slide13.xml"/><Relationship Id="rId17" Type="http://schemas.openxmlformats.org/officeDocument/2006/relationships/slide" Target="slides/slide12.xml"/><Relationship Id="rId16" Type="http://schemas.openxmlformats.org/officeDocument/2006/relationships/slide" Target="slides/slide11.xml"/><Relationship Id="rId15" Type="http://schemas.openxmlformats.org/officeDocument/2006/relationships/slide" Target="slides/slide10.xml"/><Relationship Id="rId14" Type="http://schemas.openxmlformats.org/officeDocument/2006/relationships/slide" Target="slides/slide9.xml"/><Relationship Id="rId13" Type="http://schemas.openxmlformats.org/officeDocument/2006/relationships/slide" Target="slides/slide8.xml"/><Relationship Id="rId12" Type="http://schemas.openxmlformats.org/officeDocument/2006/relationships/slide" Target="slides/slide7.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9392356" cy="25806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12277295" y="0"/>
            <a:ext cx="9392356" cy="25806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9294283" y="642938"/>
            <a:ext cx="3086100" cy="1735931"/>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2167467" y="2475309"/>
            <a:ext cx="17339733" cy="2025253"/>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4885432"/>
            <a:ext cx="9392356" cy="258068"/>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12277295" y="4885432"/>
            <a:ext cx="9392356" cy="258068"/>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幻灯片图像占位符 1"/>
          <p:cNvSpPr>
            <a:spLocks noGrp="1" noRot="1" noChangeAspect="1" noChangeArrowheads="1" noTextEdit="1"/>
          </p:cNvSpPr>
          <p:nvPr>
            <p:ph type="sldImg" idx="4294967295"/>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59395" name="备注占位符 2"/>
          <p:cNvSpPr>
            <a:spLocks noGrp="1" noChangeArrowheads="1"/>
          </p:cNvSpPr>
          <p:nvPr>
            <p:ph type="body"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a:p>
        </p:txBody>
      </p:sp>
      <p:sp>
        <p:nvSpPr>
          <p:cNvPr id="59396"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12C382D1-8B96-4207-B81D-294BE72AEE04}" type="slidenum">
              <a:rPr kumimoji="0" altLang="en-US" sz="1200" b="0" i="0" u="none" strike="noStrike" kern="1200" cap="none" spc="0" normalizeH="0" baseline="0" noProof="1" smtClean="0">
                <a:ln>
                  <a:noFill/>
                </a:ln>
                <a:solidFill>
                  <a:prstClr val="black"/>
                </a:solidFill>
                <a:effectLst/>
                <a:uLnTx/>
                <a:uFillTx/>
                <a:latin typeface="Calibri" panose="020F0502020204030204" charset="0"/>
                <a:ea typeface="宋体" panose="02010600030101010101" pitchFamily="2" charset="-122"/>
                <a:cs typeface="+mn-cs"/>
              </a:rPr>
            </a:fld>
            <a:endParaRPr kumimoji="0" lang="zh-CN" altLang="en-US" sz="1200" b="0" i="0" u="none" strike="noStrike" kern="1200" cap="none" spc="0" normalizeH="0" baseline="0" noProof="1">
              <a:ln>
                <a:noFill/>
              </a:ln>
              <a:solidFill>
                <a:prstClr val="black"/>
              </a:solidFill>
              <a:effectLst/>
              <a:uLnTx/>
              <a:uFillTx/>
              <a:latin typeface="Calibri" panose="020F0502020204030204" charset="0"/>
              <a:ea typeface="宋体" panose="02010600030101010101" pitchFamily="2" charset="-122"/>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109D6F5B-8C95-4753-8AFD-14029A8F967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B4103B6-3AB7-4B54-8EC1-5569A421A4F8}"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109D6F5B-8C95-4753-8AFD-14029A8F967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B4103B6-3AB7-4B54-8EC1-5569A421A4F8}"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109D6F5B-8C95-4753-8AFD-14029A8F967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B4103B6-3AB7-4B54-8EC1-5569A421A4F8}"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109D6F5B-8C95-4753-8AFD-14029A8F9677}"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B4103B6-3AB7-4B54-8EC1-5569A421A4F8}" type="slidenum">
              <a:rPr lang="zh-CN" altLang="en-US" smtClean="0"/>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0" i="0">
                <a:solidFill>
                  <a:schemeClr val="tx1"/>
                </a:solidFill>
                <a:latin typeface="宋体" panose="02010600030101010101" pitchFamily="2" charset="-122"/>
                <a:cs typeface="宋体" panose="02010600030101010101" pitchFamily="2" charset="-122"/>
              </a:defRPr>
            </a:lvl1pPr>
          </a:lstStyle>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defRPr sz="1000" b="1" i="0">
                <a:solidFill>
                  <a:schemeClr val="tx1"/>
                </a:solidFill>
                <a:latin typeface="Arial" panose="020B0604020202020204"/>
                <a:cs typeface="Arial" panose="020B0604020202020204"/>
              </a:defRPr>
            </a:lvl1pPr>
          </a:lstStyle>
          <a:p>
            <a:pPr marL="12700">
              <a:lnSpc>
                <a:spcPct val="100000"/>
              </a:lnSpc>
            </a:pPr>
            <a:r>
              <a:rPr spc="-5" dirty="0"/>
              <a:t>© 2019 Hefei Zhihai Technology Service Co., Ltd. All right</a:t>
            </a:r>
            <a:r>
              <a:rPr spc="125" dirty="0"/>
              <a:t> </a:t>
            </a:r>
            <a:r>
              <a:rPr spc="-5" dirty="0"/>
              <a:t>reserved.</a:t>
            </a:r>
            <a:endParaRPr spc="-5"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0" i="0">
                <a:solidFill>
                  <a:schemeClr val="tx1"/>
                </a:solidFill>
                <a:latin typeface="宋体" panose="02010600030101010101" pitchFamily="2" charset="-122"/>
                <a:cs typeface="宋体" panose="02010600030101010101" pitchFamily="2" charset="-122"/>
              </a:defRPr>
            </a:lvl1pPr>
          </a:lstStyle>
          <a:p/>
        </p:txBody>
      </p:sp>
      <p:sp>
        <p:nvSpPr>
          <p:cNvPr id="3" name="Holder 3"/>
          <p:cNvSpPr>
            <a:spLocks noGrp="1"/>
          </p:cNvSpPr>
          <p:nvPr>
            <p:ph type="ftr" sz="quarter" idx="5"/>
          </p:nvPr>
        </p:nvSpPr>
        <p:spPr/>
        <p:txBody>
          <a:bodyPr lIns="0" tIns="0" rIns="0" bIns="0"/>
          <a:lstStyle>
            <a:lvl1pPr>
              <a:defRPr sz="1000" b="1" i="0">
                <a:solidFill>
                  <a:schemeClr val="tx1"/>
                </a:solidFill>
                <a:latin typeface="Arial" panose="020B0604020202020204"/>
                <a:cs typeface="Arial" panose="020B0604020202020204"/>
              </a:defRPr>
            </a:lvl1pPr>
          </a:lstStyle>
          <a:p>
            <a:pPr marL="12700">
              <a:lnSpc>
                <a:spcPct val="100000"/>
              </a:lnSpc>
            </a:pPr>
            <a:r>
              <a:rPr spc="-5" dirty="0"/>
              <a:t>© 2019 Hefei Zhihai Technology Service Co., Ltd. All right</a:t>
            </a:r>
            <a:r>
              <a:rPr spc="125" dirty="0"/>
              <a:t> </a:t>
            </a:r>
            <a:r>
              <a:rPr spc="-5" dirty="0"/>
              <a:t>reserved.</a:t>
            </a:r>
            <a:endParaRPr spc="-5"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000" b="1" i="0">
                <a:solidFill>
                  <a:schemeClr val="tx1"/>
                </a:solidFill>
                <a:latin typeface="Arial" panose="020B0604020202020204"/>
                <a:cs typeface="Arial" panose="020B0604020202020204"/>
              </a:defRPr>
            </a:lvl1pPr>
          </a:lstStyle>
          <a:p>
            <a:pPr marL="12700">
              <a:lnSpc>
                <a:spcPct val="100000"/>
              </a:lnSpc>
            </a:pPr>
            <a:r>
              <a:rPr spc="-5" dirty="0"/>
              <a:t>© 2019 Hefei Zhihai Technology Service Co., Ltd. All right</a:t>
            </a:r>
            <a:r>
              <a:rPr spc="125" dirty="0"/>
              <a:t> </a:t>
            </a:r>
            <a:r>
              <a:rPr spc="-5" dirty="0"/>
              <a:t>reserved.</a:t>
            </a:r>
            <a:endParaRPr spc="-5"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FABBDBD7-F59C-4345-A506-26FEFEB9C99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DBE010E-21CD-4662-96AA-7AC4AD5C44BC}"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FABBDBD7-F59C-4345-A506-26FEFEB9C99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DBE010E-21CD-4662-96AA-7AC4AD5C44BC}"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FABBDBD7-F59C-4345-A506-26FEFEB9C99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DBE010E-21CD-4662-96AA-7AC4AD5C44BC}"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FABBDBD7-F59C-4345-A506-26FEFEB9C99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DBE010E-21CD-4662-96AA-7AC4AD5C44BC}"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109D6F5B-8C95-4753-8AFD-14029A8F967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B4103B6-3AB7-4B54-8EC1-5569A421A4F8}"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FABBDBD7-F59C-4345-A506-26FEFEB9C99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ADBE010E-21CD-4662-96AA-7AC4AD5C44BC}"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FABBDBD7-F59C-4345-A506-26FEFEB9C99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ADBE010E-21CD-4662-96AA-7AC4AD5C44BC}" type="slidenum">
              <a:rPr lang="zh-CN" altLang="en-US" smtClean="0"/>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ABBDBD7-F59C-4345-A506-26FEFEB9C99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ADBE010E-21CD-4662-96AA-7AC4AD5C44BC}" type="slidenum">
              <a:rPr lang="zh-CN" altLang="en-US" smtClean="0"/>
            </a:fld>
            <a:endParaRPr lang="zh-CN"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FABBDBD7-F59C-4345-A506-26FEFEB9C99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DBE010E-21CD-4662-96AA-7AC4AD5C44BC}" type="slidenum">
              <a:rPr lang="zh-CN" altLang="en-US" smtClean="0"/>
            </a:fld>
            <a:endParaRPr lang="zh-CN"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FABBDBD7-F59C-4345-A506-26FEFEB9C99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DBE010E-21CD-4662-96AA-7AC4AD5C44BC}" type="slidenum">
              <a:rPr lang="zh-CN" altLang="en-US" smtClean="0"/>
            </a:fld>
            <a:endParaRPr lang="zh-CN"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FABBDBD7-F59C-4345-A506-26FEFEB9C99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DBE010E-21CD-4662-96AA-7AC4AD5C44BC}" type="slidenum">
              <a:rPr lang="zh-CN" altLang="en-US" smtClean="0"/>
            </a:fld>
            <a:endParaRPr lang="zh-CN"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FABBDBD7-F59C-4345-A506-26FEFEB9C99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DBE010E-21CD-4662-96AA-7AC4AD5C44BC}" type="slidenum">
              <a:rPr lang="zh-CN" altLang="en-US" smtClean="0"/>
            </a:fld>
            <a:endParaRPr lang="zh-CN"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0" i="0">
                <a:solidFill>
                  <a:schemeClr val="tx1"/>
                </a:solidFill>
                <a:latin typeface="宋体" panose="02010600030101010101" pitchFamily="2" charset="-122"/>
                <a:cs typeface="宋体" panose="02010600030101010101" pitchFamily="2" charset="-122"/>
              </a:defRPr>
            </a:lvl1pPr>
          </a:lstStyle>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defRPr sz="1000" b="1" i="0">
                <a:solidFill>
                  <a:schemeClr val="tx1"/>
                </a:solidFill>
                <a:latin typeface="Arial" panose="020B0604020202020204"/>
                <a:cs typeface="Arial" panose="020B0604020202020204"/>
              </a:defRPr>
            </a:lvl1pPr>
          </a:lstStyle>
          <a:p>
            <a:pPr marL="12700">
              <a:lnSpc>
                <a:spcPct val="100000"/>
              </a:lnSpc>
            </a:pPr>
            <a:r>
              <a:rPr spc="-5" dirty="0"/>
              <a:t>© 2019 Hefei Zhihai Technology Service Co., Ltd. All right</a:t>
            </a:r>
            <a:r>
              <a:rPr spc="125" dirty="0"/>
              <a:t> </a:t>
            </a:r>
            <a:r>
              <a:rPr spc="-5" dirty="0"/>
              <a:t>reserved.</a:t>
            </a:r>
            <a:endParaRPr spc="-5"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0" i="0">
                <a:solidFill>
                  <a:schemeClr val="tx1"/>
                </a:solidFill>
                <a:latin typeface="宋体" panose="02010600030101010101" pitchFamily="2" charset="-122"/>
                <a:cs typeface="宋体" panose="02010600030101010101" pitchFamily="2" charset="-122"/>
              </a:defRPr>
            </a:lvl1pPr>
          </a:lstStyle>
          <a:p/>
        </p:txBody>
      </p:sp>
      <p:sp>
        <p:nvSpPr>
          <p:cNvPr id="3" name="Holder 3"/>
          <p:cNvSpPr>
            <a:spLocks noGrp="1"/>
          </p:cNvSpPr>
          <p:nvPr>
            <p:ph type="ftr" sz="quarter" idx="5"/>
          </p:nvPr>
        </p:nvSpPr>
        <p:spPr/>
        <p:txBody>
          <a:bodyPr lIns="0" tIns="0" rIns="0" bIns="0"/>
          <a:lstStyle>
            <a:lvl1pPr>
              <a:defRPr sz="1000" b="1" i="0">
                <a:solidFill>
                  <a:schemeClr val="tx1"/>
                </a:solidFill>
                <a:latin typeface="Arial" panose="020B0604020202020204"/>
                <a:cs typeface="Arial" panose="020B0604020202020204"/>
              </a:defRPr>
            </a:lvl1pPr>
          </a:lstStyle>
          <a:p>
            <a:pPr marL="12700">
              <a:lnSpc>
                <a:spcPct val="100000"/>
              </a:lnSpc>
            </a:pPr>
            <a:r>
              <a:rPr spc="-5" dirty="0"/>
              <a:t>© 2019 Hefei Zhihai Technology Service Co., Ltd. All right</a:t>
            </a:r>
            <a:r>
              <a:rPr spc="125" dirty="0"/>
              <a:t> </a:t>
            </a:r>
            <a:r>
              <a:rPr spc="-5" dirty="0"/>
              <a:t>reserved.</a:t>
            </a:r>
            <a:endParaRPr spc="-5"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000" b="1" i="0">
                <a:solidFill>
                  <a:schemeClr val="tx1"/>
                </a:solidFill>
                <a:latin typeface="Arial" panose="020B0604020202020204"/>
                <a:cs typeface="Arial" panose="020B0604020202020204"/>
              </a:defRPr>
            </a:lvl1pPr>
          </a:lstStyle>
          <a:p>
            <a:pPr marL="12700">
              <a:lnSpc>
                <a:spcPct val="100000"/>
              </a:lnSpc>
            </a:pPr>
            <a:r>
              <a:rPr spc="-5" dirty="0"/>
              <a:t>© 2019 Hefei Zhihai Technology Service Co., Ltd. All right</a:t>
            </a:r>
            <a:r>
              <a:rPr spc="125" dirty="0"/>
              <a:t> </a:t>
            </a:r>
            <a:r>
              <a:rPr spc="-5" dirty="0"/>
              <a:t>reserved.</a:t>
            </a:r>
            <a:endParaRPr spc="-5"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109D6F5B-8C95-4753-8AFD-14029A8F967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B4103B6-3AB7-4B54-8EC1-5569A421A4F8}" type="slidenum">
              <a:rPr lang="zh-CN" altLang="en-US" smtClean="0"/>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109D6F5B-8C95-4753-8AFD-14029A8F9677}"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8B4103B6-3AB7-4B54-8EC1-5569A421A4F8}" type="slidenum">
              <a:rPr lang="zh-CN" altLang="en-US" smtClean="0"/>
            </a:fld>
            <a:endParaRPr lang="zh-CN" alt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109D6F5B-8C95-4753-8AFD-14029A8F9677}"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8B4103B6-3AB7-4B54-8EC1-5569A421A4F8}" type="slidenum">
              <a:rPr lang="zh-CN" altLang="en-US" smtClean="0"/>
            </a:fld>
            <a:endParaRPr lang="zh-CN"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109D6F5B-8C95-4753-8AFD-14029A8F9677}"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8B4103B6-3AB7-4B54-8EC1-5569A421A4F8}" type="slidenum">
              <a:rPr lang="zh-CN" altLang="en-US" smtClean="0"/>
            </a:fld>
            <a:endParaRPr lang="zh-CN" alt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p:txBody>
          <a:bodyPr/>
          <a:lstStyle/>
          <a:p>
            <a:fld id="{109D6F5B-8C95-4753-8AFD-14029A8F9677}"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8B4103B6-3AB7-4B54-8EC1-5569A421A4F8}" type="slidenum">
              <a:rPr lang="zh-CN" altLang="en-US" smtClean="0"/>
            </a:fld>
            <a:endParaRPr lang="zh-CN" alt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6"/>
          <p:cNvSpPr>
            <a:spLocks noGrp="1"/>
          </p:cNvSpPr>
          <p:nvPr>
            <p:ph type="dt" sz="half" idx="10"/>
          </p:nvPr>
        </p:nvSpPr>
        <p:spPr/>
        <p:txBody>
          <a:bodyPr/>
          <a:lstStyle/>
          <a:p>
            <a:fld id="{109D6F5B-8C95-4753-8AFD-14029A8F9677}"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8B4103B6-3AB7-4B54-8EC1-5569A421A4F8}" type="slidenum">
              <a:rPr lang="zh-CN" altLang="en-US" smtClean="0"/>
            </a:fld>
            <a:endParaRPr lang="zh-CN" alt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109D6F5B-8C95-4753-8AFD-14029A8F9677}"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8B4103B6-3AB7-4B54-8EC1-5569A421A4F8}" type="slidenum">
              <a:rPr lang="zh-CN" altLang="en-US" smtClean="0"/>
            </a:fld>
            <a:endParaRPr lang="zh-CN" alt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9D6F5B-8C95-4753-8AFD-14029A8F9677}"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8B4103B6-3AB7-4B54-8EC1-5569A421A4F8}" type="slidenum">
              <a:rPr lang="zh-CN" altLang="en-US" smtClean="0"/>
            </a:fld>
            <a:endParaRPr lang="zh-CN" alt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109D6F5B-8C95-4753-8AFD-14029A8F9677}"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8B4103B6-3AB7-4B54-8EC1-5569A421A4F8}" type="slidenum">
              <a:rPr lang="zh-CN" altLang="en-US" smtClean="0"/>
            </a:fld>
            <a:endParaRPr lang="zh-CN" alt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109D6F5B-8C95-4753-8AFD-14029A8F9677}"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8B4103B6-3AB7-4B54-8EC1-5569A421A4F8}" type="slidenum">
              <a:rPr lang="zh-CN" altLang="en-US" smtClean="0"/>
            </a:fld>
            <a:endParaRPr lang="zh-CN" alt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109D6F5B-8C95-4753-8AFD-14029A8F9677}"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8B4103B6-3AB7-4B54-8EC1-5569A421A4F8}"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109D6F5B-8C95-4753-8AFD-14029A8F9677}"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B4103B6-3AB7-4B54-8EC1-5569A421A4F8}" type="slidenum">
              <a:rPr lang="zh-CN" altLang="en-US" smtClean="0"/>
            </a:fld>
            <a:endParaRPr lang="zh-CN" alt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109D6F5B-8C95-4753-8AFD-14029A8F9677}"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8B4103B6-3AB7-4B54-8EC1-5569A421A4F8}" type="slidenum">
              <a:rPr lang="zh-CN" altLang="en-US" smtClean="0"/>
            </a:fld>
            <a:endParaRPr lang="zh-CN" alt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0" i="0">
                <a:solidFill>
                  <a:schemeClr val="tx1"/>
                </a:solidFill>
                <a:latin typeface="宋体" panose="02010600030101010101" pitchFamily="2" charset="-122"/>
                <a:cs typeface="宋体" panose="02010600030101010101" pitchFamily="2" charset="-122"/>
              </a:defRPr>
            </a:lvl1pPr>
          </a:lstStyle>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defRPr sz="1000" b="1" i="0">
                <a:solidFill>
                  <a:schemeClr val="tx1"/>
                </a:solidFill>
                <a:latin typeface="Arial" panose="020B0604020202020204"/>
                <a:cs typeface="Arial" panose="020B0604020202020204"/>
              </a:defRPr>
            </a:lvl1pPr>
          </a:lstStyle>
          <a:p>
            <a:pPr marL="12700">
              <a:lnSpc>
                <a:spcPct val="100000"/>
              </a:lnSpc>
            </a:pPr>
            <a:r>
              <a:rPr spc="-5" dirty="0"/>
              <a:t>© 2019 Hefei Zhihai Technology Service Co., Ltd. All right</a:t>
            </a:r>
            <a:r>
              <a:rPr spc="125" dirty="0"/>
              <a:t> </a:t>
            </a:r>
            <a:r>
              <a:rPr spc="-5" dirty="0"/>
              <a:t>reserved.</a:t>
            </a:r>
            <a:endParaRPr spc="-5"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0" i="0">
                <a:solidFill>
                  <a:schemeClr val="tx1"/>
                </a:solidFill>
                <a:latin typeface="宋体" panose="02010600030101010101" pitchFamily="2" charset="-122"/>
                <a:cs typeface="宋体" panose="02010600030101010101" pitchFamily="2" charset="-122"/>
              </a:defRPr>
            </a:lvl1pPr>
          </a:lstStyle>
          <a:p/>
        </p:txBody>
      </p:sp>
      <p:sp>
        <p:nvSpPr>
          <p:cNvPr id="3" name="Holder 3"/>
          <p:cNvSpPr>
            <a:spLocks noGrp="1"/>
          </p:cNvSpPr>
          <p:nvPr>
            <p:ph type="ftr" sz="quarter" idx="5"/>
          </p:nvPr>
        </p:nvSpPr>
        <p:spPr/>
        <p:txBody>
          <a:bodyPr lIns="0" tIns="0" rIns="0" bIns="0"/>
          <a:lstStyle>
            <a:lvl1pPr>
              <a:defRPr sz="1000" b="1" i="0">
                <a:solidFill>
                  <a:schemeClr val="tx1"/>
                </a:solidFill>
                <a:latin typeface="Arial" panose="020B0604020202020204"/>
                <a:cs typeface="Arial" panose="020B0604020202020204"/>
              </a:defRPr>
            </a:lvl1pPr>
          </a:lstStyle>
          <a:p>
            <a:pPr marL="12700">
              <a:lnSpc>
                <a:spcPct val="100000"/>
              </a:lnSpc>
            </a:pPr>
            <a:r>
              <a:rPr spc="-5" dirty="0"/>
              <a:t>© 2019 Hefei Zhihai Technology Service Co., Ltd. All right</a:t>
            </a:r>
            <a:r>
              <a:rPr spc="125" dirty="0"/>
              <a:t> </a:t>
            </a:r>
            <a:r>
              <a:rPr spc="-5" dirty="0"/>
              <a:t>reserved.</a:t>
            </a:r>
            <a:endParaRPr spc="-5"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000" b="1" i="0">
                <a:solidFill>
                  <a:schemeClr val="tx1"/>
                </a:solidFill>
                <a:latin typeface="Arial" panose="020B0604020202020204"/>
                <a:cs typeface="Arial" panose="020B0604020202020204"/>
              </a:defRPr>
            </a:lvl1pPr>
          </a:lstStyle>
          <a:p>
            <a:pPr marL="12700">
              <a:lnSpc>
                <a:spcPct val="100000"/>
              </a:lnSpc>
            </a:pPr>
            <a:r>
              <a:rPr spc="-5" dirty="0"/>
              <a:t>© 2019 Hefei Zhihai Technology Service Co., Ltd. All right</a:t>
            </a:r>
            <a:r>
              <a:rPr spc="125" dirty="0"/>
              <a:t> </a:t>
            </a:r>
            <a:r>
              <a:rPr spc="-5" dirty="0"/>
              <a:t>reserved.</a:t>
            </a:r>
            <a:endParaRPr spc="-5"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1_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250" advTm="0">
        <p14:switch dir="r"/>
      </p:transition>
    </mc:Choice>
    <mc:Fallback>
      <p:transition spd="slow" advTm="0">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type="tx" showMasterSp="0">
  <p:cSld name="Default">
    <p:spTree>
      <p:nvGrpSpPr>
        <p:cNvPr id="1" name=""/>
        <p:cNvGrpSpPr/>
        <p:nvPr/>
      </p:nvGrpSpPr>
      <p:grpSpPr>
        <a:xfrm>
          <a:off x="0" y="0"/>
          <a:ext cx="0" cy="0"/>
          <a:chOff x="0" y="0"/>
          <a:chExt cx="0" cy="0"/>
        </a:xfrm>
      </p:grpSpPr>
      <p:sp>
        <p:nvSpPr>
          <p:cNvPr id="11" name="幻灯片编号"/>
          <p:cNvSpPr>
            <a:spLocks noGrp="1"/>
          </p:cNvSpPr>
          <p:nvPr>
            <p:ph type="sldNum" sz="quarter" idx="2"/>
          </p:nvPr>
        </p:nvSpPr>
        <p:spPr>
          <a:prstGeom prst="rect">
            <a:avLst/>
          </a:prstGeom>
        </p:spPr>
        <p:txBody>
          <a:bodyPr/>
          <a:lstStyle/>
          <a:p>
            <a:fld id="{86CB4B4D-7CA3-9044-876B-883B54F8677D}" type="slidenum">
              <a:rPr/>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109D6F5B-8C95-4753-8AFD-14029A8F9677}"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8B4103B6-3AB7-4B54-8EC1-5569A421A4F8}"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109D6F5B-8C95-4753-8AFD-14029A8F9677}"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B4103B6-3AB7-4B54-8EC1-5569A421A4F8}"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09D6F5B-8C95-4753-8AFD-14029A8F9677}"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8B4103B6-3AB7-4B54-8EC1-5569A421A4F8}"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109D6F5B-8C95-4753-8AFD-14029A8F9677}"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B4103B6-3AB7-4B54-8EC1-5569A421A4F8}"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109D6F5B-8C95-4753-8AFD-14029A8F9677}"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B4103B6-3AB7-4B54-8EC1-5569A421A4F8}"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6" Type="http://schemas.openxmlformats.org/officeDocument/2006/relationships/theme" Target="../theme/theme1.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4.xml"/><Relationship Id="rId8" Type="http://schemas.openxmlformats.org/officeDocument/2006/relationships/slideLayout" Target="../slideLayouts/slideLayout23.xml"/><Relationship Id="rId7" Type="http://schemas.openxmlformats.org/officeDocument/2006/relationships/slideLayout" Target="../slideLayouts/slideLayout22.xml"/><Relationship Id="rId6" Type="http://schemas.openxmlformats.org/officeDocument/2006/relationships/slideLayout" Target="../slideLayouts/slideLayout21.xml"/><Relationship Id="rId5" Type="http://schemas.openxmlformats.org/officeDocument/2006/relationships/slideLayout" Target="../slideLayouts/slideLayout20.xml"/><Relationship Id="rId4" Type="http://schemas.openxmlformats.org/officeDocument/2006/relationships/slideLayout" Target="../slideLayouts/slideLayout19.xml"/><Relationship Id="rId3" Type="http://schemas.openxmlformats.org/officeDocument/2006/relationships/slideLayout" Target="../slideLayouts/slideLayout18.xml"/><Relationship Id="rId2" Type="http://schemas.openxmlformats.org/officeDocument/2006/relationships/slideLayout" Target="../slideLayouts/slideLayout17.xml"/><Relationship Id="rId15" Type="http://schemas.openxmlformats.org/officeDocument/2006/relationships/theme" Target="../theme/theme2.xml"/><Relationship Id="rId14" Type="http://schemas.openxmlformats.org/officeDocument/2006/relationships/slideLayout" Target="../slideLayouts/slideLayout29.xml"/><Relationship Id="rId13" Type="http://schemas.openxmlformats.org/officeDocument/2006/relationships/slideLayout" Target="../slideLayouts/slideLayout28.xml"/><Relationship Id="rId12" Type="http://schemas.openxmlformats.org/officeDocument/2006/relationships/slideLayout" Target="../slideLayouts/slideLayout27.xml"/><Relationship Id="rId11" Type="http://schemas.openxmlformats.org/officeDocument/2006/relationships/slideLayout" Target="../slideLayouts/slideLayout26.xml"/><Relationship Id="rId10" Type="http://schemas.openxmlformats.org/officeDocument/2006/relationships/slideLayout" Target="../slideLayouts/slideLayout25.xml"/><Relationship Id="rId1"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8.xml"/><Relationship Id="rId8" Type="http://schemas.openxmlformats.org/officeDocument/2006/relationships/slideLayout" Target="../slideLayouts/slideLayout37.xml"/><Relationship Id="rId7" Type="http://schemas.openxmlformats.org/officeDocument/2006/relationships/slideLayout" Target="../slideLayouts/slideLayout36.xml"/><Relationship Id="rId6" Type="http://schemas.openxmlformats.org/officeDocument/2006/relationships/slideLayout" Target="../slideLayouts/slideLayout35.xml"/><Relationship Id="rId5" Type="http://schemas.openxmlformats.org/officeDocument/2006/relationships/slideLayout" Target="../slideLayouts/slideLayout34.xml"/><Relationship Id="rId4" Type="http://schemas.openxmlformats.org/officeDocument/2006/relationships/slideLayout" Target="../slideLayouts/slideLayout33.xml"/><Relationship Id="rId3" Type="http://schemas.openxmlformats.org/officeDocument/2006/relationships/slideLayout" Target="../slideLayouts/slideLayout32.xml"/><Relationship Id="rId2" Type="http://schemas.openxmlformats.org/officeDocument/2006/relationships/slideLayout" Target="../slideLayouts/slideLayout31.xml"/><Relationship Id="rId17" Type="http://schemas.openxmlformats.org/officeDocument/2006/relationships/theme" Target="../theme/theme3.xml"/><Relationship Id="rId16" Type="http://schemas.openxmlformats.org/officeDocument/2006/relationships/slideLayout" Target="../slideLayouts/slideLayout45.xml"/><Relationship Id="rId15" Type="http://schemas.openxmlformats.org/officeDocument/2006/relationships/slideLayout" Target="../slideLayouts/slideLayout44.xml"/><Relationship Id="rId14" Type="http://schemas.openxmlformats.org/officeDocument/2006/relationships/slideLayout" Target="../slideLayouts/slideLayout43.xml"/><Relationship Id="rId13" Type="http://schemas.openxmlformats.org/officeDocument/2006/relationships/slideLayout" Target="../slideLayouts/slideLayout42.xml"/><Relationship Id="rId12" Type="http://schemas.openxmlformats.org/officeDocument/2006/relationships/slideLayout" Target="../slideLayouts/slideLayout41.xml"/><Relationship Id="rId11" Type="http://schemas.openxmlformats.org/officeDocument/2006/relationships/slideLayout" Target="../slideLayouts/slideLayout40.xml"/><Relationship Id="rId10" Type="http://schemas.openxmlformats.org/officeDocument/2006/relationships/slideLayout" Target="../slideLayouts/slideLayout39.xml"/><Relationship Id="rId1"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9D6F5B-8C95-4753-8AFD-14029A8F9677}"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4103B6-3AB7-4B54-8EC1-5569A421A4F8}"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BBDBD7-F59C-4345-A506-26FEFEB9C99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BE010E-21CD-4662-96AA-7AC4AD5C44BC}"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 id="2147483678"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9D6F5B-8C95-4753-8AFD-14029A8F9677}" type="datetimeFigureOut">
              <a:rPr lang="zh-CN" altLang="en-US" smtClean="0"/>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4103B6-3AB7-4B54-8EC1-5569A421A4F8}"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 id="2147483692" r:id="rId13"/>
    <p:sldLayoutId id="2147483693" r:id="rId14"/>
    <p:sldLayoutId id="2147483694" r:id="rId15"/>
    <p:sldLayoutId id="2147483695"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6.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image" Target="../media/image49.png"/><Relationship Id="rId1" Type="http://schemas.openxmlformats.org/officeDocument/2006/relationships/image" Target="../media/image48.png"/></Relationships>
</file>

<file path=ppt/slides/_rels/slide11.xml.rels><?xml version="1.0" encoding="UTF-8" standalone="yes"?>
<Relationships xmlns="http://schemas.openxmlformats.org/package/2006/relationships"><Relationship Id="rId9" Type="http://schemas.openxmlformats.org/officeDocument/2006/relationships/slideLayout" Target="../slideLayouts/slideLayout31.xml"/><Relationship Id="rId8" Type="http://schemas.openxmlformats.org/officeDocument/2006/relationships/image" Target="../media/image48.png"/><Relationship Id="rId7" Type="http://schemas.openxmlformats.org/officeDocument/2006/relationships/image" Target="../media/image56.png"/><Relationship Id="rId6" Type="http://schemas.openxmlformats.org/officeDocument/2006/relationships/image" Target="../media/image55.png"/><Relationship Id="rId5" Type="http://schemas.openxmlformats.org/officeDocument/2006/relationships/image" Target="../media/image54.png"/><Relationship Id="rId4" Type="http://schemas.openxmlformats.org/officeDocument/2006/relationships/image" Target="../media/image53.png"/><Relationship Id="rId3" Type="http://schemas.openxmlformats.org/officeDocument/2006/relationships/image" Target="../media/image52.png"/><Relationship Id="rId2" Type="http://schemas.openxmlformats.org/officeDocument/2006/relationships/image" Target="../media/image51.png"/><Relationship Id="rId1" Type="http://schemas.openxmlformats.org/officeDocument/2006/relationships/image" Target="../media/image50.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45.xml"/><Relationship Id="rId1" Type="http://schemas.openxmlformats.org/officeDocument/2006/relationships/image" Target="../media/image48.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image" Target="../media/image48.png"/><Relationship Id="rId1" Type="http://schemas.openxmlformats.org/officeDocument/2006/relationships/tags" Target="../tags/tag8.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image" Target="../media/image48.png"/><Relationship Id="rId1" Type="http://schemas.openxmlformats.org/officeDocument/2006/relationships/tags" Target="../tags/tag9.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image" Target="../media/image48.png"/><Relationship Id="rId1" Type="http://schemas.openxmlformats.org/officeDocument/2006/relationships/image" Target="../media/image57.png"/></Relationships>
</file>

<file path=ppt/slides/_rels/slide16.xml.rels><?xml version="1.0" encoding="UTF-8" standalone="yes"?>
<Relationships xmlns="http://schemas.openxmlformats.org/package/2006/relationships"><Relationship Id="rId9" Type="http://schemas.openxmlformats.org/officeDocument/2006/relationships/slideLayout" Target="../slideLayouts/slideLayout31.xml"/><Relationship Id="rId8" Type="http://schemas.openxmlformats.org/officeDocument/2006/relationships/image" Target="../media/image48.png"/><Relationship Id="rId7" Type="http://schemas.openxmlformats.org/officeDocument/2006/relationships/image" Target="../media/image63.png"/><Relationship Id="rId6" Type="http://schemas.openxmlformats.org/officeDocument/2006/relationships/tags" Target="../tags/tag10.xml"/><Relationship Id="rId5" Type="http://schemas.openxmlformats.org/officeDocument/2006/relationships/image" Target="../media/image62.png"/><Relationship Id="rId4" Type="http://schemas.openxmlformats.org/officeDocument/2006/relationships/image" Target="../media/image61.png"/><Relationship Id="rId3" Type="http://schemas.openxmlformats.org/officeDocument/2006/relationships/image" Target="../media/image60.png"/><Relationship Id="rId2" Type="http://schemas.openxmlformats.org/officeDocument/2006/relationships/image" Target="../media/image59.png"/><Relationship Id="rId1" Type="http://schemas.openxmlformats.org/officeDocument/2006/relationships/image" Target="../media/image58.pn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31.xml"/><Relationship Id="rId1" Type="http://schemas.openxmlformats.org/officeDocument/2006/relationships/image" Target="../media/image48.pn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image" Target="../media/image48.png"/><Relationship Id="rId1" Type="http://schemas.openxmlformats.org/officeDocument/2006/relationships/tags" Target="../tags/tag11.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31.xml"/><Relationship Id="rId1" Type="http://schemas.openxmlformats.org/officeDocument/2006/relationships/image" Target="../media/image4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31.xml"/><Relationship Id="rId1" Type="http://schemas.openxmlformats.org/officeDocument/2006/relationships/image" Target="../media/image48.png"/></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image" Target="../media/image64.png"/><Relationship Id="rId1" Type="http://schemas.openxmlformats.org/officeDocument/2006/relationships/image" Target="../media/image48.png"/></Relationships>
</file>

<file path=ppt/slides/_rels/slide22.xml.rels><?xml version="1.0" encoding="UTF-8" standalone="yes"?>
<Relationships xmlns="http://schemas.openxmlformats.org/package/2006/relationships"><Relationship Id="rId4" Type="http://schemas.openxmlformats.org/officeDocument/2006/relationships/slideLayout" Target="../slideLayouts/slideLayout31.xml"/><Relationship Id="rId3" Type="http://schemas.openxmlformats.org/officeDocument/2006/relationships/image" Target="../media/image66.png"/><Relationship Id="rId2" Type="http://schemas.openxmlformats.org/officeDocument/2006/relationships/image" Target="../media/image48.png"/><Relationship Id="rId1" Type="http://schemas.openxmlformats.org/officeDocument/2006/relationships/image" Target="../media/image65.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4.xml.rels><?xml version="1.0" encoding="UTF-8" standalone="yes"?>
<Relationships xmlns="http://schemas.openxmlformats.org/package/2006/relationships"><Relationship Id="rId4" Type="http://schemas.openxmlformats.org/officeDocument/2006/relationships/slideLayout" Target="../slideLayouts/slideLayout31.xml"/><Relationship Id="rId3" Type="http://schemas.openxmlformats.org/officeDocument/2006/relationships/tags" Target="../tags/tag12.xml"/><Relationship Id="rId2" Type="http://schemas.openxmlformats.org/officeDocument/2006/relationships/image" Target="../media/image67.png"/><Relationship Id="rId1" Type="http://schemas.openxmlformats.org/officeDocument/2006/relationships/image" Target="../media/image48.png"/></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tags" Target="../tags/tag13.xml"/><Relationship Id="rId1" Type="http://schemas.openxmlformats.org/officeDocument/2006/relationships/image" Target="../media/image67.png"/></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tags" Target="../tags/tag14.xml"/><Relationship Id="rId1" Type="http://schemas.openxmlformats.org/officeDocument/2006/relationships/image" Target="../media/image67.png"/></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tags" Target="../tags/tag15.xml"/><Relationship Id="rId1" Type="http://schemas.openxmlformats.org/officeDocument/2006/relationships/image" Target="../media/image6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9" Type="http://schemas.openxmlformats.org/officeDocument/2006/relationships/image" Target="../media/image9.png"/><Relationship Id="rId8" Type="http://schemas.openxmlformats.org/officeDocument/2006/relationships/image" Target="../media/image8.png"/><Relationship Id="rId7" Type="http://schemas.openxmlformats.org/officeDocument/2006/relationships/image" Target="../media/image7.png"/><Relationship Id="rId6" Type="http://schemas.openxmlformats.org/officeDocument/2006/relationships/image" Target="../media/image6.png"/><Relationship Id="rId52" Type="http://schemas.openxmlformats.org/officeDocument/2006/relationships/slideLayout" Target="../slideLayouts/slideLayout31.xml"/><Relationship Id="rId51" Type="http://schemas.openxmlformats.org/officeDocument/2006/relationships/tags" Target="../tags/tag6.xml"/><Relationship Id="rId50" Type="http://schemas.openxmlformats.org/officeDocument/2006/relationships/tags" Target="../tags/tag5.xml"/><Relationship Id="rId5" Type="http://schemas.openxmlformats.org/officeDocument/2006/relationships/image" Target="../media/image5.png"/><Relationship Id="rId49" Type="http://schemas.openxmlformats.org/officeDocument/2006/relationships/tags" Target="../tags/tag4.xml"/><Relationship Id="rId48" Type="http://schemas.openxmlformats.org/officeDocument/2006/relationships/tags" Target="../tags/tag3.xml"/><Relationship Id="rId47" Type="http://schemas.openxmlformats.org/officeDocument/2006/relationships/tags" Target="../tags/tag2.xml"/><Relationship Id="rId46" Type="http://schemas.openxmlformats.org/officeDocument/2006/relationships/image" Target="../media/image45.png"/><Relationship Id="rId45" Type="http://schemas.openxmlformats.org/officeDocument/2006/relationships/tags" Target="../tags/tag1.xml"/><Relationship Id="rId44" Type="http://schemas.openxmlformats.org/officeDocument/2006/relationships/image" Target="../media/image44.png"/><Relationship Id="rId43" Type="http://schemas.openxmlformats.org/officeDocument/2006/relationships/image" Target="../media/image43.png"/><Relationship Id="rId42" Type="http://schemas.openxmlformats.org/officeDocument/2006/relationships/image" Target="../media/image42.png"/><Relationship Id="rId41" Type="http://schemas.openxmlformats.org/officeDocument/2006/relationships/image" Target="../media/image41.png"/><Relationship Id="rId40" Type="http://schemas.openxmlformats.org/officeDocument/2006/relationships/image" Target="../media/image40.png"/><Relationship Id="rId4" Type="http://schemas.openxmlformats.org/officeDocument/2006/relationships/image" Target="../media/image4.png"/><Relationship Id="rId39" Type="http://schemas.openxmlformats.org/officeDocument/2006/relationships/image" Target="../media/image39.png"/><Relationship Id="rId38" Type="http://schemas.openxmlformats.org/officeDocument/2006/relationships/image" Target="../media/image38.png"/><Relationship Id="rId37" Type="http://schemas.openxmlformats.org/officeDocument/2006/relationships/image" Target="../media/image37.png"/><Relationship Id="rId36" Type="http://schemas.openxmlformats.org/officeDocument/2006/relationships/image" Target="../media/image36.png"/><Relationship Id="rId35" Type="http://schemas.openxmlformats.org/officeDocument/2006/relationships/image" Target="../media/image35.png"/><Relationship Id="rId34" Type="http://schemas.openxmlformats.org/officeDocument/2006/relationships/image" Target="../media/image34.png"/><Relationship Id="rId33" Type="http://schemas.openxmlformats.org/officeDocument/2006/relationships/image" Target="../media/image33.png"/><Relationship Id="rId32" Type="http://schemas.openxmlformats.org/officeDocument/2006/relationships/image" Target="../media/image32.png"/><Relationship Id="rId31" Type="http://schemas.openxmlformats.org/officeDocument/2006/relationships/image" Target="../media/image31.png"/><Relationship Id="rId30" Type="http://schemas.openxmlformats.org/officeDocument/2006/relationships/image" Target="../media/image30.png"/><Relationship Id="rId3" Type="http://schemas.openxmlformats.org/officeDocument/2006/relationships/image" Target="../media/image3.png"/><Relationship Id="rId29" Type="http://schemas.openxmlformats.org/officeDocument/2006/relationships/image" Target="../media/image29.png"/><Relationship Id="rId28" Type="http://schemas.openxmlformats.org/officeDocument/2006/relationships/image" Target="../media/image28.png"/><Relationship Id="rId27" Type="http://schemas.openxmlformats.org/officeDocument/2006/relationships/image" Target="../media/image27.png"/><Relationship Id="rId26" Type="http://schemas.openxmlformats.org/officeDocument/2006/relationships/image" Target="../media/image26.png"/><Relationship Id="rId25" Type="http://schemas.openxmlformats.org/officeDocument/2006/relationships/image" Target="../media/image25.png"/><Relationship Id="rId24" Type="http://schemas.openxmlformats.org/officeDocument/2006/relationships/image" Target="../media/image24.png"/><Relationship Id="rId23" Type="http://schemas.openxmlformats.org/officeDocument/2006/relationships/image" Target="../media/image23.png"/><Relationship Id="rId22" Type="http://schemas.openxmlformats.org/officeDocument/2006/relationships/image" Target="../media/image22.png"/><Relationship Id="rId21" Type="http://schemas.openxmlformats.org/officeDocument/2006/relationships/image" Target="../media/image21.png"/><Relationship Id="rId20" Type="http://schemas.openxmlformats.org/officeDocument/2006/relationships/image" Target="../media/image20.png"/><Relationship Id="rId2" Type="http://schemas.openxmlformats.org/officeDocument/2006/relationships/image" Target="../media/image2.png"/><Relationship Id="rId19" Type="http://schemas.openxmlformats.org/officeDocument/2006/relationships/image" Target="../media/image19.png"/><Relationship Id="rId18" Type="http://schemas.openxmlformats.org/officeDocument/2006/relationships/image" Target="../media/image18.png"/><Relationship Id="rId17" Type="http://schemas.openxmlformats.org/officeDocument/2006/relationships/image" Target="../media/image17.png"/><Relationship Id="rId16" Type="http://schemas.openxmlformats.org/officeDocument/2006/relationships/image" Target="../media/image16.png"/><Relationship Id="rId15" Type="http://schemas.openxmlformats.org/officeDocument/2006/relationships/image" Target="../media/image15.png"/><Relationship Id="rId14" Type="http://schemas.openxmlformats.org/officeDocument/2006/relationships/image" Target="../media/image14.png"/><Relationship Id="rId13" Type="http://schemas.openxmlformats.org/officeDocument/2006/relationships/image" Target="../media/image13.png"/><Relationship Id="rId12" Type="http://schemas.openxmlformats.org/officeDocument/2006/relationships/image" Target="../media/image12.png"/><Relationship Id="rId11" Type="http://schemas.openxmlformats.org/officeDocument/2006/relationships/image" Target="../media/image11.png"/><Relationship Id="rId10" Type="http://schemas.openxmlformats.org/officeDocument/2006/relationships/image" Target="../media/image10.png"/><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5" Type="http://schemas.openxmlformats.org/officeDocument/2006/relationships/slideLayout" Target="../slideLayouts/slideLayout42.xml"/><Relationship Id="rId4" Type="http://schemas.openxmlformats.org/officeDocument/2006/relationships/hyperlink" Target="http://www.chinatax.gov.cn/chinatax/n363/c1523089/content.html" TargetMode="External"/><Relationship Id="rId3" Type="http://schemas.openxmlformats.org/officeDocument/2006/relationships/hyperlink" Target="http://www.chinatax.gov.cn/chinatax/n810341/n810825/c101434/c17275566/content.html" TargetMode="External"/><Relationship Id="rId2" Type="http://schemas.openxmlformats.org/officeDocument/2006/relationships/hyperlink" Target="http://www.chinatax.gov.cn/chinatax/n362/c5181748/content.html" TargetMode="External"/><Relationship Id="rId1" Type="http://schemas.openxmlformats.org/officeDocument/2006/relationships/hyperlink" Target="http://kjj.hefei.gov.cn/zwgk/tzgg/14852457.html" TargetMode="Externa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2.xml"/><Relationship Id="rId1" Type="http://schemas.openxmlformats.org/officeDocument/2006/relationships/image" Target="../media/image46.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31.xml"/><Relationship Id="rId1" Type="http://schemas.openxmlformats.org/officeDocument/2006/relationships/image" Target="../media/image47.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31.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75413" y="73152"/>
            <a:ext cx="12192000" cy="4233333"/>
          </a:xfrm>
          <a:prstGeom prst="rect">
            <a:avLst/>
          </a:prstGeom>
          <a:solidFill>
            <a:schemeClr val="tx2">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19200">
              <a:defRPr/>
            </a:pPr>
            <a:endParaRPr lang="zh-CN" altLang="en-US" sz="2400">
              <a:solidFill>
                <a:prstClr val="white"/>
              </a:solidFill>
              <a:latin typeface="Calibri" panose="020F0502020204030204"/>
              <a:ea typeface="宋体" panose="02010600030101010101" pitchFamily="2" charset="-122"/>
            </a:endParaRPr>
          </a:p>
        </p:txBody>
      </p:sp>
      <p:sp>
        <p:nvSpPr>
          <p:cNvPr id="2051" name="矩形 47"/>
          <p:cNvSpPr>
            <a:spLocks noChangeArrowheads="1"/>
          </p:cNvSpPr>
          <p:nvPr/>
        </p:nvSpPr>
        <p:spPr bwMode="auto">
          <a:xfrm>
            <a:off x="848695" y="3040380"/>
            <a:ext cx="9666905" cy="2408555"/>
          </a:xfrm>
          <a:prstGeom prst="rect">
            <a:avLst/>
          </a:prstGeom>
          <a:noFill/>
          <a:ln>
            <a:noFill/>
          </a:ln>
          <a:effectLst>
            <a:glow rad="101600">
              <a:schemeClr val="accent2">
                <a:satMod val="175000"/>
                <a:alpha val="40000"/>
              </a:schemeClr>
            </a:glow>
            <a:innerShdw blurRad="63500" dist="50800" dir="18900000">
              <a:prstClr val="black">
                <a:alpha val="50000"/>
              </a:prstClr>
            </a:innerShdw>
            <a:softEdge rad="127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8" tIns="45713" rIns="91428" bIns="45713">
            <a:prstTxWarp prst="textArchUp">
              <a:avLst/>
            </a:prstTxWarp>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fontAlgn="base">
              <a:spcBef>
                <a:spcPct val="0"/>
              </a:spcBef>
              <a:spcAft>
                <a:spcPct val="0"/>
              </a:spcAft>
            </a:pPr>
            <a:r>
              <a:rPr lang="zh-CN" altLang="en-US" sz="5400" b="1" spc="800" dirty="0">
                <a:solidFill>
                  <a:schemeClr val="tx1"/>
                </a:solidFill>
                <a:effectLst>
                  <a:outerShdw blurRad="38100" dist="19050" dir="2700000" algn="tl" rotWithShape="0">
                    <a:schemeClr val="dk1">
                      <a:alpha val="40000"/>
                    </a:schemeClr>
                  </a:outerShdw>
                </a:effectLst>
                <a:uFillTx/>
                <a:latin typeface="汉仪锐智W" charset="0"/>
                <a:ea typeface="汉仪锐智W" panose="00020600040101010101" pitchFamily="18" charset="-122"/>
                <a:sym typeface="+mn-ea"/>
              </a:rPr>
              <a:t>高企申报要求</a:t>
            </a:r>
            <a:endParaRPr lang="en-US" altLang="zh-CN" sz="5400" b="1" spc="800" dirty="0">
              <a:solidFill>
                <a:schemeClr val="tx1"/>
              </a:solidFill>
              <a:effectLst>
                <a:outerShdw blurRad="38100" dist="19050" dir="2700000" algn="tl" rotWithShape="0">
                  <a:schemeClr val="dk1">
                    <a:alpha val="40000"/>
                  </a:schemeClr>
                </a:outerShdw>
              </a:effectLst>
              <a:uFillTx/>
              <a:latin typeface="汉仪锐智W" charset="0"/>
              <a:ea typeface="汉仪锐智W" panose="00020600040101010101" pitchFamily="18" charset="-122"/>
            </a:endParaRPr>
          </a:p>
          <a:p>
            <a:pPr algn="ctr" defTabSz="1219200" fontAlgn="base">
              <a:spcBef>
                <a:spcPct val="0"/>
              </a:spcBef>
              <a:spcAft>
                <a:spcPct val="0"/>
              </a:spcAft>
            </a:pPr>
            <a:r>
              <a:rPr lang="zh-CN" altLang="en-US" sz="5400" b="1" spc="800" dirty="0">
                <a:solidFill>
                  <a:schemeClr val="tx1"/>
                </a:solidFill>
                <a:effectLst>
                  <a:outerShdw blurRad="38100" dist="19050" dir="2700000" algn="tl" rotWithShape="0">
                    <a:schemeClr val="dk1">
                      <a:alpha val="40000"/>
                    </a:schemeClr>
                  </a:outerShdw>
                </a:effectLst>
                <a:uFillTx/>
                <a:latin typeface="汉仪锐智W" charset="0"/>
                <a:ea typeface="汉仪锐智W" panose="00020600040101010101" pitchFamily="18" charset="-122"/>
                <a:sym typeface="+mn-ea"/>
              </a:rPr>
              <a:t>及财税处理</a:t>
            </a:r>
            <a:endParaRPr lang="zh-CN" altLang="en-US" sz="5400" b="1" spc="800" dirty="0">
              <a:solidFill>
                <a:schemeClr val="tx1"/>
              </a:solidFill>
              <a:effectLst>
                <a:outerShdw blurRad="38100" dist="19050" dir="2700000" algn="tl" rotWithShape="0">
                  <a:schemeClr val="dk1">
                    <a:alpha val="40000"/>
                  </a:schemeClr>
                </a:outerShdw>
              </a:effectLst>
              <a:uFillTx/>
              <a:latin typeface="汉仪锐智W" charset="0"/>
              <a:ea typeface="汉仪锐智W" panose="00020600040101010101" pitchFamily="18" charset="-122"/>
              <a:sym typeface="+mn-ea"/>
            </a:endParaRPr>
          </a:p>
        </p:txBody>
      </p:sp>
    </p:spTree>
  </p:cSld>
  <p:clrMapOvr>
    <a:masterClrMapping/>
  </p:clrMapOvr>
  <p:transition spd="med" advTm="0">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52715" y="1613013"/>
            <a:ext cx="10515600" cy="2245360"/>
          </a:xfrm>
        </p:spPr>
        <p:txBody>
          <a:bodyPr>
            <a:normAutofit fontScale="90000"/>
          </a:bodyPr>
          <a:lstStyle/>
          <a:p>
            <a:pPr marL="0" indent="0" algn="l">
              <a:lnSpc>
                <a:spcPct val="150000"/>
              </a:lnSpc>
            </a:pPr>
            <a:r>
              <a:rPr lang="zh-CN" altLang="en-US" sz="2665" b="1" dirty="0">
                <a:ln w="0"/>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cs typeface="宋体" panose="02010600030101010101" pitchFamily="2" charset="-122"/>
              </a:rPr>
              <a:t>科目设置</a:t>
            </a:r>
            <a:br>
              <a:rPr lang="zh-CN" altLang="en-US" sz="2665" b="1" dirty="0">
                <a:ln w="0"/>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cs typeface="宋体" panose="02010600030101010101" pitchFamily="2" charset="-122"/>
              </a:rPr>
            </a:br>
            <a:r>
              <a:rPr lang="zh-CN" altLang="en-US" sz="2665" b="1" dirty="0">
                <a:ln w="0"/>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cs typeface="宋体" panose="02010600030101010101" pitchFamily="2" charset="-122"/>
              </a:rPr>
              <a:t>会计准则的相关规定</a:t>
            </a:r>
            <a:br>
              <a:rPr lang="zh-CN" altLang="en-US" sz="2665" b="1" dirty="0">
                <a:ln w="0"/>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cs typeface="宋体" panose="02010600030101010101" pitchFamily="2" charset="-122"/>
              </a:rPr>
            </a:br>
            <a:r>
              <a:rPr lang="zh-CN" altLang="en-US" sz="2665" b="1" dirty="0">
                <a:ln w="0"/>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cs typeface="宋体" panose="02010600030101010101" pitchFamily="2" charset="-122"/>
              </a:rPr>
              <a:t>企业会计准则应用指南—会计科目和主要账务处理</a:t>
            </a:r>
            <a:r>
              <a:rPr lang="zh-CN" altLang="en-US" sz="2665" dirty="0">
                <a:solidFill>
                  <a:schemeClr val="accent1">
                    <a:lumMod val="75000"/>
                  </a:schemeClr>
                </a:solidFill>
                <a:latin typeface="宋体" panose="02010600030101010101" pitchFamily="2" charset="-122"/>
                <a:ea typeface="宋体" panose="02010600030101010101" pitchFamily="2" charset="-122"/>
                <a:cs typeface="宋体" panose="02010600030101010101" pitchFamily="2" charset="-122"/>
              </a:rPr>
              <a:t>   </a:t>
            </a:r>
            <a:br>
              <a:rPr lang="en-US" altLang="zh-CN" sz="2665" dirty="0">
                <a:solidFill>
                  <a:schemeClr val="accent1">
                    <a:lumMod val="75000"/>
                  </a:schemeClr>
                </a:solidFill>
                <a:latin typeface="宋体" panose="02010600030101010101" pitchFamily="2" charset="-122"/>
                <a:ea typeface="宋体" panose="02010600030101010101" pitchFamily="2" charset="-122"/>
                <a:cs typeface="宋体" panose="02010600030101010101" pitchFamily="2" charset="-122"/>
              </a:rPr>
            </a:br>
            <a:r>
              <a:rPr lang="zh-CN" altLang="en-US" sz="2665" dirty="0">
                <a:solidFill>
                  <a:schemeClr val="accent1">
                    <a:lumMod val="75000"/>
                  </a:schemeClr>
                </a:solidFill>
                <a:latin typeface="宋体" panose="02010600030101010101" pitchFamily="2" charset="-122"/>
                <a:ea typeface="宋体" panose="02010600030101010101" pitchFamily="2" charset="-122"/>
                <a:cs typeface="宋体" panose="02010600030101010101" pitchFamily="2" charset="-122"/>
              </a:rPr>
              <a:t> </a:t>
            </a:r>
            <a:endParaRPr lang="zh-CN" altLang="en-US" sz="2665" dirty="0">
              <a:latin typeface="宋体" panose="02010600030101010101" pitchFamily="2" charset="-122"/>
              <a:ea typeface="宋体" panose="02010600030101010101" pitchFamily="2" charset="-122"/>
              <a:cs typeface="宋体" panose="02010600030101010101" pitchFamily="2" charset="-122"/>
            </a:endParaRPr>
          </a:p>
        </p:txBody>
      </p:sp>
      <p:pic>
        <p:nvPicPr>
          <p:cNvPr id="6" name="图片 5"/>
          <p:cNvPicPr>
            <a:picLocks noChangeAspect="1"/>
          </p:cNvPicPr>
          <p:nvPr/>
        </p:nvPicPr>
        <p:blipFill>
          <a:blip r:embed="rId1" cstate="print"/>
          <a:stretch>
            <a:fillRect/>
          </a:stretch>
        </p:blipFill>
        <p:spPr>
          <a:xfrm>
            <a:off x="871642" y="472885"/>
            <a:ext cx="10448715" cy="831121"/>
          </a:xfrm>
          <a:prstGeom prst="rect">
            <a:avLst/>
          </a:prstGeom>
        </p:spPr>
      </p:pic>
      <p:sp>
        <p:nvSpPr>
          <p:cNvPr id="7" name="矩形 6"/>
          <p:cNvSpPr/>
          <p:nvPr/>
        </p:nvSpPr>
        <p:spPr>
          <a:xfrm>
            <a:off x="1912109" y="580181"/>
            <a:ext cx="4871720" cy="553085"/>
          </a:xfrm>
          <a:prstGeom prst="rect">
            <a:avLst/>
          </a:prstGeom>
          <a:noFill/>
        </p:spPr>
        <p:txBody>
          <a:bodyPr wrap="none" lIns="91440" tIns="45720" rIns="91440" bIns="45720">
            <a:spAutoFit/>
          </a:bodyPr>
          <a:lstStyle/>
          <a:p>
            <a:r>
              <a:rPr lang="zh-CN" altLang="zh-CN" sz="3000" b="1" dirty="0"/>
              <a:t>高企财务核算</a:t>
            </a:r>
            <a:r>
              <a:rPr lang="en-US" altLang="zh-CN" sz="3000" b="1" dirty="0">
                <a:ln w="0"/>
                <a:effectLst>
                  <a:outerShdw blurRad="38100" dist="25400" dir="5400000" algn="ctr" rotWithShape="0">
                    <a:srgbClr val="6E747A">
                      <a:alpha val="43000"/>
                    </a:srgbClr>
                  </a:outerShdw>
                </a:effectLst>
              </a:rPr>
              <a:t>-</a:t>
            </a:r>
            <a:r>
              <a:rPr lang="zh-CN" altLang="en-US" sz="3000" b="1" dirty="0">
                <a:ln w="0"/>
                <a:effectLst>
                  <a:outerShdw blurRad="38100" dist="25400" dir="5400000" algn="ctr" rotWithShape="0">
                    <a:srgbClr val="6E747A">
                      <a:alpha val="43000"/>
                    </a:srgbClr>
                  </a:outerShdw>
                </a:effectLst>
              </a:rPr>
              <a:t>研发费用核算</a:t>
            </a:r>
            <a:endParaRPr lang="zh-CN" altLang="en-US" sz="3000" b="1" dirty="0">
              <a:ln w="0"/>
              <a:effectLst>
                <a:outerShdw blurRad="38100" dist="25400" dir="5400000" algn="ctr" rotWithShape="0">
                  <a:srgbClr val="6E747A">
                    <a:alpha val="43000"/>
                  </a:srgbClr>
                </a:outerShdw>
              </a:effectLst>
            </a:endParaRPr>
          </a:p>
        </p:txBody>
      </p:sp>
      <p:sp>
        <p:nvSpPr>
          <p:cNvPr id="8" name="矩形 7"/>
          <p:cNvSpPr/>
          <p:nvPr/>
        </p:nvSpPr>
        <p:spPr>
          <a:xfrm>
            <a:off x="889854" y="593576"/>
            <a:ext cx="718820" cy="583565"/>
          </a:xfrm>
          <a:prstGeom prst="rect">
            <a:avLst/>
          </a:prstGeom>
          <a:noFill/>
        </p:spPr>
        <p:txBody>
          <a:bodyPr wrap="none" lIns="91440" tIns="45720" rIns="91440" bIns="45720">
            <a:spAutoFit/>
          </a:bodyPr>
          <a:lstStyle/>
          <a:p>
            <a:pPr algn="ctr"/>
            <a:r>
              <a:rPr lang="en-US" altLang="zh-CN" sz="3200" b="0" cap="none" spc="0" dirty="0">
                <a:ln w="0"/>
                <a:solidFill>
                  <a:schemeClr val="bg1"/>
                </a:solidFill>
                <a:effectLst>
                  <a:outerShdw blurRad="38100" dist="25400" dir="5400000" algn="ctr" rotWithShape="0">
                    <a:srgbClr val="6E747A">
                      <a:alpha val="43000"/>
                    </a:srgbClr>
                  </a:outerShdw>
                </a:effectLst>
              </a:rPr>
              <a:t>4-1</a:t>
            </a:r>
            <a:endParaRPr lang="en-US" altLang="zh-CN" sz="3200" b="0" cap="none" spc="0" dirty="0">
              <a:ln w="0"/>
              <a:solidFill>
                <a:schemeClr val="bg1"/>
              </a:solidFill>
              <a:effectLst>
                <a:outerShdw blurRad="38100" dist="25400" dir="5400000" algn="ctr" rotWithShape="0">
                  <a:srgbClr val="6E747A">
                    <a:alpha val="43000"/>
                  </a:srgbClr>
                </a:outerShdw>
              </a:effectLst>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04182" y="3468621"/>
            <a:ext cx="7265532" cy="32152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3332479" y="1251204"/>
            <a:ext cx="5419725" cy="451484"/>
          </a:xfrm>
          <a:prstGeom prst="rect">
            <a:avLst/>
          </a:prstGeom>
        </p:spPr>
        <p:txBody>
          <a:bodyPr vert="horz" wrap="square" lIns="0" tIns="12065" rIns="0" bIns="0" rtlCol="0">
            <a:spAutoFit/>
          </a:bodyPr>
          <a:lstStyle/>
          <a:p>
            <a:pPr marL="12700">
              <a:lnSpc>
                <a:spcPct val="100000"/>
              </a:lnSpc>
              <a:spcBef>
                <a:spcPts val="95"/>
              </a:spcBef>
            </a:pPr>
            <a:r>
              <a:rPr sz="2800" b="1" dirty="0">
                <a:latin typeface="黑体" panose="02010609060101010101" pitchFamily="49" charset="-122"/>
                <a:cs typeface="黑体" panose="02010609060101010101" pitchFamily="49" charset="-122"/>
              </a:rPr>
              <a:t>研发费用：占销售收入</a:t>
            </a:r>
            <a:r>
              <a:rPr sz="2800" b="1" spc="-5" dirty="0">
                <a:latin typeface="Arial" panose="020B0604020202020204"/>
                <a:cs typeface="Arial" panose="020B0604020202020204"/>
              </a:rPr>
              <a:t>3/4/5%</a:t>
            </a:r>
            <a:r>
              <a:rPr sz="2800" b="1" dirty="0">
                <a:latin typeface="黑体" panose="02010609060101010101" pitchFamily="49" charset="-122"/>
                <a:cs typeface="黑体" panose="02010609060101010101" pitchFamily="49" charset="-122"/>
              </a:rPr>
              <a:t>以</a:t>
            </a:r>
            <a:r>
              <a:rPr sz="2800" b="1" spc="-20" dirty="0">
                <a:latin typeface="黑体" panose="02010609060101010101" pitchFamily="49" charset="-122"/>
                <a:cs typeface="黑体" panose="02010609060101010101" pitchFamily="49" charset="-122"/>
              </a:rPr>
              <a:t>上</a:t>
            </a:r>
            <a:endParaRPr sz="2800">
              <a:latin typeface="黑体" panose="02010609060101010101" pitchFamily="49" charset="-122"/>
              <a:cs typeface="黑体" panose="02010609060101010101" pitchFamily="49" charset="-122"/>
            </a:endParaRPr>
          </a:p>
        </p:txBody>
      </p:sp>
      <p:pic>
        <p:nvPicPr>
          <p:cNvPr id="7" name="object 7"/>
          <p:cNvPicPr/>
          <p:nvPr/>
        </p:nvPicPr>
        <p:blipFill>
          <a:blip r:embed="rId1" cstate="print"/>
          <a:stretch>
            <a:fillRect/>
          </a:stretch>
        </p:blipFill>
        <p:spPr>
          <a:xfrm>
            <a:off x="1926044" y="2233327"/>
            <a:ext cx="1735298" cy="1912814"/>
          </a:xfrm>
          <a:prstGeom prst="rect">
            <a:avLst/>
          </a:prstGeom>
        </p:spPr>
      </p:pic>
      <p:sp>
        <p:nvSpPr>
          <p:cNvPr id="8" name="object 8"/>
          <p:cNvSpPr txBox="1"/>
          <p:nvPr/>
        </p:nvSpPr>
        <p:spPr>
          <a:xfrm>
            <a:off x="2064702" y="2888094"/>
            <a:ext cx="1555750" cy="862965"/>
          </a:xfrm>
          <a:prstGeom prst="rect">
            <a:avLst/>
          </a:prstGeom>
        </p:spPr>
        <p:txBody>
          <a:bodyPr vert="horz" wrap="square" lIns="0" tIns="29209" rIns="0" bIns="0" rtlCol="0">
            <a:spAutoFit/>
          </a:bodyPr>
          <a:lstStyle/>
          <a:p>
            <a:pPr marL="12700" marR="5080">
              <a:lnSpc>
                <a:spcPts val="1080"/>
              </a:lnSpc>
              <a:spcBef>
                <a:spcPts val="230"/>
              </a:spcBef>
            </a:pPr>
            <a:r>
              <a:rPr sz="1000" b="1" dirty="0">
                <a:latin typeface="宋体" panose="02010600030101010101" pitchFamily="2" charset="-122"/>
                <a:cs typeface="宋体" panose="02010600030101010101" pitchFamily="2" charset="-122"/>
              </a:rPr>
              <a:t>企业科技人员的工资薪金</a:t>
            </a:r>
            <a:r>
              <a:rPr sz="1000" b="1" spc="-10" dirty="0">
                <a:latin typeface="宋体" panose="02010600030101010101" pitchFamily="2" charset="-122"/>
                <a:cs typeface="宋体" panose="02010600030101010101" pitchFamily="2" charset="-122"/>
              </a:rPr>
              <a:t>、 </a:t>
            </a:r>
            <a:r>
              <a:rPr sz="1000" b="1" spc="15" dirty="0">
                <a:latin typeface="宋体" panose="02010600030101010101" pitchFamily="2" charset="-122"/>
                <a:cs typeface="宋体" panose="02010600030101010101" pitchFamily="2" charset="-122"/>
              </a:rPr>
              <a:t>基本</a:t>
            </a:r>
            <a:r>
              <a:rPr sz="1000" b="1" spc="20" dirty="0">
                <a:latin typeface="宋体" panose="02010600030101010101" pitchFamily="2" charset="-122"/>
                <a:cs typeface="宋体" panose="02010600030101010101" pitchFamily="2" charset="-122"/>
              </a:rPr>
              <a:t>养老保险费、基本</a:t>
            </a:r>
            <a:r>
              <a:rPr sz="1000" b="1" spc="-10" dirty="0">
                <a:latin typeface="宋体" panose="02010600030101010101" pitchFamily="2" charset="-122"/>
                <a:cs typeface="宋体" panose="02010600030101010101" pitchFamily="2" charset="-122"/>
              </a:rPr>
              <a:t>医 </a:t>
            </a:r>
            <a:r>
              <a:rPr sz="1000" b="1" spc="15" dirty="0">
                <a:latin typeface="宋体" panose="02010600030101010101" pitchFamily="2" charset="-122"/>
                <a:cs typeface="宋体" panose="02010600030101010101" pitchFamily="2" charset="-122"/>
              </a:rPr>
              <a:t>疗保</a:t>
            </a:r>
            <a:r>
              <a:rPr sz="1000" b="1" spc="20" dirty="0">
                <a:latin typeface="宋体" panose="02010600030101010101" pitchFamily="2" charset="-122"/>
                <a:cs typeface="宋体" panose="02010600030101010101" pitchFamily="2" charset="-122"/>
              </a:rPr>
              <a:t>险费、失业保险费</a:t>
            </a:r>
            <a:r>
              <a:rPr sz="1000" b="1" spc="-10" dirty="0">
                <a:latin typeface="宋体" panose="02010600030101010101" pitchFamily="2" charset="-122"/>
                <a:cs typeface="宋体" panose="02010600030101010101" pitchFamily="2" charset="-122"/>
              </a:rPr>
              <a:t>、 </a:t>
            </a:r>
            <a:r>
              <a:rPr sz="1000" b="1" spc="15" dirty="0">
                <a:latin typeface="宋体" panose="02010600030101010101" pitchFamily="2" charset="-122"/>
                <a:cs typeface="宋体" panose="02010600030101010101" pitchFamily="2" charset="-122"/>
              </a:rPr>
              <a:t>工伤</a:t>
            </a:r>
            <a:r>
              <a:rPr sz="1000" b="1" spc="20" dirty="0">
                <a:latin typeface="宋体" panose="02010600030101010101" pitchFamily="2" charset="-122"/>
                <a:cs typeface="宋体" panose="02010600030101010101" pitchFamily="2" charset="-122"/>
              </a:rPr>
              <a:t>保险费、生育保险</a:t>
            </a:r>
            <a:r>
              <a:rPr sz="1000" b="1" spc="-10" dirty="0">
                <a:latin typeface="宋体" panose="02010600030101010101" pitchFamily="2" charset="-122"/>
                <a:cs typeface="宋体" panose="02010600030101010101" pitchFamily="2" charset="-122"/>
              </a:rPr>
              <a:t>费 </a:t>
            </a:r>
            <a:r>
              <a:rPr sz="1000" b="1" spc="15" dirty="0">
                <a:latin typeface="宋体" panose="02010600030101010101" pitchFamily="2" charset="-122"/>
                <a:cs typeface="宋体" panose="02010600030101010101" pitchFamily="2" charset="-122"/>
              </a:rPr>
              <a:t>和住</a:t>
            </a:r>
            <a:r>
              <a:rPr sz="1000" b="1" spc="20" dirty="0">
                <a:latin typeface="宋体" panose="02010600030101010101" pitchFamily="2" charset="-122"/>
                <a:cs typeface="宋体" panose="02010600030101010101" pitchFamily="2" charset="-122"/>
              </a:rPr>
              <a:t>房公积金，以及外</a:t>
            </a:r>
            <a:r>
              <a:rPr sz="1000" b="1" spc="-10" dirty="0">
                <a:latin typeface="宋体" panose="02010600030101010101" pitchFamily="2" charset="-122"/>
                <a:cs typeface="宋体" panose="02010600030101010101" pitchFamily="2" charset="-122"/>
              </a:rPr>
              <a:t>聘 </a:t>
            </a:r>
            <a:r>
              <a:rPr sz="1000" b="1" dirty="0">
                <a:latin typeface="宋体" panose="02010600030101010101" pitchFamily="2" charset="-122"/>
                <a:cs typeface="宋体" panose="02010600030101010101" pitchFamily="2" charset="-122"/>
              </a:rPr>
              <a:t>科技人员的劳务费用</a:t>
            </a:r>
            <a:r>
              <a:rPr sz="1000" b="1" spc="-10" dirty="0">
                <a:latin typeface="宋体" panose="02010600030101010101" pitchFamily="2" charset="-122"/>
                <a:cs typeface="宋体" panose="02010600030101010101" pitchFamily="2" charset="-122"/>
              </a:rPr>
              <a:t>。</a:t>
            </a:r>
            <a:endParaRPr sz="1000">
              <a:latin typeface="宋体" panose="02010600030101010101" pitchFamily="2" charset="-122"/>
              <a:cs typeface="宋体" panose="02010600030101010101" pitchFamily="2" charset="-122"/>
            </a:endParaRPr>
          </a:p>
        </p:txBody>
      </p:sp>
      <p:sp>
        <p:nvSpPr>
          <p:cNvPr id="9" name="object 9"/>
          <p:cNvSpPr txBox="1"/>
          <p:nvPr/>
        </p:nvSpPr>
        <p:spPr>
          <a:xfrm>
            <a:off x="2311907" y="3933444"/>
            <a:ext cx="960119" cy="294640"/>
          </a:xfrm>
          <a:prstGeom prst="rect">
            <a:avLst/>
          </a:prstGeom>
          <a:solidFill>
            <a:srgbClr val="DEAB81"/>
          </a:solidFill>
        </p:spPr>
        <p:txBody>
          <a:bodyPr vert="horz" wrap="square" lIns="0" tIns="0" rIns="0" bIns="0" rtlCol="0">
            <a:spAutoFit/>
          </a:bodyPr>
          <a:lstStyle/>
          <a:p>
            <a:pPr marL="153670">
              <a:lnSpc>
                <a:spcPts val="2120"/>
              </a:lnSpc>
            </a:pPr>
            <a:r>
              <a:rPr sz="1800" b="1" spc="-40" dirty="0">
                <a:solidFill>
                  <a:srgbClr val="FFFFFF"/>
                </a:solidFill>
                <a:latin typeface="Calibri" panose="020F0502020204030204"/>
                <a:cs typeface="Calibri" panose="020F0502020204030204"/>
              </a:rPr>
              <a:t>PART</a:t>
            </a:r>
            <a:r>
              <a:rPr sz="1800" b="1" spc="-30" dirty="0">
                <a:solidFill>
                  <a:srgbClr val="FFFFFF"/>
                </a:solidFill>
                <a:latin typeface="Calibri" panose="020F0502020204030204"/>
                <a:cs typeface="Calibri" panose="020F0502020204030204"/>
              </a:rPr>
              <a:t> </a:t>
            </a:r>
            <a:r>
              <a:rPr sz="1800" b="1" dirty="0">
                <a:solidFill>
                  <a:srgbClr val="FFFFFF"/>
                </a:solidFill>
                <a:latin typeface="Calibri" panose="020F0502020204030204"/>
                <a:cs typeface="Calibri" panose="020F0502020204030204"/>
              </a:rPr>
              <a:t>1</a:t>
            </a:r>
            <a:endParaRPr sz="1800">
              <a:latin typeface="Calibri" panose="020F0502020204030204"/>
              <a:cs typeface="Calibri" panose="020F0502020204030204"/>
            </a:endParaRPr>
          </a:p>
        </p:txBody>
      </p:sp>
      <p:sp>
        <p:nvSpPr>
          <p:cNvPr id="10" name="object 10"/>
          <p:cNvSpPr txBox="1"/>
          <p:nvPr/>
        </p:nvSpPr>
        <p:spPr>
          <a:xfrm>
            <a:off x="2165032" y="2301976"/>
            <a:ext cx="1250315" cy="268605"/>
          </a:xfrm>
          <a:prstGeom prst="rect">
            <a:avLst/>
          </a:prstGeom>
        </p:spPr>
        <p:txBody>
          <a:bodyPr vert="horz" wrap="square" lIns="0" tIns="12065" rIns="0" bIns="0" rtlCol="0">
            <a:spAutoFit/>
          </a:bodyPr>
          <a:lstStyle/>
          <a:p>
            <a:pPr marL="12700">
              <a:lnSpc>
                <a:spcPct val="100000"/>
              </a:lnSpc>
              <a:spcBef>
                <a:spcPts val="95"/>
              </a:spcBef>
            </a:pPr>
            <a:r>
              <a:rPr sz="1600" b="1" dirty="0">
                <a:solidFill>
                  <a:srgbClr val="CC7C3A"/>
                </a:solidFill>
                <a:latin typeface="黑体" panose="02010609060101010101" pitchFamily="49" charset="-122"/>
                <a:cs typeface="黑体" panose="02010609060101010101" pitchFamily="49" charset="-122"/>
              </a:rPr>
              <a:t>人员人工费</a:t>
            </a:r>
            <a:r>
              <a:rPr sz="1600" b="1" spc="-15" dirty="0">
                <a:solidFill>
                  <a:srgbClr val="CC7C3A"/>
                </a:solidFill>
                <a:latin typeface="黑体" panose="02010609060101010101" pitchFamily="49" charset="-122"/>
                <a:cs typeface="黑体" panose="02010609060101010101" pitchFamily="49" charset="-122"/>
              </a:rPr>
              <a:t>用</a:t>
            </a:r>
            <a:endParaRPr sz="1600">
              <a:latin typeface="黑体" panose="02010609060101010101" pitchFamily="49" charset="-122"/>
              <a:cs typeface="黑体" panose="02010609060101010101" pitchFamily="49" charset="-122"/>
            </a:endParaRPr>
          </a:p>
        </p:txBody>
      </p:sp>
      <p:grpSp>
        <p:nvGrpSpPr>
          <p:cNvPr id="11" name="object 11"/>
          <p:cNvGrpSpPr/>
          <p:nvPr/>
        </p:nvGrpSpPr>
        <p:grpSpPr>
          <a:xfrm>
            <a:off x="2053437" y="2626093"/>
            <a:ext cx="1476375" cy="38100"/>
            <a:chOff x="2053437" y="2626093"/>
            <a:chExt cx="1476375" cy="38100"/>
          </a:xfrm>
        </p:grpSpPr>
        <p:sp>
          <p:nvSpPr>
            <p:cNvPr id="12" name="object 12"/>
            <p:cNvSpPr/>
            <p:nvPr/>
          </p:nvSpPr>
          <p:spPr>
            <a:xfrm>
              <a:off x="2053437" y="2635618"/>
              <a:ext cx="1476375" cy="19050"/>
            </a:xfrm>
            <a:custGeom>
              <a:avLst/>
              <a:gdLst/>
              <a:ahLst/>
              <a:cxnLst/>
              <a:rect l="l" t="t" r="r" b="b"/>
              <a:pathLst>
                <a:path w="1476375" h="19050">
                  <a:moveTo>
                    <a:pt x="1476375" y="19050"/>
                  </a:moveTo>
                  <a:lnTo>
                    <a:pt x="0" y="19050"/>
                  </a:lnTo>
                  <a:lnTo>
                    <a:pt x="0" y="0"/>
                  </a:lnTo>
                  <a:lnTo>
                    <a:pt x="1476375" y="0"/>
                  </a:lnTo>
                  <a:lnTo>
                    <a:pt x="1476375" y="19050"/>
                  </a:lnTo>
                  <a:close/>
                </a:path>
              </a:pathLst>
            </a:custGeom>
            <a:solidFill>
              <a:srgbClr val="D9D9D9"/>
            </a:solidFill>
          </p:spPr>
          <p:txBody>
            <a:bodyPr wrap="square" lIns="0" tIns="0" rIns="0" bIns="0" rtlCol="0"/>
            <a:lstStyle/>
            <a:p/>
          </p:txBody>
        </p:sp>
        <p:sp>
          <p:nvSpPr>
            <p:cNvPr id="13" name="object 13"/>
            <p:cNvSpPr/>
            <p:nvPr/>
          </p:nvSpPr>
          <p:spPr>
            <a:xfrm>
              <a:off x="2585237" y="2626093"/>
              <a:ext cx="412750" cy="38100"/>
            </a:xfrm>
            <a:custGeom>
              <a:avLst/>
              <a:gdLst/>
              <a:ahLst/>
              <a:cxnLst/>
              <a:rect l="l" t="t" r="r" b="b"/>
              <a:pathLst>
                <a:path w="412750" h="38100">
                  <a:moveTo>
                    <a:pt x="412750" y="38100"/>
                  </a:moveTo>
                  <a:lnTo>
                    <a:pt x="0" y="38100"/>
                  </a:lnTo>
                  <a:lnTo>
                    <a:pt x="0" y="0"/>
                  </a:lnTo>
                  <a:lnTo>
                    <a:pt x="412750" y="0"/>
                  </a:lnTo>
                  <a:lnTo>
                    <a:pt x="412750" y="38100"/>
                  </a:lnTo>
                  <a:close/>
                </a:path>
              </a:pathLst>
            </a:custGeom>
            <a:solidFill>
              <a:srgbClr val="A6A6A6"/>
            </a:solidFill>
          </p:spPr>
          <p:txBody>
            <a:bodyPr wrap="square" lIns="0" tIns="0" rIns="0" bIns="0" rtlCol="0"/>
            <a:lstStyle/>
            <a:p/>
          </p:txBody>
        </p:sp>
      </p:grpSp>
      <p:pic>
        <p:nvPicPr>
          <p:cNvPr id="14" name="object 14"/>
          <p:cNvPicPr/>
          <p:nvPr/>
        </p:nvPicPr>
        <p:blipFill>
          <a:blip r:embed="rId2" cstate="print"/>
          <a:stretch>
            <a:fillRect/>
          </a:stretch>
        </p:blipFill>
        <p:spPr>
          <a:xfrm>
            <a:off x="4145379" y="2233327"/>
            <a:ext cx="1741047" cy="1912814"/>
          </a:xfrm>
          <a:prstGeom prst="rect">
            <a:avLst/>
          </a:prstGeom>
        </p:spPr>
      </p:pic>
      <p:sp>
        <p:nvSpPr>
          <p:cNvPr id="15" name="object 15"/>
          <p:cNvSpPr txBox="1"/>
          <p:nvPr/>
        </p:nvSpPr>
        <p:spPr>
          <a:xfrm>
            <a:off x="4284027" y="2719819"/>
            <a:ext cx="1497965" cy="135255"/>
          </a:xfrm>
          <a:prstGeom prst="rect">
            <a:avLst/>
          </a:prstGeom>
        </p:spPr>
        <p:txBody>
          <a:bodyPr vert="horz" wrap="square" lIns="0" tIns="15240" rIns="0" bIns="0" rtlCol="0">
            <a:spAutoFit/>
          </a:bodyPr>
          <a:lstStyle/>
          <a:p>
            <a:pPr marL="12700">
              <a:lnSpc>
                <a:spcPct val="100000"/>
              </a:lnSpc>
              <a:spcBef>
                <a:spcPts val="120"/>
              </a:spcBef>
            </a:pPr>
            <a:r>
              <a:rPr sz="700" b="1" spc="20" dirty="0">
                <a:latin typeface="宋体" panose="02010600030101010101" pitchFamily="2" charset="-122"/>
                <a:cs typeface="宋体" panose="02010600030101010101" pitchFamily="2" charset="-122"/>
              </a:rPr>
              <a:t>直接消耗的材料、燃料和动力费用</a:t>
            </a:r>
            <a:r>
              <a:rPr sz="700" b="1" spc="15" dirty="0">
                <a:latin typeface="宋体" panose="02010600030101010101" pitchFamily="2" charset="-122"/>
                <a:cs typeface="宋体" panose="02010600030101010101" pitchFamily="2" charset="-122"/>
              </a:rPr>
              <a:t>；</a:t>
            </a:r>
            <a:endParaRPr sz="700">
              <a:latin typeface="宋体" panose="02010600030101010101" pitchFamily="2" charset="-122"/>
              <a:cs typeface="宋体" panose="02010600030101010101" pitchFamily="2" charset="-122"/>
            </a:endParaRPr>
          </a:p>
        </p:txBody>
      </p:sp>
      <p:sp>
        <p:nvSpPr>
          <p:cNvPr id="16" name="object 16"/>
          <p:cNvSpPr txBox="1"/>
          <p:nvPr/>
        </p:nvSpPr>
        <p:spPr>
          <a:xfrm>
            <a:off x="4284027" y="2829547"/>
            <a:ext cx="1454785" cy="1111250"/>
          </a:xfrm>
          <a:prstGeom prst="rect">
            <a:avLst/>
          </a:prstGeom>
        </p:spPr>
        <p:txBody>
          <a:bodyPr vert="horz" wrap="square" lIns="0" tIns="12065" rIns="0" bIns="0" rtlCol="0">
            <a:spAutoFit/>
          </a:bodyPr>
          <a:lstStyle/>
          <a:p>
            <a:pPr marL="12700" marR="5080" algn="just">
              <a:lnSpc>
                <a:spcPct val="113000"/>
              </a:lnSpc>
              <a:spcBef>
                <a:spcPts val="95"/>
              </a:spcBef>
            </a:pPr>
            <a:r>
              <a:rPr sz="700" b="1" spc="45" dirty="0">
                <a:latin typeface="宋体" panose="02010600030101010101" pitchFamily="2" charset="-122"/>
                <a:cs typeface="宋体" panose="02010600030101010101" pitchFamily="2" charset="-122"/>
              </a:rPr>
              <a:t>用于中间试验和</a:t>
            </a:r>
            <a:r>
              <a:rPr sz="700" b="1" spc="50" dirty="0">
                <a:latin typeface="宋体" panose="02010600030101010101" pitchFamily="2" charset="-122"/>
                <a:cs typeface="宋体" panose="02010600030101010101" pitchFamily="2" charset="-122"/>
              </a:rPr>
              <a:t>产品试制的模具</a:t>
            </a:r>
            <a:r>
              <a:rPr sz="700" b="1" spc="10" dirty="0">
                <a:latin typeface="宋体" panose="02010600030101010101" pitchFamily="2" charset="-122"/>
                <a:cs typeface="宋体" panose="02010600030101010101" pitchFamily="2" charset="-122"/>
              </a:rPr>
              <a:t>、 </a:t>
            </a:r>
            <a:r>
              <a:rPr sz="700" b="1" spc="45" dirty="0">
                <a:latin typeface="宋体" panose="02010600030101010101" pitchFamily="2" charset="-122"/>
                <a:cs typeface="宋体" panose="02010600030101010101" pitchFamily="2" charset="-122"/>
              </a:rPr>
              <a:t>工艺装备开发及</a:t>
            </a:r>
            <a:r>
              <a:rPr sz="700" b="1" spc="50" dirty="0">
                <a:latin typeface="宋体" panose="02010600030101010101" pitchFamily="2" charset="-122"/>
                <a:cs typeface="宋体" panose="02010600030101010101" pitchFamily="2" charset="-122"/>
              </a:rPr>
              <a:t>制造费，不构成</a:t>
            </a:r>
            <a:r>
              <a:rPr sz="700" b="1" spc="10" dirty="0">
                <a:latin typeface="宋体" panose="02010600030101010101" pitchFamily="2" charset="-122"/>
                <a:cs typeface="宋体" panose="02010600030101010101" pitchFamily="2" charset="-122"/>
              </a:rPr>
              <a:t>固 </a:t>
            </a:r>
            <a:r>
              <a:rPr sz="700" b="1" spc="45" dirty="0">
                <a:latin typeface="宋体" panose="02010600030101010101" pitchFamily="2" charset="-122"/>
                <a:cs typeface="宋体" panose="02010600030101010101" pitchFamily="2" charset="-122"/>
              </a:rPr>
              <a:t>定资产的样品、</a:t>
            </a:r>
            <a:r>
              <a:rPr sz="700" b="1" spc="50" dirty="0">
                <a:latin typeface="宋体" panose="02010600030101010101" pitchFamily="2" charset="-122"/>
                <a:cs typeface="宋体" panose="02010600030101010101" pitchFamily="2" charset="-122"/>
              </a:rPr>
              <a:t>样机及一般测试</a:t>
            </a:r>
            <a:r>
              <a:rPr sz="700" b="1" spc="10" dirty="0">
                <a:latin typeface="宋体" panose="02010600030101010101" pitchFamily="2" charset="-122"/>
                <a:cs typeface="宋体" panose="02010600030101010101" pitchFamily="2" charset="-122"/>
              </a:rPr>
              <a:t>手 </a:t>
            </a:r>
            <a:r>
              <a:rPr sz="700" b="1" spc="20" dirty="0">
                <a:latin typeface="宋体" panose="02010600030101010101" pitchFamily="2" charset="-122"/>
                <a:cs typeface="宋体" panose="02010600030101010101" pitchFamily="2" charset="-122"/>
              </a:rPr>
              <a:t>段购置费，试制产品的检验费</a:t>
            </a:r>
            <a:r>
              <a:rPr sz="700" b="1" spc="15" dirty="0">
                <a:latin typeface="宋体" panose="02010600030101010101" pitchFamily="2" charset="-122"/>
                <a:cs typeface="宋体" panose="02010600030101010101" pitchFamily="2" charset="-122"/>
              </a:rPr>
              <a:t>；</a:t>
            </a:r>
            <a:endParaRPr sz="700">
              <a:latin typeface="宋体" panose="02010600030101010101" pitchFamily="2" charset="-122"/>
              <a:cs typeface="宋体" panose="02010600030101010101" pitchFamily="2" charset="-122"/>
            </a:endParaRPr>
          </a:p>
          <a:p>
            <a:pPr marL="12700" marR="5080" algn="just">
              <a:lnSpc>
                <a:spcPct val="113000"/>
              </a:lnSpc>
            </a:pPr>
            <a:r>
              <a:rPr sz="700" b="1" spc="45" dirty="0">
                <a:latin typeface="宋体" panose="02010600030101010101" pitchFamily="2" charset="-122"/>
                <a:cs typeface="宋体" panose="02010600030101010101" pitchFamily="2" charset="-122"/>
              </a:rPr>
              <a:t>用于研究开发活</a:t>
            </a:r>
            <a:r>
              <a:rPr sz="700" b="1" spc="50" dirty="0">
                <a:latin typeface="宋体" panose="02010600030101010101" pitchFamily="2" charset="-122"/>
                <a:cs typeface="宋体" panose="02010600030101010101" pitchFamily="2" charset="-122"/>
              </a:rPr>
              <a:t>动的仪器、设备</a:t>
            </a:r>
            <a:r>
              <a:rPr sz="700" b="1" spc="10" dirty="0">
                <a:latin typeface="宋体" panose="02010600030101010101" pitchFamily="2" charset="-122"/>
                <a:cs typeface="宋体" panose="02010600030101010101" pitchFamily="2" charset="-122"/>
              </a:rPr>
              <a:t>的 </a:t>
            </a:r>
            <a:r>
              <a:rPr sz="700" b="1" spc="45" dirty="0">
                <a:latin typeface="宋体" panose="02010600030101010101" pitchFamily="2" charset="-122"/>
                <a:cs typeface="宋体" panose="02010600030101010101" pitchFamily="2" charset="-122"/>
              </a:rPr>
              <a:t>运行维护、调整</a:t>
            </a:r>
            <a:r>
              <a:rPr sz="700" b="1" spc="50" dirty="0">
                <a:latin typeface="宋体" panose="02010600030101010101" pitchFamily="2" charset="-122"/>
                <a:cs typeface="宋体" panose="02010600030101010101" pitchFamily="2" charset="-122"/>
              </a:rPr>
              <a:t>、检验、检测、</a:t>
            </a:r>
            <a:r>
              <a:rPr sz="700" b="1" spc="10" dirty="0">
                <a:latin typeface="宋体" panose="02010600030101010101" pitchFamily="2" charset="-122"/>
                <a:cs typeface="宋体" panose="02010600030101010101" pitchFamily="2" charset="-122"/>
              </a:rPr>
              <a:t>维 </a:t>
            </a:r>
            <a:r>
              <a:rPr sz="700" b="1" spc="45" dirty="0">
                <a:latin typeface="宋体" panose="02010600030101010101" pitchFamily="2" charset="-122"/>
                <a:cs typeface="宋体" panose="02010600030101010101" pitchFamily="2" charset="-122"/>
              </a:rPr>
              <a:t>修等费用，以及</a:t>
            </a:r>
            <a:r>
              <a:rPr sz="700" b="1" spc="50" dirty="0">
                <a:latin typeface="宋体" panose="02010600030101010101" pitchFamily="2" charset="-122"/>
                <a:cs typeface="宋体" panose="02010600030101010101" pitchFamily="2" charset="-122"/>
              </a:rPr>
              <a:t>通过经营租赁方</a:t>
            </a:r>
            <a:r>
              <a:rPr sz="700" b="1" spc="10" dirty="0">
                <a:latin typeface="宋体" panose="02010600030101010101" pitchFamily="2" charset="-122"/>
                <a:cs typeface="宋体" panose="02010600030101010101" pitchFamily="2" charset="-122"/>
              </a:rPr>
              <a:t>式 </a:t>
            </a:r>
            <a:r>
              <a:rPr sz="700" b="1" spc="45" dirty="0">
                <a:latin typeface="宋体" panose="02010600030101010101" pitchFamily="2" charset="-122"/>
                <a:cs typeface="宋体" panose="02010600030101010101" pitchFamily="2" charset="-122"/>
              </a:rPr>
              <a:t>租入的用于研发</a:t>
            </a:r>
            <a:r>
              <a:rPr sz="700" b="1" spc="50" dirty="0">
                <a:latin typeface="宋体" panose="02010600030101010101" pitchFamily="2" charset="-122"/>
                <a:cs typeface="宋体" panose="02010600030101010101" pitchFamily="2" charset="-122"/>
              </a:rPr>
              <a:t>活动的固定资产</a:t>
            </a:r>
            <a:r>
              <a:rPr sz="700" b="1" spc="10" dirty="0">
                <a:latin typeface="宋体" panose="02010600030101010101" pitchFamily="2" charset="-122"/>
                <a:cs typeface="宋体" panose="02010600030101010101" pitchFamily="2" charset="-122"/>
              </a:rPr>
              <a:t>租 </a:t>
            </a:r>
            <a:r>
              <a:rPr sz="700" b="1" spc="20" dirty="0">
                <a:latin typeface="宋体" panose="02010600030101010101" pitchFamily="2" charset="-122"/>
                <a:cs typeface="宋体" panose="02010600030101010101" pitchFamily="2" charset="-122"/>
              </a:rPr>
              <a:t>赁费</a:t>
            </a:r>
            <a:r>
              <a:rPr sz="700" b="1" spc="15" dirty="0">
                <a:latin typeface="宋体" panose="02010600030101010101" pitchFamily="2" charset="-122"/>
                <a:cs typeface="宋体" panose="02010600030101010101" pitchFamily="2" charset="-122"/>
              </a:rPr>
              <a:t>。</a:t>
            </a:r>
            <a:endParaRPr sz="700">
              <a:latin typeface="宋体" panose="02010600030101010101" pitchFamily="2" charset="-122"/>
              <a:cs typeface="宋体" panose="02010600030101010101" pitchFamily="2" charset="-122"/>
            </a:endParaRPr>
          </a:p>
        </p:txBody>
      </p:sp>
      <p:sp>
        <p:nvSpPr>
          <p:cNvPr id="17" name="object 17"/>
          <p:cNvSpPr txBox="1"/>
          <p:nvPr/>
        </p:nvSpPr>
        <p:spPr>
          <a:xfrm>
            <a:off x="4530852" y="3933444"/>
            <a:ext cx="962025" cy="294640"/>
          </a:xfrm>
          <a:prstGeom prst="rect">
            <a:avLst/>
          </a:prstGeom>
          <a:solidFill>
            <a:srgbClr val="859ACD"/>
          </a:solidFill>
        </p:spPr>
        <p:txBody>
          <a:bodyPr vert="horz" wrap="square" lIns="0" tIns="0" rIns="0" bIns="0" rtlCol="0">
            <a:spAutoFit/>
          </a:bodyPr>
          <a:lstStyle/>
          <a:p>
            <a:pPr marL="154940">
              <a:lnSpc>
                <a:spcPts val="2120"/>
              </a:lnSpc>
            </a:pPr>
            <a:r>
              <a:rPr sz="1800" b="1" spc="-40" dirty="0">
                <a:solidFill>
                  <a:srgbClr val="FFFFFF"/>
                </a:solidFill>
                <a:latin typeface="Calibri" panose="020F0502020204030204"/>
                <a:cs typeface="Calibri" panose="020F0502020204030204"/>
              </a:rPr>
              <a:t>PART</a:t>
            </a:r>
            <a:r>
              <a:rPr sz="1800" b="1" spc="-30" dirty="0">
                <a:solidFill>
                  <a:srgbClr val="FFFFFF"/>
                </a:solidFill>
                <a:latin typeface="Calibri" panose="020F0502020204030204"/>
                <a:cs typeface="Calibri" panose="020F0502020204030204"/>
              </a:rPr>
              <a:t> </a:t>
            </a:r>
            <a:r>
              <a:rPr sz="1800" b="1" dirty="0">
                <a:solidFill>
                  <a:srgbClr val="FFFFFF"/>
                </a:solidFill>
                <a:latin typeface="Calibri" panose="020F0502020204030204"/>
                <a:cs typeface="Calibri" panose="020F0502020204030204"/>
              </a:rPr>
              <a:t>2</a:t>
            </a:r>
            <a:endParaRPr sz="1800">
              <a:latin typeface="Calibri" panose="020F0502020204030204"/>
              <a:cs typeface="Calibri" panose="020F0502020204030204"/>
            </a:endParaRPr>
          </a:p>
        </p:txBody>
      </p:sp>
      <p:sp>
        <p:nvSpPr>
          <p:cNvPr id="18" name="object 18"/>
          <p:cNvSpPr txBox="1"/>
          <p:nvPr/>
        </p:nvSpPr>
        <p:spPr>
          <a:xfrm>
            <a:off x="4385627" y="2301976"/>
            <a:ext cx="1250315" cy="268605"/>
          </a:xfrm>
          <a:prstGeom prst="rect">
            <a:avLst/>
          </a:prstGeom>
        </p:spPr>
        <p:txBody>
          <a:bodyPr vert="horz" wrap="square" lIns="0" tIns="12065" rIns="0" bIns="0" rtlCol="0">
            <a:spAutoFit/>
          </a:bodyPr>
          <a:lstStyle/>
          <a:p>
            <a:pPr marL="12700">
              <a:lnSpc>
                <a:spcPct val="100000"/>
              </a:lnSpc>
              <a:spcBef>
                <a:spcPts val="95"/>
              </a:spcBef>
            </a:pPr>
            <a:r>
              <a:rPr sz="1600" b="1" dirty="0">
                <a:solidFill>
                  <a:srgbClr val="4968B4"/>
                </a:solidFill>
                <a:latin typeface="黑体" panose="02010609060101010101" pitchFamily="49" charset="-122"/>
                <a:cs typeface="黑体" panose="02010609060101010101" pitchFamily="49" charset="-122"/>
              </a:rPr>
              <a:t>直接投入费</a:t>
            </a:r>
            <a:r>
              <a:rPr sz="1600" b="1" spc="-15" dirty="0">
                <a:solidFill>
                  <a:srgbClr val="4968B4"/>
                </a:solidFill>
                <a:latin typeface="黑体" panose="02010609060101010101" pitchFamily="49" charset="-122"/>
                <a:cs typeface="黑体" panose="02010609060101010101" pitchFamily="49" charset="-122"/>
              </a:rPr>
              <a:t>用</a:t>
            </a:r>
            <a:endParaRPr sz="1600">
              <a:latin typeface="黑体" panose="02010609060101010101" pitchFamily="49" charset="-122"/>
              <a:cs typeface="黑体" panose="02010609060101010101" pitchFamily="49" charset="-122"/>
            </a:endParaRPr>
          </a:p>
        </p:txBody>
      </p:sp>
      <p:grpSp>
        <p:nvGrpSpPr>
          <p:cNvPr id="19" name="object 19"/>
          <p:cNvGrpSpPr/>
          <p:nvPr/>
        </p:nvGrpSpPr>
        <p:grpSpPr>
          <a:xfrm>
            <a:off x="4272826" y="2626093"/>
            <a:ext cx="1478280" cy="38100"/>
            <a:chOff x="4272826" y="2626093"/>
            <a:chExt cx="1478280" cy="38100"/>
          </a:xfrm>
        </p:grpSpPr>
        <p:sp>
          <p:nvSpPr>
            <p:cNvPr id="20" name="object 20"/>
            <p:cNvSpPr/>
            <p:nvPr/>
          </p:nvSpPr>
          <p:spPr>
            <a:xfrm>
              <a:off x="4272826" y="2635618"/>
              <a:ext cx="1478280" cy="19050"/>
            </a:xfrm>
            <a:custGeom>
              <a:avLst/>
              <a:gdLst/>
              <a:ahLst/>
              <a:cxnLst/>
              <a:rect l="l" t="t" r="r" b="b"/>
              <a:pathLst>
                <a:path w="1478279" h="19050">
                  <a:moveTo>
                    <a:pt x="1477835" y="19050"/>
                  </a:moveTo>
                  <a:lnTo>
                    <a:pt x="0" y="19050"/>
                  </a:lnTo>
                  <a:lnTo>
                    <a:pt x="0" y="0"/>
                  </a:lnTo>
                  <a:lnTo>
                    <a:pt x="1477835" y="0"/>
                  </a:lnTo>
                  <a:lnTo>
                    <a:pt x="1477835" y="19050"/>
                  </a:lnTo>
                  <a:close/>
                </a:path>
              </a:pathLst>
            </a:custGeom>
            <a:solidFill>
              <a:srgbClr val="D9D9D9"/>
            </a:solidFill>
          </p:spPr>
          <p:txBody>
            <a:bodyPr wrap="square" lIns="0" tIns="0" rIns="0" bIns="0" rtlCol="0"/>
            <a:lstStyle/>
            <a:p/>
          </p:txBody>
        </p:sp>
        <p:sp>
          <p:nvSpPr>
            <p:cNvPr id="21" name="object 21"/>
            <p:cNvSpPr/>
            <p:nvPr/>
          </p:nvSpPr>
          <p:spPr>
            <a:xfrm>
              <a:off x="4805159" y="2626093"/>
              <a:ext cx="413384" cy="38100"/>
            </a:xfrm>
            <a:custGeom>
              <a:avLst/>
              <a:gdLst/>
              <a:ahLst/>
              <a:cxnLst/>
              <a:rect l="l" t="t" r="r" b="b"/>
              <a:pathLst>
                <a:path w="413385" h="38100">
                  <a:moveTo>
                    <a:pt x="413156" y="38100"/>
                  </a:moveTo>
                  <a:lnTo>
                    <a:pt x="0" y="38100"/>
                  </a:lnTo>
                  <a:lnTo>
                    <a:pt x="0" y="0"/>
                  </a:lnTo>
                  <a:lnTo>
                    <a:pt x="413156" y="0"/>
                  </a:lnTo>
                  <a:lnTo>
                    <a:pt x="413156" y="38100"/>
                  </a:lnTo>
                  <a:close/>
                </a:path>
              </a:pathLst>
            </a:custGeom>
            <a:solidFill>
              <a:srgbClr val="A6A6A6"/>
            </a:solidFill>
          </p:spPr>
          <p:txBody>
            <a:bodyPr wrap="square" lIns="0" tIns="0" rIns="0" bIns="0" rtlCol="0"/>
            <a:lstStyle/>
            <a:p/>
          </p:txBody>
        </p:sp>
      </p:grpSp>
      <p:pic>
        <p:nvPicPr>
          <p:cNvPr id="22" name="object 22"/>
          <p:cNvPicPr/>
          <p:nvPr/>
        </p:nvPicPr>
        <p:blipFill>
          <a:blip r:embed="rId2" cstate="print"/>
          <a:stretch>
            <a:fillRect/>
          </a:stretch>
        </p:blipFill>
        <p:spPr>
          <a:xfrm>
            <a:off x="6364704" y="2233327"/>
            <a:ext cx="1741047" cy="1912814"/>
          </a:xfrm>
          <a:prstGeom prst="rect">
            <a:avLst/>
          </a:prstGeom>
        </p:spPr>
      </p:pic>
      <p:sp>
        <p:nvSpPr>
          <p:cNvPr id="23" name="object 23"/>
          <p:cNvSpPr txBox="1"/>
          <p:nvPr/>
        </p:nvSpPr>
        <p:spPr>
          <a:xfrm>
            <a:off x="6503352" y="2819501"/>
            <a:ext cx="1454150" cy="1000125"/>
          </a:xfrm>
          <a:prstGeom prst="rect">
            <a:avLst/>
          </a:prstGeom>
        </p:spPr>
        <p:txBody>
          <a:bodyPr vert="horz" wrap="square" lIns="0" tIns="29209" rIns="0" bIns="0" rtlCol="0">
            <a:spAutoFit/>
          </a:bodyPr>
          <a:lstStyle/>
          <a:p>
            <a:pPr marL="12700" marR="5080" algn="just">
              <a:lnSpc>
                <a:spcPts val="1080"/>
              </a:lnSpc>
              <a:spcBef>
                <a:spcPts val="230"/>
              </a:spcBef>
            </a:pPr>
            <a:r>
              <a:rPr sz="1000" b="1" spc="20" dirty="0">
                <a:latin typeface="宋体" panose="02010600030101010101" pitchFamily="2" charset="-122"/>
                <a:cs typeface="宋体" panose="02010600030101010101" pitchFamily="2" charset="-122"/>
              </a:rPr>
              <a:t>折旧费用是指用于研</a:t>
            </a:r>
            <a:r>
              <a:rPr sz="1000" b="1" spc="25" dirty="0">
                <a:latin typeface="宋体" panose="02010600030101010101" pitchFamily="2" charset="-122"/>
                <a:cs typeface="宋体" panose="02010600030101010101" pitchFamily="2" charset="-122"/>
              </a:rPr>
              <a:t>究</a:t>
            </a:r>
            <a:r>
              <a:rPr sz="1000" b="1" spc="-10" dirty="0">
                <a:latin typeface="宋体" panose="02010600030101010101" pitchFamily="2" charset="-122"/>
                <a:cs typeface="宋体" panose="02010600030101010101" pitchFamily="2" charset="-122"/>
              </a:rPr>
              <a:t>开 </a:t>
            </a:r>
            <a:r>
              <a:rPr sz="1000" b="1" spc="20" dirty="0">
                <a:latin typeface="宋体" panose="02010600030101010101" pitchFamily="2" charset="-122"/>
                <a:cs typeface="宋体" panose="02010600030101010101" pitchFamily="2" charset="-122"/>
              </a:rPr>
              <a:t>发活动的仪器、设备</a:t>
            </a:r>
            <a:r>
              <a:rPr sz="1000" b="1" spc="25" dirty="0">
                <a:latin typeface="宋体" panose="02010600030101010101" pitchFamily="2" charset="-122"/>
                <a:cs typeface="宋体" panose="02010600030101010101" pitchFamily="2" charset="-122"/>
              </a:rPr>
              <a:t>和</a:t>
            </a:r>
            <a:r>
              <a:rPr sz="1000" b="1" spc="-10" dirty="0">
                <a:latin typeface="宋体" panose="02010600030101010101" pitchFamily="2" charset="-122"/>
                <a:cs typeface="宋体" panose="02010600030101010101" pitchFamily="2" charset="-122"/>
              </a:rPr>
              <a:t>在 </a:t>
            </a:r>
            <a:r>
              <a:rPr sz="1000" b="1" dirty="0">
                <a:latin typeface="宋体" panose="02010600030101010101" pitchFamily="2" charset="-122"/>
                <a:cs typeface="宋体" panose="02010600030101010101" pitchFamily="2" charset="-122"/>
              </a:rPr>
              <a:t>用建筑物的折旧费</a:t>
            </a:r>
            <a:r>
              <a:rPr sz="1000" b="1" spc="-10" dirty="0">
                <a:latin typeface="宋体" panose="02010600030101010101" pitchFamily="2" charset="-122"/>
                <a:cs typeface="宋体" panose="02010600030101010101" pitchFamily="2" charset="-122"/>
              </a:rPr>
              <a:t>。</a:t>
            </a:r>
            <a:endParaRPr sz="1000">
              <a:latin typeface="宋体" panose="02010600030101010101" pitchFamily="2" charset="-122"/>
              <a:cs typeface="宋体" panose="02010600030101010101" pitchFamily="2" charset="-122"/>
            </a:endParaRPr>
          </a:p>
          <a:p>
            <a:pPr marL="12700" marR="5080" algn="just">
              <a:lnSpc>
                <a:spcPts val="1080"/>
              </a:lnSpc>
            </a:pPr>
            <a:r>
              <a:rPr sz="1000" b="1" spc="20" dirty="0">
                <a:latin typeface="宋体" panose="02010600030101010101" pitchFamily="2" charset="-122"/>
                <a:cs typeface="宋体" panose="02010600030101010101" pitchFamily="2" charset="-122"/>
              </a:rPr>
              <a:t>长期待摊费用是指研</a:t>
            </a:r>
            <a:r>
              <a:rPr sz="1000" b="1" spc="25" dirty="0">
                <a:latin typeface="宋体" panose="02010600030101010101" pitchFamily="2" charset="-122"/>
                <a:cs typeface="宋体" panose="02010600030101010101" pitchFamily="2" charset="-122"/>
              </a:rPr>
              <a:t>发</a:t>
            </a:r>
            <a:r>
              <a:rPr sz="1000" b="1" spc="-10" dirty="0">
                <a:latin typeface="宋体" panose="02010600030101010101" pitchFamily="2" charset="-122"/>
                <a:cs typeface="宋体" panose="02010600030101010101" pitchFamily="2" charset="-122"/>
              </a:rPr>
              <a:t>设 </a:t>
            </a:r>
            <a:r>
              <a:rPr sz="1000" b="1" spc="20" dirty="0">
                <a:latin typeface="宋体" panose="02010600030101010101" pitchFamily="2" charset="-122"/>
                <a:cs typeface="宋体" panose="02010600030101010101" pitchFamily="2" charset="-122"/>
              </a:rPr>
              <a:t>施的改建、改装、装</a:t>
            </a:r>
            <a:r>
              <a:rPr sz="1000" b="1" spc="25" dirty="0">
                <a:latin typeface="宋体" panose="02010600030101010101" pitchFamily="2" charset="-122"/>
                <a:cs typeface="宋体" panose="02010600030101010101" pitchFamily="2" charset="-122"/>
              </a:rPr>
              <a:t>修</a:t>
            </a:r>
            <a:r>
              <a:rPr sz="1000" b="1" spc="-10" dirty="0">
                <a:latin typeface="宋体" panose="02010600030101010101" pitchFamily="2" charset="-122"/>
                <a:cs typeface="宋体" panose="02010600030101010101" pitchFamily="2" charset="-122"/>
              </a:rPr>
              <a:t>和 </a:t>
            </a:r>
            <a:r>
              <a:rPr sz="1000" b="1" spc="20" dirty="0">
                <a:latin typeface="宋体" panose="02010600030101010101" pitchFamily="2" charset="-122"/>
                <a:cs typeface="宋体" panose="02010600030101010101" pitchFamily="2" charset="-122"/>
              </a:rPr>
              <a:t>修理过程中发生的长</a:t>
            </a:r>
            <a:r>
              <a:rPr sz="1000" b="1" spc="25" dirty="0">
                <a:latin typeface="宋体" panose="02010600030101010101" pitchFamily="2" charset="-122"/>
                <a:cs typeface="宋体" panose="02010600030101010101" pitchFamily="2" charset="-122"/>
              </a:rPr>
              <a:t>期</a:t>
            </a:r>
            <a:r>
              <a:rPr sz="1000" b="1" spc="-10" dirty="0">
                <a:latin typeface="宋体" panose="02010600030101010101" pitchFamily="2" charset="-122"/>
                <a:cs typeface="宋体" panose="02010600030101010101" pitchFamily="2" charset="-122"/>
              </a:rPr>
              <a:t>待 </a:t>
            </a:r>
            <a:r>
              <a:rPr sz="1000" b="1" dirty="0">
                <a:latin typeface="宋体" panose="02010600030101010101" pitchFamily="2" charset="-122"/>
                <a:cs typeface="宋体" panose="02010600030101010101" pitchFamily="2" charset="-122"/>
              </a:rPr>
              <a:t>摊费用</a:t>
            </a:r>
            <a:r>
              <a:rPr sz="1000" b="1" spc="-10" dirty="0">
                <a:latin typeface="宋体" panose="02010600030101010101" pitchFamily="2" charset="-122"/>
                <a:cs typeface="宋体" panose="02010600030101010101" pitchFamily="2" charset="-122"/>
              </a:rPr>
              <a:t>。</a:t>
            </a:r>
            <a:endParaRPr sz="1000">
              <a:latin typeface="宋体" panose="02010600030101010101" pitchFamily="2" charset="-122"/>
              <a:cs typeface="宋体" panose="02010600030101010101" pitchFamily="2" charset="-122"/>
            </a:endParaRPr>
          </a:p>
        </p:txBody>
      </p:sp>
      <p:sp>
        <p:nvSpPr>
          <p:cNvPr id="24" name="object 24"/>
          <p:cNvSpPr txBox="1"/>
          <p:nvPr/>
        </p:nvSpPr>
        <p:spPr>
          <a:xfrm>
            <a:off x="6749795" y="3933444"/>
            <a:ext cx="962025" cy="294640"/>
          </a:xfrm>
          <a:prstGeom prst="rect">
            <a:avLst/>
          </a:prstGeom>
          <a:solidFill>
            <a:srgbClr val="D25F78"/>
          </a:solidFill>
        </p:spPr>
        <p:txBody>
          <a:bodyPr vert="horz" wrap="square" lIns="0" tIns="0" rIns="0" bIns="0" rtlCol="0">
            <a:spAutoFit/>
          </a:bodyPr>
          <a:lstStyle/>
          <a:p>
            <a:pPr marL="155575">
              <a:lnSpc>
                <a:spcPts val="2120"/>
              </a:lnSpc>
            </a:pPr>
            <a:r>
              <a:rPr sz="1800" b="1" spc="-40" dirty="0">
                <a:solidFill>
                  <a:srgbClr val="FFFFFF"/>
                </a:solidFill>
                <a:latin typeface="Calibri" panose="020F0502020204030204"/>
                <a:cs typeface="Calibri" panose="020F0502020204030204"/>
              </a:rPr>
              <a:t>PART</a:t>
            </a:r>
            <a:r>
              <a:rPr sz="1800" b="1" spc="-30" dirty="0">
                <a:solidFill>
                  <a:srgbClr val="FFFFFF"/>
                </a:solidFill>
                <a:latin typeface="Calibri" panose="020F0502020204030204"/>
                <a:cs typeface="Calibri" panose="020F0502020204030204"/>
              </a:rPr>
              <a:t> </a:t>
            </a:r>
            <a:r>
              <a:rPr sz="1800" b="1" dirty="0">
                <a:solidFill>
                  <a:srgbClr val="FFFFFF"/>
                </a:solidFill>
                <a:latin typeface="Calibri" panose="020F0502020204030204"/>
                <a:cs typeface="Calibri" panose="020F0502020204030204"/>
              </a:rPr>
              <a:t>3</a:t>
            </a:r>
            <a:endParaRPr sz="1800">
              <a:latin typeface="Calibri" panose="020F0502020204030204"/>
              <a:cs typeface="Calibri" panose="020F0502020204030204"/>
            </a:endParaRPr>
          </a:p>
        </p:txBody>
      </p:sp>
      <p:sp>
        <p:nvSpPr>
          <p:cNvPr id="25" name="object 25"/>
          <p:cNvSpPr txBox="1"/>
          <p:nvPr/>
        </p:nvSpPr>
        <p:spPr>
          <a:xfrm>
            <a:off x="6529387" y="2253729"/>
            <a:ext cx="1402080" cy="391160"/>
          </a:xfrm>
          <a:prstGeom prst="rect">
            <a:avLst/>
          </a:prstGeom>
        </p:spPr>
        <p:txBody>
          <a:bodyPr vert="horz" wrap="square" lIns="0" tIns="12700" rIns="0" bIns="0" rtlCol="0">
            <a:spAutoFit/>
          </a:bodyPr>
          <a:lstStyle/>
          <a:p>
            <a:pPr marL="548640" marR="5080" indent="-535940">
              <a:lnSpc>
                <a:spcPct val="100000"/>
              </a:lnSpc>
              <a:spcBef>
                <a:spcPts val="100"/>
              </a:spcBef>
            </a:pPr>
            <a:r>
              <a:rPr sz="1200" b="1" dirty="0">
                <a:solidFill>
                  <a:srgbClr val="D25F78"/>
                </a:solidFill>
                <a:latin typeface="黑体" panose="02010609060101010101" pitchFamily="49" charset="-122"/>
                <a:cs typeface="黑体" panose="02010609060101010101" pitchFamily="49" charset="-122"/>
              </a:rPr>
              <a:t>折旧费用与长期待</a:t>
            </a:r>
            <a:r>
              <a:rPr sz="1200" b="1" spc="-5" dirty="0">
                <a:solidFill>
                  <a:srgbClr val="D25F78"/>
                </a:solidFill>
                <a:latin typeface="黑体" panose="02010609060101010101" pitchFamily="49" charset="-122"/>
                <a:cs typeface="黑体" panose="02010609060101010101" pitchFamily="49" charset="-122"/>
              </a:rPr>
              <a:t>摊 </a:t>
            </a:r>
            <a:r>
              <a:rPr sz="1200" b="1" dirty="0">
                <a:solidFill>
                  <a:srgbClr val="D25F78"/>
                </a:solidFill>
                <a:latin typeface="黑体" panose="02010609060101010101" pitchFamily="49" charset="-122"/>
                <a:cs typeface="黑体" panose="02010609060101010101" pitchFamily="49" charset="-122"/>
              </a:rPr>
              <a:t>费</a:t>
            </a:r>
            <a:r>
              <a:rPr sz="1200" b="1" spc="-5" dirty="0">
                <a:solidFill>
                  <a:srgbClr val="D25F78"/>
                </a:solidFill>
                <a:latin typeface="黑体" panose="02010609060101010101" pitchFamily="49" charset="-122"/>
                <a:cs typeface="黑体" panose="02010609060101010101" pitchFamily="49" charset="-122"/>
              </a:rPr>
              <a:t>用</a:t>
            </a:r>
            <a:endParaRPr sz="1200">
              <a:latin typeface="黑体" panose="02010609060101010101" pitchFamily="49" charset="-122"/>
              <a:cs typeface="黑体" panose="02010609060101010101" pitchFamily="49" charset="-122"/>
            </a:endParaRPr>
          </a:p>
        </p:txBody>
      </p:sp>
      <p:grpSp>
        <p:nvGrpSpPr>
          <p:cNvPr id="26" name="object 26"/>
          <p:cNvGrpSpPr/>
          <p:nvPr/>
        </p:nvGrpSpPr>
        <p:grpSpPr>
          <a:xfrm>
            <a:off x="6492151" y="2626093"/>
            <a:ext cx="1478280" cy="38100"/>
            <a:chOff x="6492151" y="2626093"/>
            <a:chExt cx="1478280" cy="38100"/>
          </a:xfrm>
        </p:grpSpPr>
        <p:sp>
          <p:nvSpPr>
            <p:cNvPr id="27" name="object 27"/>
            <p:cNvSpPr/>
            <p:nvPr/>
          </p:nvSpPr>
          <p:spPr>
            <a:xfrm>
              <a:off x="6492151" y="2635618"/>
              <a:ext cx="1478280" cy="19050"/>
            </a:xfrm>
            <a:custGeom>
              <a:avLst/>
              <a:gdLst/>
              <a:ahLst/>
              <a:cxnLst/>
              <a:rect l="l" t="t" r="r" b="b"/>
              <a:pathLst>
                <a:path w="1478279" h="19050">
                  <a:moveTo>
                    <a:pt x="1477835" y="19050"/>
                  </a:moveTo>
                  <a:lnTo>
                    <a:pt x="0" y="19050"/>
                  </a:lnTo>
                  <a:lnTo>
                    <a:pt x="0" y="0"/>
                  </a:lnTo>
                  <a:lnTo>
                    <a:pt x="1477835" y="0"/>
                  </a:lnTo>
                  <a:lnTo>
                    <a:pt x="1477835" y="19050"/>
                  </a:lnTo>
                  <a:close/>
                </a:path>
              </a:pathLst>
            </a:custGeom>
            <a:solidFill>
              <a:srgbClr val="D9D9D9"/>
            </a:solidFill>
          </p:spPr>
          <p:txBody>
            <a:bodyPr wrap="square" lIns="0" tIns="0" rIns="0" bIns="0" rtlCol="0"/>
            <a:lstStyle/>
            <a:p/>
          </p:txBody>
        </p:sp>
        <p:sp>
          <p:nvSpPr>
            <p:cNvPr id="28" name="object 28"/>
            <p:cNvSpPr/>
            <p:nvPr/>
          </p:nvSpPr>
          <p:spPr>
            <a:xfrm>
              <a:off x="7024484" y="2626093"/>
              <a:ext cx="413384" cy="38100"/>
            </a:xfrm>
            <a:custGeom>
              <a:avLst/>
              <a:gdLst/>
              <a:ahLst/>
              <a:cxnLst/>
              <a:rect l="l" t="t" r="r" b="b"/>
              <a:pathLst>
                <a:path w="413384" h="38100">
                  <a:moveTo>
                    <a:pt x="413156" y="38100"/>
                  </a:moveTo>
                  <a:lnTo>
                    <a:pt x="0" y="38100"/>
                  </a:lnTo>
                  <a:lnTo>
                    <a:pt x="0" y="0"/>
                  </a:lnTo>
                  <a:lnTo>
                    <a:pt x="413156" y="0"/>
                  </a:lnTo>
                  <a:lnTo>
                    <a:pt x="413156" y="38100"/>
                  </a:lnTo>
                  <a:close/>
                </a:path>
              </a:pathLst>
            </a:custGeom>
            <a:solidFill>
              <a:srgbClr val="A6A6A6"/>
            </a:solidFill>
          </p:spPr>
          <p:txBody>
            <a:bodyPr wrap="square" lIns="0" tIns="0" rIns="0" bIns="0" rtlCol="0"/>
            <a:lstStyle/>
            <a:p/>
          </p:txBody>
        </p:sp>
      </p:grpSp>
      <p:pic>
        <p:nvPicPr>
          <p:cNvPr id="29" name="object 29"/>
          <p:cNvPicPr/>
          <p:nvPr/>
        </p:nvPicPr>
        <p:blipFill>
          <a:blip r:embed="rId3" cstate="print"/>
          <a:stretch>
            <a:fillRect/>
          </a:stretch>
        </p:blipFill>
        <p:spPr>
          <a:xfrm>
            <a:off x="1926044" y="4438364"/>
            <a:ext cx="1735298" cy="1908656"/>
          </a:xfrm>
          <a:prstGeom prst="rect">
            <a:avLst/>
          </a:prstGeom>
        </p:spPr>
      </p:pic>
      <p:sp>
        <p:nvSpPr>
          <p:cNvPr id="30" name="object 30"/>
          <p:cNvSpPr txBox="1"/>
          <p:nvPr/>
        </p:nvSpPr>
        <p:spPr>
          <a:xfrm>
            <a:off x="2064702" y="4955959"/>
            <a:ext cx="1555750" cy="1137285"/>
          </a:xfrm>
          <a:prstGeom prst="rect">
            <a:avLst/>
          </a:prstGeom>
        </p:spPr>
        <p:txBody>
          <a:bodyPr vert="horz" wrap="square" lIns="0" tIns="29209" rIns="0" bIns="0" rtlCol="0">
            <a:spAutoFit/>
          </a:bodyPr>
          <a:lstStyle/>
          <a:p>
            <a:pPr marL="12700" marR="5080">
              <a:lnSpc>
                <a:spcPts val="1080"/>
              </a:lnSpc>
              <a:spcBef>
                <a:spcPts val="230"/>
              </a:spcBef>
            </a:pPr>
            <a:r>
              <a:rPr sz="1000" b="1" spc="15" dirty="0">
                <a:latin typeface="宋体" panose="02010600030101010101" pitchFamily="2" charset="-122"/>
                <a:cs typeface="宋体" panose="02010600030101010101" pitchFamily="2" charset="-122"/>
              </a:rPr>
              <a:t>为新</a:t>
            </a:r>
            <a:r>
              <a:rPr sz="1000" b="1" spc="20" dirty="0">
                <a:latin typeface="宋体" panose="02010600030101010101" pitchFamily="2" charset="-122"/>
                <a:cs typeface="宋体" panose="02010600030101010101" pitchFamily="2" charset="-122"/>
              </a:rPr>
              <a:t>产品和新工艺进行</a:t>
            </a:r>
            <a:r>
              <a:rPr sz="1000" b="1" spc="-10" dirty="0">
                <a:latin typeface="宋体" panose="02010600030101010101" pitchFamily="2" charset="-122"/>
                <a:cs typeface="宋体" panose="02010600030101010101" pitchFamily="2" charset="-122"/>
              </a:rPr>
              <a:t>构 </a:t>
            </a:r>
            <a:r>
              <a:rPr sz="1000" b="1" spc="15" dirty="0">
                <a:latin typeface="宋体" panose="02010600030101010101" pitchFamily="2" charset="-122"/>
                <a:cs typeface="宋体" panose="02010600030101010101" pitchFamily="2" charset="-122"/>
              </a:rPr>
              <a:t>思、</a:t>
            </a:r>
            <a:r>
              <a:rPr sz="1000" b="1" spc="20" dirty="0">
                <a:latin typeface="宋体" panose="02010600030101010101" pitchFamily="2" charset="-122"/>
                <a:cs typeface="宋体" panose="02010600030101010101" pitchFamily="2" charset="-122"/>
              </a:rPr>
              <a:t>开发和制造，进行</a:t>
            </a:r>
            <a:r>
              <a:rPr sz="1000" b="1" spc="-10" dirty="0">
                <a:latin typeface="宋体" panose="02010600030101010101" pitchFamily="2" charset="-122"/>
                <a:cs typeface="宋体" panose="02010600030101010101" pitchFamily="2" charset="-122"/>
              </a:rPr>
              <a:t>工 </a:t>
            </a:r>
            <a:r>
              <a:rPr sz="1000" b="1" dirty="0">
                <a:latin typeface="宋体" panose="02010600030101010101" pitchFamily="2" charset="-122"/>
                <a:cs typeface="宋体" panose="02010600030101010101" pitchFamily="2" charset="-122"/>
              </a:rPr>
              <a:t>序、技术规范、规程制定</a:t>
            </a:r>
            <a:r>
              <a:rPr sz="1000" b="1" spc="-10" dirty="0">
                <a:latin typeface="宋体" panose="02010600030101010101" pitchFamily="2" charset="-122"/>
                <a:cs typeface="宋体" panose="02010600030101010101" pitchFamily="2" charset="-122"/>
              </a:rPr>
              <a:t>、 </a:t>
            </a:r>
            <a:r>
              <a:rPr sz="1000" b="1" spc="15" dirty="0">
                <a:latin typeface="宋体" panose="02010600030101010101" pitchFamily="2" charset="-122"/>
                <a:cs typeface="宋体" panose="02010600030101010101" pitchFamily="2" charset="-122"/>
              </a:rPr>
              <a:t>操作</a:t>
            </a:r>
            <a:r>
              <a:rPr sz="1000" b="1" spc="20" dirty="0">
                <a:latin typeface="宋体" panose="02010600030101010101" pitchFamily="2" charset="-122"/>
                <a:cs typeface="宋体" panose="02010600030101010101" pitchFamily="2" charset="-122"/>
              </a:rPr>
              <a:t>特性方面的设计等</a:t>
            </a:r>
            <a:r>
              <a:rPr sz="1000" b="1" spc="-10" dirty="0">
                <a:latin typeface="宋体" panose="02010600030101010101" pitchFamily="2" charset="-122"/>
                <a:cs typeface="宋体" panose="02010600030101010101" pitchFamily="2" charset="-122"/>
              </a:rPr>
              <a:t>发 </a:t>
            </a:r>
            <a:r>
              <a:rPr sz="1000" b="1" spc="15" dirty="0">
                <a:latin typeface="宋体" panose="02010600030101010101" pitchFamily="2" charset="-122"/>
                <a:cs typeface="宋体" panose="02010600030101010101" pitchFamily="2" charset="-122"/>
              </a:rPr>
              <a:t>生的</a:t>
            </a:r>
            <a:r>
              <a:rPr sz="1000" b="1" spc="20" dirty="0">
                <a:latin typeface="宋体" panose="02010600030101010101" pitchFamily="2" charset="-122"/>
                <a:cs typeface="宋体" panose="02010600030101010101" pitchFamily="2" charset="-122"/>
              </a:rPr>
              <a:t>费用。包括为获得</a:t>
            </a:r>
            <a:r>
              <a:rPr sz="1000" b="1" spc="-10" dirty="0">
                <a:latin typeface="宋体" panose="02010600030101010101" pitchFamily="2" charset="-122"/>
                <a:cs typeface="宋体" panose="02010600030101010101" pitchFamily="2" charset="-122"/>
              </a:rPr>
              <a:t>创 </a:t>
            </a:r>
            <a:r>
              <a:rPr sz="1000" b="1" spc="15" dirty="0">
                <a:latin typeface="宋体" panose="02010600030101010101" pitchFamily="2" charset="-122"/>
                <a:cs typeface="宋体" panose="02010600030101010101" pitchFamily="2" charset="-122"/>
              </a:rPr>
              <a:t>新性</a:t>
            </a:r>
            <a:r>
              <a:rPr sz="1000" b="1" spc="20" dirty="0">
                <a:latin typeface="宋体" panose="02010600030101010101" pitchFamily="2" charset="-122"/>
                <a:cs typeface="宋体" panose="02010600030101010101" pitchFamily="2" charset="-122"/>
              </a:rPr>
              <a:t>、创意性、突破性</a:t>
            </a:r>
            <a:r>
              <a:rPr sz="1000" b="1" spc="-10" dirty="0">
                <a:latin typeface="宋体" panose="02010600030101010101" pitchFamily="2" charset="-122"/>
                <a:cs typeface="宋体" panose="02010600030101010101" pitchFamily="2" charset="-122"/>
              </a:rPr>
              <a:t>产 </a:t>
            </a:r>
            <a:r>
              <a:rPr sz="1000" b="1" spc="15" dirty="0">
                <a:latin typeface="宋体" panose="02010600030101010101" pitchFamily="2" charset="-122"/>
                <a:cs typeface="宋体" panose="02010600030101010101" pitchFamily="2" charset="-122"/>
              </a:rPr>
              <a:t>品进</a:t>
            </a:r>
            <a:r>
              <a:rPr sz="1000" b="1" spc="20" dirty="0">
                <a:latin typeface="宋体" panose="02010600030101010101" pitchFamily="2" charset="-122"/>
                <a:cs typeface="宋体" panose="02010600030101010101" pitchFamily="2" charset="-122"/>
              </a:rPr>
              <a:t>行的创意设计活动</a:t>
            </a:r>
            <a:r>
              <a:rPr sz="1000" b="1" spc="-10" dirty="0">
                <a:latin typeface="宋体" panose="02010600030101010101" pitchFamily="2" charset="-122"/>
                <a:cs typeface="宋体" panose="02010600030101010101" pitchFamily="2" charset="-122"/>
              </a:rPr>
              <a:t>发 </a:t>
            </a:r>
            <a:r>
              <a:rPr sz="1000" b="1" dirty="0">
                <a:latin typeface="宋体" panose="02010600030101010101" pitchFamily="2" charset="-122"/>
                <a:cs typeface="宋体" panose="02010600030101010101" pitchFamily="2" charset="-122"/>
              </a:rPr>
              <a:t>生的相关费用</a:t>
            </a:r>
            <a:r>
              <a:rPr sz="1000" b="1" spc="-10" dirty="0">
                <a:latin typeface="宋体" panose="02010600030101010101" pitchFamily="2" charset="-122"/>
                <a:cs typeface="宋体" panose="02010600030101010101" pitchFamily="2" charset="-122"/>
              </a:rPr>
              <a:t>。</a:t>
            </a:r>
            <a:endParaRPr sz="1000">
              <a:latin typeface="宋体" panose="02010600030101010101" pitchFamily="2" charset="-122"/>
              <a:cs typeface="宋体" panose="02010600030101010101" pitchFamily="2" charset="-122"/>
            </a:endParaRPr>
          </a:p>
        </p:txBody>
      </p:sp>
      <p:sp>
        <p:nvSpPr>
          <p:cNvPr id="31" name="object 31"/>
          <p:cNvSpPr txBox="1"/>
          <p:nvPr/>
        </p:nvSpPr>
        <p:spPr>
          <a:xfrm>
            <a:off x="2311907" y="6138671"/>
            <a:ext cx="960119" cy="292735"/>
          </a:xfrm>
          <a:prstGeom prst="rect">
            <a:avLst/>
          </a:prstGeom>
          <a:solidFill>
            <a:srgbClr val="D25F78"/>
          </a:solidFill>
        </p:spPr>
        <p:txBody>
          <a:bodyPr vert="horz" wrap="square" lIns="0" tIns="0" rIns="0" bIns="0" rtlCol="0">
            <a:spAutoFit/>
          </a:bodyPr>
          <a:lstStyle/>
          <a:p>
            <a:pPr marL="153670">
              <a:lnSpc>
                <a:spcPts val="2120"/>
              </a:lnSpc>
            </a:pPr>
            <a:r>
              <a:rPr sz="1800" b="1" spc="-40" dirty="0">
                <a:solidFill>
                  <a:srgbClr val="FFFFFF"/>
                </a:solidFill>
                <a:latin typeface="Calibri" panose="020F0502020204030204"/>
                <a:cs typeface="Calibri" panose="020F0502020204030204"/>
              </a:rPr>
              <a:t>PART</a:t>
            </a:r>
            <a:r>
              <a:rPr sz="1800" b="1" spc="-30" dirty="0">
                <a:solidFill>
                  <a:srgbClr val="FFFFFF"/>
                </a:solidFill>
                <a:latin typeface="Calibri" panose="020F0502020204030204"/>
                <a:cs typeface="Calibri" panose="020F0502020204030204"/>
              </a:rPr>
              <a:t> </a:t>
            </a:r>
            <a:r>
              <a:rPr sz="1800" b="1" dirty="0">
                <a:solidFill>
                  <a:srgbClr val="FFFFFF"/>
                </a:solidFill>
                <a:latin typeface="Calibri" panose="020F0502020204030204"/>
                <a:cs typeface="Calibri" panose="020F0502020204030204"/>
              </a:rPr>
              <a:t>5</a:t>
            </a:r>
            <a:endParaRPr sz="1800">
              <a:latin typeface="Calibri" panose="020F0502020204030204"/>
              <a:cs typeface="Calibri" panose="020F0502020204030204"/>
            </a:endParaRPr>
          </a:p>
        </p:txBody>
      </p:sp>
      <p:sp>
        <p:nvSpPr>
          <p:cNvPr id="32" name="object 32"/>
          <p:cNvSpPr txBox="1"/>
          <p:nvPr/>
        </p:nvSpPr>
        <p:spPr>
          <a:xfrm>
            <a:off x="2369502" y="4507014"/>
            <a:ext cx="841375" cy="268605"/>
          </a:xfrm>
          <a:prstGeom prst="rect">
            <a:avLst/>
          </a:prstGeom>
        </p:spPr>
        <p:txBody>
          <a:bodyPr vert="horz" wrap="square" lIns="0" tIns="12065" rIns="0" bIns="0" rtlCol="0">
            <a:spAutoFit/>
          </a:bodyPr>
          <a:lstStyle/>
          <a:p>
            <a:pPr marL="12700">
              <a:lnSpc>
                <a:spcPct val="100000"/>
              </a:lnSpc>
              <a:spcBef>
                <a:spcPts val="95"/>
              </a:spcBef>
            </a:pPr>
            <a:r>
              <a:rPr sz="1600" b="1" dirty="0">
                <a:solidFill>
                  <a:srgbClr val="B3334E"/>
                </a:solidFill>
                <a:latin typeface="黑体" panose="02010609060101010101" pitchFamily="49" charset="-122"/>
                <a:cs typeface="黑体" panose="02010609060101010101" pitchFamily="49" charset="-122"/>
              </a:rPr>
              <a:t>设计费</a:t>
            </a:r>
            <a:r>
              <a:rPr sz="1600" b="1" spc="-15" dirty="0">
                <a:solidFill>
                  <a:srgbClr val="B3334E"/>
                </a:solidFill>
                <a:latin typeface="黑体" panose="02010609060101010101" pitchFamily="49" charset="-122"/>
                <a:cs typeface="黑体" panose="02010609060101010101" pitchFamily="49" charset="-122"/>
              </a:rPr>
              <a:t>用</a:t>
            </a:r>
            <a:endParaRPr sz="1600">
              <a:latin typeface="黑体" panose="02010609060101010101" pitchFamily="49" charset="-122"/>
              <a:cs typeface="黑体" panose="02010609060101010101" pitchFamily="49" charset="-122"/>
            </a:endParaRPr>
          </a:p>
        </p:txBody>
      </p:sp>
      <p:grpSp>
        <p:nvGrpSpPr>
          <p:cNvPr id="33" name="object 33"/>
          <p:cNvGrpSpPr/>
          <p:nvPr/>
        </p:nvGrpSpPr>
        <p:grpSpPr>
          <a:xfrm>
            <a:off x="2053437" y="4831130"/>
            <a:ext cx="1476375" cy="38100"/>
            <a:chOff x="2053437" y="4831130"/>
            <a:chExt cx="1476375" cy="38100"/>
          </a:xfrm>
        </p:grpSpPr>
        <p:sp>
          <p:nvSpPr>
            <p:cNvPr id="34" name="object 34"/>
            <p:cNvSpPr/>
            <p:nvPr/>
          </p:nvSpPr>
          <p:spPr>
            <a:xfrm>
              <a:off x="2053437" y="4840655"/>
              <a:ext cx="1476375" cy="19050"/>
            </a:xfrm>
            <a:custGeom>
              <a:avLst/>
              <a:gdLst/>
              <a:ahLst/>
              <a:cxnLst/>
              <a:rect l="l" t="t" r="r" b="b"/>
              <a:pathLst>
                <a:path w="1476375" h="19050">
                  <a:moveTo>
                    <a:pt x="1476375" y="19050"/>
                  </a:moveTo>
                  <a:lnTo>
                    <a:pt x="0" y="19050"/>
                  </a:lnTo>
                  <a:lnTo>
                    <a:pt x="0" y="0"/>
                  </a:lnTo>
                  <a:lnTo>
                    <a:pt x="1476375" y="0"/>
                  </a:lnTo>
                  <a:lnTo>
                    <a:pt x="1476375" y="19050"/>
                  </a:lnTo>
                  <a:close/>
                </a:path>
              </a:pathLst>
            </a:custGeom>
            <a:solidFill>
              <a:srgbClr val="D9D9D9"/>
            </a:solidFill>
          </p:spPr>
          <p:txBody>
            <a:bodyPr wrap="square" lIns="0" tIns="0" rIns="0" bIns="0" rtlCol="0"/>
            <a:lstStyle/>
            <a:p/>
          </p:txBody>
        </p:sp>
        <p:sp>
          <p:nvSpPr>
            <p:cNvPr id="35" name="object 35"/>
            <p:cNvSpPr/>
            <p:nvPr/>
          </p:nvSpPr>
          <p:spPr>
            <a:xfrm>
              <a:off x="2585237" y="4831130"/>
              <a:ext cx="412750" cy="38100"/>
            </a:xfrm>
            <a:custGeom>
              <a:avLst/>
              <a:gdLst/>
              <a:ahLst/>
              <a:cxnLst/>
              <a:rect l="l" t="t" r="r" b="b"/>
              <a:pathLst>
                <a:path w="412750" h="38100">
                  <a:moveTo>
                    <a:pt x="412750" y="38100"/>
                  </a:moveTo>
                  <a:lnTo>
                    <a:pt x="0" y="38100"/>
                  </a:lnTo>
                  <a:lnTo>
                    <a:pt x="0" y="0"/>
                  </a:lnTo>
                  <a:lnTo>
                    <a:pt x="412750" y="0"/>
                  </a:lnTo>
                  <a:lnTo>
                    <a:pt x="412750" y="38100"/>
                  </a:lnTo>
                  <a:close/>
                </a:path>
              </a:pathLst>
            </a:custGeom>
            <a:solidFill>
              <a:srgbClr val="A6A6A6"/>
            </a:solidFill>
          </p:spPr>
          <p:txBody>
            <a:bodyPr wrap="square" lIns="0" tIns="0" rIns="0" bIns="0" rtlCol="0"/>
            <a:lstStyle/>
            <a:p/>
          </p:txBody>
        </p:sp>
      </p:grpSp>
      <p:pic>
        <p:nvPicPr>
          <p:cNvPr id="36" name="object 36"/>
          <p:cNvPicPr/>
          <p:nvPr/>
        </p:nvPicPr>
        <p:blipFill>
          <a:blip r:embed="rId4" cstate="print"/>
          <a:stretch>
            <a:fillRect/>
          </a:stretch>
        </p:blipFill>
        <p:spPr>
          <a:xfrm>
            <a:off x="4145379" y="4438360"/>
            <a:ext cx="1741047" cy="1908359"/>
          </a:xfrm>
          <a:prstGeom prst="rect">
            <a:avLst/>
          </a:prstGeom>
        </p:spPr>
      </p:pic>
      <p:sp>
        <p:nvSpPr>
          <p:cNvPr id="37" name="object 37"/>
          <p:cNvSpPr txBox="1"/>
          <p:nvPr/>
        </p:nvSpPr>
        <p:spPr>
          <a:xfrm>
            <a:off x="4284027" y="4854231"/>
            <a:ext cx="1454785" cy="1352550"/>
          </a:xfrm>
          <a:prstGeom prst="rect">
            <a:avLst/>
          </a:prstGeom>
        </p:spPr>
        <p:txBody>
          <a:bodyPr vert="horz" wrap="square" lIns="0" tIns="12065" rIns="0" bIns="0" rtlCol="0">
            <a:spAutoFit/>
          </a:bodyPr>
          <a:lstStyle/>
          <a:p>
            <a:pPr marL="12700" marR="5080" algn="just">
              <a:lnSpc>
                <a:spcPct val="113000"/>
              </a:lnSpc>
              <a:spcBef>
                <a:spcPts val="95"/>
              </a:spcBef>
            </a:pPr>
            <a:r>
              <a:rPr sz="700" b="1" spc="45" dirty="0">
                <a:latin typeface="宋体" panose="02010600030101010101" pitchFamily="2" charset="-122"/>
                <a:cs typeface="宋体" panose="02010600030101010101" pitchFamily="2" charset="-122"/>
              </a:rPr>
              <a:t>装备调试费用是</a:t>
            </a:r>
            <a:r>
              <a:rPr sz="700" b="1" spc="50" dirty="0">
                <a:latin typeface="宋体" panose="02010600030101010101" pitchFamily="2" charset="-122"/>
                <a:cs typeface="宋体" panose="02010600030101010101" pitchFamily="2" charset="-122"/>
              </a:rPr>
              <a:t>指工装准备过程</a:t>
            </a:r>
            <a:r>
              <a:rPr sz="700" b="1" spc="10" dirty="0">
                <a:latin typeface="宋体" panose="02010600030101010101" pitchFamily="2" charset="-122"/>
                <a:cs typeface="宋体" panose="02010600030101010101" pitchFamily="2" charset="-122"/>
              </a:rPr>
              <a:t>中 </a:t>
            </a:r>
            <a:r>
              <a:rPr sz="700" b="1" spc="45" dirty="0">
                <a:latin typeface="宋体" panose="02010600030101010101" pitchFamily="2" charset="-122"/>
                <a:cs typeface="宋体" panose="02010600030101010101" pitchFamily="2" charset="-122"/>
              </a:rPr>
              <a:t>研究开发活动所</a:t>
            </a:r>
            <a:r>
              <a:rPr sz="700" b="1" spc="50" dirty="0">
                <a:latin typeface="宋体" panose="02010600030101010101" pitchFamily="2" charset="-122"/>
                <a:cs typeface="宋体" panose="02010600030101010101" pitchFamily="2" charset="-122"/>
              </a:rPr>
              <a:t>发生的费用，包</a:t>
            </a:r>
            <a:r>
              <a:rPr sz="700" b="1" spc="10" dirty="0">
                <a:latin typeface="宋体" panose="02010600030101010101" pitchFamily="2" charset="-122"/>
                <a:cs typeface="宋体" panose="02010600030101010101" pitchFamily="2" charset="-122"/>
              </a:rPr>
              <a:t>括 </a:t>
            </a:r>
            <a:r>
              <a:rPr sz="700" b="1" spc="45" dirty="0">
                <a:latin typeface="宋体" panose="02010600030101010101" pitchFamily="2" charset="-122"/>
                <a:cs typeface="宋体" panose="02010600030101010101" pitchFamily="2" charset="-122"/>
              </a:rPr>
              <a:t>研制特殊、专用</a:t>
            </a:r>
            <a:r>
              <a:rPr sz="700" b="1" spc="50" dirty="0">
                <a:latin typeface="宋体" panose="02010600030101010101" pitchFamily="2" charset="-122"/>
                <a:cs typeface="宋体" panose="02010600030101010101" pitchFamily="2" charset="-122"/>
              </a:rPr>
              <a:t>的生产机器，改</a:t>
            </a:r>
            <a:r>
              <a:rPr sz="700" b="1" spc="10" dirty="0">
                <a:latin typeface="宋体" panose="02010600030101010101" pitchFamily="2" charset="-122"/>
                <a:cs typeface="宋体" panose="02010600030101010101" pitchFamily="2" charset="-122"/>
              </a:rPr>
              <a:t>变 </a:t>
            </a:r>
            <a:r>
              <a:rPr sz="700" b="1" spc="45" dirty="0">
                <a:latin typeface="宋体" panose="02010600030101010101" pitchFamily="2" charset="-122"/>
                <a:cs typeface="宋体" panose="02010600030101010101" pitchFamily="2" charset="-122"/>
              </a:rPr>
              <a:t>生产和质量控制</a:t>
            </a:r>
            <a:r>
              <a:rPr sz="700" b="1" spc="50" dirty="0">
                <a:latin typeface="宋体" panose="02010600030101010101" pitchFamily="2" charset="-122"/>
                <a:cs typeface="宋体" panose="02010600030101010101" pitchFamily="2" charset="-122"/>
              </a:rPr>
              <a:t>程序，或制定新</a:t>
            </a:r>
            <a:r>
              <a:rPr sz="700" b="1" spc="10" dirty="0">
                <a:latin typeface="宋体" panose="02010600030101010101" pitchFamily="2" charset="-122"/>
                <a:cs typeface="宋体" panose="02010600030101010101" pitchFamily="2" charset="-122"/>
              </a:rPr>
              <a:t>方 </a:t>
            </a:r>
            <a:r>
              <a:rPr sz="700" b="1" spc="20" dirty="0">
                <a:latin typeface="宋体" panose="02010600030101010101" pitchFamily="2" charset="-122"/>
                <a:cs typeface="宋体" panose="02010600030101010101" pitchFamily="2" charset="-122"/>
              </a:rPr>
              <a:t>法及标准等活动所发生的费用</a:t>
            </a:r>
            <a:r>
              <a:rPr sz="700" b="1" spc="15" dirty="0">
                <a:latin typeface="宋体" panose="02010600030101010101" pitchFamily="2" charset="-122"/>
                <a:cs typeface="宋体" panose="02010600030101010101" pitchFamily="2" charset="-122"/>
              </a:rPr>
              <a:t>。</a:t>
            </a:r>
            <a:endParaRPr sz="700">
              <a:latin typeface="宋体" panose="02010600030101010101" pitchFamily="2" charset="-122"/>
              <a:cs typeface="宋体" panose="02010600030101010101" pitchFamily="2" charset="-122"/>
            </a:endParaRPr>
          </a:p>
          <a:p>
            <a:pPr marL="12700" marR="5080" algn="just">
              <a:lnSpc>
                <a:spcPct val="113000"/>
              </a:lnSpc>
            </a:pPr>
            <a:r>
              <a:rPr sz="700" b="1" spc="45" dirty="0">
                <a:latin typeface="宋体" panose="02010600030101010101" pitchFamily="2" charset="-122"/>
                <a:cs typeface="宋体" panose="02010600030101010101" pitchFamily="2" charset="-122"/>
              </a:rPr>
              <a:t>为大规模批量化</a:t>
            </a:r>
            <a:r>
              <a:rPr sz="700" b="1" spc="50" dirty="0">
                <a:latin typeface="宋体" panose="02010600030101010101" pitchFamily="2" charset="-122"/>
                <a:cs typeface="宋体" panose="02010600030101010101" pitchFamily="2" charset="-122"/>
              </a:rPr>
              <a:t>和商业化生产所</a:t>
            </a:r>
            <a:r>
              <a:rPr sz="700" b="1" spc="10" dirty="0">
                <a:latin typeface="宋体" panose="02010600030101010101" pitchFamily="2" charset="-122"/>
                <a:cs typeface="宋体" panose="02010600030101010101" pitchFamily="2" charset="-122"/>
              </a:rPr>
              <a:t>进 </a:t>
            </a:r>
            <a:r>
              <a:rPr sz="700" b="1" spc="45" dirty="0">
                <a:latin typeface="宋体" panose="02010600030101010101" pitchFamily="2" charset="-122"/>
                <a:cs typeface="宋体" panose="02010600030101010101" pitchFamily="2" charset="-122"/>
              </a:rPr>
              <a:t>行的常规性工装</a:t>
            </a:r>
            <a:r>
              <a:rPr sz="700" b="1" spc="50" dirty="0">
                <a:latin typeface="宋体" panose="02010600030101010101" pitchFamily="2" charset="-122"/>
                <a:cs typeface="宋体" panose="02010600030101010101" pitchFamily="2" charset="-122"/>
              </a:rPr>
              <a:t>准备和工业工程</a:t>
            </a:r>
            <a:r>
              <a:rPr sz="700" b="1" spc="10" dirty="0">
                <a:latin typeface="宋体" panose="02010600030101010101" pitchFamily="2" charset="-122"/>
                <a:cs typeface="宋体" panose="02010600030101010101" pitchFamily="2" charset="-122"/>
              </a:rPr>
              <a:t>发 </a:t>
            </a:r>
            <a:r>
              <a:rPr sz="700" b="1" spc="20" dirty="0">
                <a:latin typeface="宋体" panose="02010600030101010101" pitchFamily="2" charset="-122"/>
                <a:cs typeface="宋体" panose="02010600030101010101" pitchFamily="2" charset="-122"/>
              </a:rPr>
              <a:t>生的费用不能计入归集范围</a:t>
            </a:r>
            <a:r>
              <a:rPr sz="700" b="1" spc="15" dirty="0">
                <a:latin typeface="宋体" panose="02010600030101010101" pitchFamily="2" charset="-122"/>
                <a:cs typeface="宋体" panose="02010600030101010101" pitchFamily="2" charset="-122"/>
              </a:rPr>
              <a:t>。</a:t>
            </a:r>
            <a:endParaRPr sz="700">
              <a:latin typeface="宋体" panose="02010600030101010101" pitchFamily="2" charset="-122"/>
              <a:cs typeface="宋体" panose="02010600030101010101" pitchFamily="2" charset="-122"/>
            </a:endParaRPr>
          </a:p>
          <a:p>
            <a:pPr marL="12700" marR="5080" algn="just">
              <a:lnSpc>
                <a:spcPct val="113000"/>
              </a:lnSpc>
            </a:pPr>
            <a:r>
              <a:rPr sz="700" b="1" spc="45" dirty="0">
                <a:latin typeface="宋体" panose="02010600030101010101" pitchFamily="2" charset="-122"/>
                <a:cs typeface="宋体" panose="02010600030101010101" pitchFamily="2" charset="-122"/>
              </a:rPr>
              <a:t>试验费用包括新</a:t>
            </a:r>
            <a:r>
              <a:rPr sz="700" b="1" spc="50" dirty="0">
                <a:latin typeface="宋体" panose="02010600030101010101" pitchFamily="2" charset="-122"/>
                <a:cs typeface="宋体" panose="02010600030101010101" pitchFamily="2" charset="-122"/>
              </a:rPr>
              <a:t>药研制的临床试</a:t>
            </a:r>
            <a:r>
              <a:rPr sz="700" b="1" spc="10" dirty="0">
                <a:latin typeface="宋体" panose="02010600030101010101" pitchFamily="2" charset="-122"/>
                <a:cs typeface="宋体" panose="02010600030101010101" pitchFamily="2" charset="-122"/>
              </a:rPr>
              <a:t>验 </a:t>
            </a:r>
            <a:r>
              <a:rPr sz="700" b="1" spc="45" dirty="0">
                <a:latin typeface="宋体" panose="02010600030101010101" pitchFamily="2" charset="-122"/>
                <a:cs typeface="宋体" panose="02010600030101010101" pitchFamily="2" charset="-122"/>
              </a:rPr>
              <a:t>费、勘探开发技</a:t>
            </a:r>
            <a:r>
              <a:rPr sz="700" b="1" spc="50" dirty="0">
                <a:latin typeface="宋体" panose="02010600030101010101" pitchFamily="2" charset="-122"/>
                <a:cs typeface="宋体" panose="02010600030101010101" pitchFamily="2" charset="-122"/>
              </a:rPr>
              <a:t>术的现场试验费</a:t>
            </a:r>
            <a:r>
              <a:rPr sz="700" b="1" spc="10" dirty="0">
                <a:latin typeface="宋体" panose="02010600030101010101" pitchFamily="2" charset="-122"/>
                <a:cs typeface="宋体" panose="02010600030101010101" pitchFamily="2" charset="-122"/>
              </a:rPr>
              <a:t>、 </a:t>
            </a:r>
            <a:r>
              <a:rPr sz="700" b="1" spc="20" dirty="0">
                <a:latin typeface="宋体" panose="02010600030101010101" pitchFamily="2" charset="-122"/>
                <a:cs typeface="宋体" panose="02010600030101010101" pitchFamily="2" charset="-122"/>
              </a:rPr>
              <a:t>田间试验费等</a:t>
            </a:r>
            <a:r>
              <a:rPr sz="700" b="1" spc="15" dirty="0">
                <a:latin typeface="宋体" panose="02010600030101010101" pitchFamily="2" charset="-122"/>
                <a:cs typeface="宋体" panose="02010600030101010101" pitchFamily="2" charset="-122"/>
              </a:rPr>
              <a:t>。</a:t>
            </a:r>
            <a:endParaRPr sz="700">
              <a:latin typeface="宋体" panose="02010600030101010101" pitchFamily="2" charset="-122"/>
              <a:cs typeface="宋体" panose="02010600030101010101" pitchFamily="2" charset="-122"/>
            </a:endParaRPr>
          </a:p>
        </p:txBody>
      </p:sp>
      <p:sp>
        <p:nvSpPr>
          <p:cNvPr id="38" name="object 38"/>
          <p:cNvSpPr txBox="1"/>
          <p:nvPr/>
        </p:nvSpPr>
        <p:spPr>
          <a:xfrm>
            <a:off x="4530852" y="6210300"/>
            <a:ext cx="962025" cy="292735"/>
          </a:xfrm>
          <a:prstGeom prst="rect">
            <a:avLst/>
          </a:prstGeom>
          <a:solidFill>
            <a:srgbClr val="DEAB81"/>
          </a:solidFill>
        </p:spPr>
        <p:txBody>
          <a:bodyPr vert="horz" wrap="square" lIns="0" tIns="0" rIns="0" bIns="0" rtlCol="0">
            <a:spAutoFit/>
          </a:bodyPr>
          <a:lstStyle/>
          <a:p>
            <a:pPr marL="154940">
              <a:lnSpc>
                <a:spcPts val="2120"/>
              </a:lnSpc>
            </a:pPr>
            <a:r>
              <a:rPr sz="1800" b="1" spc="-40" dirty="0">
                <a:solidFill>
                  <a:srgbClr val="FFFFFF"/>
                </a:solidFill>
                <a:latin typeface="Calibri" panose="020F0502020204030204"/>
                <a:cs typeface="Calibri" panose="020F0502020204030204"/>
              </a:rPr>
              <a:t>PART</a:t>
            </a:r>
            <a:r>
              <a:rPr sz="1800" b="1" spc="-30" dirty="0">
                <a:solidFill>
                  <a:srgbClr val="FFFFFF"/>
                </a:solidFill>
                <a:latin typeface="Calibri" panose="020F0502020204030204"/>
                <a:cs typeface="Calibri" panose="020F0502020204030204"/>
              </a:rPr>
              <a:t> </a:t>
            </a:r>
            <a:r>
              <a:rPr sz="1800" b="1" dirty="0">
                <a:solidFill>
                  <a:srgbClr val="FFFFFF"/>
                </a:solidFill>
                <a:latin typeface="Calibri" panose="020F0502020204030204"/>
                <a:cs typeface="Calibri" panose="020F0502020204030204"/>
              </a:rPr>
              <a:t>6</a:t>
            </a:r>
            <a:endParaRPr sz="1800">
              <a:latin typeface="Calibri" panose="020F0502020204030204"/>
              <a:cs typeface="Calibri" panose="020F0502020204030204"/>
            </a:endParaRPr>
          </a:p>
        </p:txBody>
      </p:sp>
      <p:sp>
        <p:nvSpPr>
          <p:cNvPr id="39" name="object 39"/>
          <p:cNvSpPr txBox="1"/>
          <p:nvPr/>
        </p:nvSpPr>
        <p:spPr>
          <a:xfrm>
            <a:off x="4296727" y="4550829"/>
            <a:ext cx="1428115" cy="177165"/>
          </a:xfrm>
          <a:prstGeom prst="rect">
            <a:avLst/>
          </a:prstGeom>
        </p:spPr>
        <p:txBody>
          <a:bodyPr vert="horz" wrap="square" lIns="0" tIns="12065" rIns="0" bIns="0" rtlCol="0">
            <a:spAutoFit/>
          </a:bodyPr>
          <a:lstStyle/>
          <a:p>
            <a:pPr marL="12700">
              <a:lnSpc>
                <a:spcPct val="100000"/>
              </a:lnSpc>
              <a:spcBef>
                <a:spcPts val="95"/>
              </a:spcBef>
            </a:pPr>
            <a:r>
              <a:rPr sz="1000" b="1" dirty="0">
                <a:solidFill>
                  <a:srgbClr val="CC7C3A"/>
                </a:solidFill>
                <a:latin typeface="黑体" panose="02010609060101010101" pitchFamily="49" charset="-122"/>
                <a:cs typeface="黑体" panose="02010609060101010101" pitchFamily="49" charset="-122"/>
              </a:rPr>
              <a:t>装备调试费用与试验费</a:t>
            </a:r>
            <a:r>
              <a:rPr sz="1000" b="1" spc="-10" dirty="0">
                <a:solidFill>
                  <a:srgbClr val="CC7C3A"/>
                </a:solidFill>
                <a:latin typeface="黑体" panose="02010609060101010101" pitchFamily="49" charset="-122"/>
                <a:cs typeface="黑体" panose="02010609060101010101" pitchFamily="49" charset="-122"/>
              </a:rPr>
              <a:t>用</a:t>
            </a:r>
            <a:endParaRPr sz="1000">
              <a:latin typeface="黑体" panose="02010609060101010101" pitchFamily="49" charset="-122"/>
              <a:cs typeface="黑体" panose="02010609060101010101" pitchFamily="49" charset="-122"/>
            </a:endParaRPr>
          </a:p>
        </p:txBody>
      </p:sp>
      <p:grpSp>
        <p:nvGrpSpPr>
          <p:cNvPr id="40" name="object 40"/>
          <p:cNvGrpSpPr/>
          <p:nvPr/>
        </p:nvGrpSpPr>
        <p:grpSpPr>
          <a:xfrm>
            <a:off x="4272826" y="4831079"/>
            <a:ext cx="1478280" cy="38100"/>
            <a:chOff x="4272826" y="4831079"/>
            <a:chExt cx="1478280" cy="38100"/>
          </a:xfrm>
        </p:grpSpPr>
        <p:sp>
          <p:nvSpPr>
            <p:cNvPr id="41" name="object 41"/>
            <p:cNvSpPr/>
            <p:nvPr/>
          </p:nvSpPr>
          <p:spPr>
            <a:xfrm>
              <a:off x="4272826" y="4840604"/>
              <a:ext cx="1478280" cy="19050"/>
            </a:xfrm>
            <a:custGeom>
              <a:avLst/>
              <a:gdLst/>
              <a:ahLst/>
              <a:cxnLst/>
              <a:rect l="l" t="t" r="r" b="b"/>
              <a:pathLst>
                <a:path w="1478279" h="19050">
                  <a:moveTo>
                    <a:pt x="1477835" y="19050"/>
                  </a:moveTo>
                  <a:lnTo>
                    <a:pt x="0" y="19050"/>
                  </a:lnTo>
                  <a:lnTo>
                    <a:pt x="0" y="0"/>
                  </a:lnTo>
                  <a:lnTo>
                    <a:pt x="1477835" y="0"/>
                  </a:lnTo>
                  <a:lnTo>
                    <a:pt x="1477835" y="19050"/>
                  </a:lnTo>
                  <a:close/>
                </a:path>
              </a:pathLst>
            </a:custGeom>
            <a:solidFill>
              <a:srgbClr val="D9D9D9"/>
            </a:solidFill>
          </p:spPr>
          <p:txBody>
            <a:bodyPr wrap="square" lIns="0" tIns="0" rIns="0" bIns="0" rtlCol="0"/>
            <a:lstStyle/>
            <a:p/>
          </p:txBody>
        </p:sp>
        <p:sp>
          <p:nvSpPr>
            <p:cNvPr id="42" name="object 42"/>
            <p:cNvSpPr/>
            <p:nvPr/>
          </p:nvSpPr>
          <p:spPr>
            <a:xfrm>
              <a:off x="4805159" y="4831079"/>
              <a:ext cx="413384" cy="38100"/>
            </a:xfrm>
            <a:custGeom>
              <a:avLst/>
              <a:gdLst/>
              <a:ahLst/>
              <a:cxnLst/>
              <a:rect l="l" t="t" r="r" b="b"/>
              <a:pathLst>
                <a:path w="413385" h="38100">
                  <a:moveTo>
                    <a:pt x="413156" y="38100"/>
                  </a:moveTo>
                  <a:lnTo>
                    <a:pt x="0" y="38100"/>
                  </a:lnTo>
                  <a:lnTo>
                    <a:pt x="0" y="0"/>
                  </a:lnTo>
                  <a:lnTo>
                    <a:pt x="413156" y="0"/>
                  </a:lnTo>
                  <a:lnTo>
                    <a:pt x="413156" y="38100"/>
                  </a:lnTo>
                  <a:close/>
                </a:path>
              </a:pathLst>
            </a:custGeom>
            <a:solidFill>
              <a:srgbClr val="A6A6A6"/>
            </a:solidFill>
          </p:spPr>
          <p:txBody>
            <a:bodyPr wrap="square" lIns="0" tIns="0" rIns="0" bIns="0" rtlCol="0"/>
            <a:lstStyle/>
            <a:p/>
          </p:txBody>
        </p:sp>
      </p:grpSp>
      <p:pic>
        <p:nvPicPr>
          <p:cNvPr id="43" name="object 43"/>
          <p:cNvPicPr/>
          <p:nvPr/>
        </p:nvPicPr>
        <p:blipFill>
          <a:blip r:embed="rId5" cstate="print"/>
          <a:stretch>
            <a:fillRect/>
          </a:stretch>
        </p:blipFill>
        <p:spPr>
          <a:xfrm>
            <a:off x="6364704" y="4438364"/>
            <a:ext cx="1741047" cy="1908656"/>
          </a:xfrm>
          <a:prstGeom prst="rect">
            <a:avLst/>
          </a:prstGeom>
        </p:spPr>
      </p:pic>
      <p:sp>
        <p:nvSpPr>
          <p:cNvPr id="44" name="object 44"/>
          <p:cNvSpPr txBox="1"/>
          <p:nvPr/>
        </p:nvSpPr>
        <p:spPr>
          <a:xfrm>
            <a:off x="6503352" y="4899190"/>
            <a:ext cx="1490980" cy="1122680"/>
          </a:xfrm>
          <a:prstGeom prst="rect">
            <a:avLst/>
          </a:prstGeom>
        </p:spPr>
        <p:txBody>
          <a:bodyPr vert="horz" wrap="square" lIns="0" tIns="12065" rIns="0" bIns="0" rtlCol="0">
            <a:spAutoFit/>
          </a:bodyPr>
          <a:lstStyle/>
          <a:p>
            <a:pPr marL="12700" marR="5080">
              <a:lnSpc>
                <a:spcPct val="113000"/>
              </a:lnSpc>
              <a:spcBef>
                <a:spcPts val="95"/>
              </a:spcBef>
            </a:pPr>
            <a:r>
              <a:rPr sz="800" b="1" spc="60" dirty="0">
                <a:latin typeface="宋体" panose="02010600030101010101" pitchFamily="2" charset="-122"/>
                <a:cs typeface="宋体" panose="02010600030101010101" pitchFamily="2" charset="-122"/>
              </a:rPr>
              <a:t>企</a:t>
            </a:r>
            <a:r>
              <a:rPr sz="800" b="1" spc="65" dirty="0">
                <a:latin typeface="宋体" panose="02010600030101010101" pitchFamily="2" charset="-122"/>
                <a:cs typeface="宋体" panose="02010600030101010101" pitchFamily="2" charset="-122"/>
              </a:rPr>
              <a:t>业委托境内外其他机构或</a:t>
            </a:r>
            <a:r>
              <a:rPr sz="800" b="1" spc="10" dirty="0">
                <a:latin typeface="宋体" panose="02010600030101010101" pitchFamily="2" charset="-122"/>
                <a:cs typeface="宋体" panose="02010600030101010101" pitchFamily="2" charset="-122"/>
              </a:rPr>
              <a:t>个 </a:t>
            </a:r>
            <a:r>
              <a:rPr sz="800" b="1" spc="60" dirty="0">
                <a:latin typeface="宋体" panose="02010600030101010101" pitchFamily="2" charset="-122"/>
                <a:cs typeface="宋体" panose="02010600030101010101" pitchFamily="2" charset="-122"/>
              </a:rPr>
              <a:t>人</a:t>
            </a:r>
            <a:r>
              <a:rPr sz="800" b="1" spc="65" dirty="0">
                <a:latin typeface="宋体" panose="02010600030101010101" pitchFamily="2" charset="-122"/>
                <a:cs typeface="宋体" panose="02010600030101010101" pitchFamily="2" charset="-122"/>
              </a:rPr>
              <a:t>进行研究开发活动所发生</a:t>
            </a:r>
            <a:r>
              <a:rPr sz="800" b="1" spc="10" dirty="0">
                <a:latin typeface="宋体" panose="02010600030101010101" pitchFamily="2" charset="-122"/>
                <a:cs typeface="宋体" panose="02010600030101010101" pitchFamily="2" charset="-122"/>
              </a:rPr>
              <a:t>的 </a:t>
            </a:r>
            <a:r>
              <a:rPr sz="800" b="1" spc="60" dirty="0">
                <a:latin typeface="宋体" panose="02010600030101010101" pitchFamily="2" charset="-122"/>
                <a:cs typeface="宋体" panose="02010600030101010101" pitchFamily="2" charset="-122"/>
              </a:rPr>
              <a:t>费</a:t>
            </a:r>
            <a:r>
              <a:rPr sz="800" b="1" spc="65" dirty="0">
                <a:latin typeface="宋体" panose="02010600030101010101" pitchFamily="2" charset="-122"/>
                <a:cs typeface="宋体" panose="02010600030101010101" pitchFamily="2" charset="-122"/>
              </a:rPr>
              <a:t>用（研究开发活动成果为</a:t>
            </a:r>
            <a:r>
              <a:rPr sz="800" b="1" spc="10" dirty="0">
                <a:latin typeface="宋体" panose="02010600030101010101" pitchFamily="2" charset="-122"/>
                <a:cs typeface="宋体" panose="02010600030101010101" pitchFamily="2" charset="-122"/>
              </a:rPr>
              <a:t>委 </a:t>
            </a:r>
            <a:r>
              <a:rPr sz="800" b="1" spc="60" dirty="0">
                <a:latin typeface="宋体" panose="02010600030101010101" pitchFamily="2" charset="-122"/>
                <a:cs typeface="宋体" panose="02010600030101010101" pitchFamily="2" charset="-122"/>
              </a:rPr>
              <a:t>托</a:t>
            </a:r>
            <a:r>
              <a:rPr sz="800" b="1" spc="65" dirty="0">
                <a:latin typeface="宋体" panose="02010600030101010101" pitchFamily="2" charset="-122"/>
                <a:cs typeface="宋体" panose="02010600030101010101" pitchFamily="2" charset="-122"/>
              </a:rPr>
              <a:t>方企业拥有，且与该企业</a:t>
            </a:r>
            <a:r>
              <a:rPr sz="800" b="1" spc="10" dirty="0">
                <a:latin typeface="宋体" panose="02010600030101010101" pitchFamily="2" charset="-122"/>
                <a:cs typeface="宋体" panose="02010600030101010101" pitchFamily="2" charset="-122"/>
              </a:rPr>
              <a:t>的 </a:t>
            </a:r>
            <a:r>
              <a:rPr sz="800" b="1" spc="60" dirty="0">
                <a:latin typeface="宋体" panose="02010600030101010101" pitchFamily="2" charset="-122"/>
                <a:cs typeface="宋体" panose="02010600030101010101" pitchFamily="2" charset="-122"/>
              </a:rPr>
              <a:t>主</a:t>
            </a:r>
            <a:r>
              <a:rPr sz="800" b="1" spc="65" dirty="0">
                <a:latin typeface="宋体" panose="02010600030101010101" pitchFamily="2" charset="-122"/>
                <a:cs typeface="宋体" panose="02010600030101010101" pitchFamily="2" charset="-122"/>
              </a:rPr>
              <a:t>要经营业务紧密相关）。</a:t>
            </a:r>
            <a:r>
              <a:rPr sz="800" b="1" spc="10" dirty="0">
                <a:latin typeface="宋体" panose="02010600030101010101" pitchFamily="2" charset="-122"/>
                <a:cs typeface="宋体" panose="02010600030101010101" pitchFamily="2" charset="-122"/>
              </a:rPr>
              <a:t>委 </a:t>
            </a:r>
            <a:r>
              <a:rPr sz="800" b="1" spc="60" dirty="0">
                <a:latin typeface="宋体" panose="02010600030101010101" pitchFamily="2" charset="-122"/>
                <a:cs typeface="宋体" panose="02010600030101010101" pitchFamily="2" charset="-122"/>
              </a:rPr>
              <a:t>托</a:t>
            </a:r>
            <a:r>
              <a:rPr sz="800" b="1" spc="65" dirty="0">
                <a:latin typeface="宋体" panose="02010600030101010101" pitchFamily="2" charset="-122"/>
                <a:cs typeface="宋体" panose="02010600030101010101" pitchFamily="2" charset="-122"/>
              </a:rPr>
              <a:t>外部研究开发费用的实际</a:t>
            </a:r>
            <a:r>
              <a:rPr sz="800" b="1" spc="10" dirty="0">
                <a:latin typeface="宋体" panose="02010600030101010101" pitchFamily="2" charset="-122"/>
                <a:cs typeface="宋体" panose="02010600030101010101" pitchFamily="2" charset="-122"/>
              </a:rPr>
              <a:t>发 </a:t>
            </a:r>
            <a:r>
              <a:rPr sz="800" b="1" spc="20" dirty="0">
                <a:latin typeface="宋体" panose="02010600030101010101" pitchFamily="2" charset="-122"/>
                <a:cs typeface="宋体" panose="02010600030101010101" pitchFamily="2" charset="-122"/>
              </a:rPr>
              <a:t>生额应按照独立交易原则确定</a:t>
            </a:r>
            <a:r>
              <a:rPr sz="800" b="1" spc="5" dirty="0">
                <a:latin typeface="宋体" panose="02010600030101010101" pitchFamily="2" charset="-122"/>
                <a:cs typeface="宋体" panose="02010600030101010101" pitchFamily="2" charset="-122"/>
              </a:rPr>
              <a:t>， </a:t>
            </a:r>
            <a:r>
              <a:rPr sz="800" b="1" spc="75" dirty="0">
                <a:latin typeface="宋体" panose="02010600030101010101" pitchFamily="2" charset="-122"/>
                <a:cs typeface="宋体" panose="02010600030101010101" pitchFamily="2" charset="-122"/>
              </a:rPr>
              <a:t>按照实际发</a:t>
            </a:r>
            <a:r>
              <a:rPr sz="800" b="1" spc="80" dirty="0">
                <a:latin typeface="宋体" panose="02010600030101010101" pitchFamily="2" charset="-122"/>
                <a:cs typeface="宋体" panose="02010600030101010101" pitchFamily="2" charset="-122"/>
              </a:rPr>
              <a:t>生额的</a:t>
            </a:r>
            <a:r>
              <a:rPr sz="800" b="1" spc="70" dirty="0">
                <a:latin typeface="Calibri" panose="020F0502020204030204"/>
                <a:cs typeface="Calibri" panose="020F0502020204030204"/>
              </a:rPr>
              <a:t>80%</a:t>
            </a:r>
            <a:r>
              <a:rPr sz="800" b="1" spc="80" dirty="0">
                <a:latin typeface="宋体" panose="02010600030101010101" pitchFamily="2" charset="-122"/>
                <a:cs typeface="宋体" panose="02010600030101010101" pitchFamily="2" charset="-122"/>
              </a:rPr>
              <a:t>计入</a:t>
            </a:r>
            <a:r>
              <a:rPr sz="800" b="1" spc="10" dirty="0">
                <a:latin typeface="宋体" panose="02010600030101010101" pitchFamily="2" charset="-122"/>
                <a:cs typeface="宋体" panose="02010600030101010101" pitchFamily="2" charset="-122"/>
              </a:rPr>
              <a:t>委</a:t>
            </a:r>
            <a:endParaRPr sz="800">
              <a:latin typeface="宋体" panose="02010600030101010101" pitchFamily="2" charset="-122"/>
              <a:cs typeface="宋体" panose="02010600030101010101" pitchFamily="2" charset="-122"/>
            </a:endParaRPr>
          </a:p>
        </p:txBody>
      </p:sp>
      <p:sp>
        <p:nvSpPr>
          <p:cNvPr id="45" name="object 45"/>
          <p:cNvSpPr txBox="1"/>
          <p:nvPr/>
        </p:nvSpPr>
        <p:spPr>
          <a:xfrm>
            <a:off x="6503352" y="6009424"/>
            <a:ext cx="967105" cy="149860"/>
          </a:xfrm>
          <a:prstGeom prst="rect">
            <a:avLst/>
          </a:prstGeom>
        </p:spPr>
        <p:txBody>
          <a:bodyPr vert="horz" wrap="square" lIns="0" tIns="14604" rIns="0" bIns="0" rtlCol="0">
            <a:spAutoFit/>
          </a:bodyPr>
          <a:lstStyle/>
          <a:p>
            <a:pPr marL="12700">
              <a:lnSpc>
                <a:spcPct val="100000"/>
              </a:lnSpc>
              <a:spcBef>
                <a:spcPts val="115"/>
              </a:spcBef>
            </a:pPr>
            <a:r>
              <a:rPr sz="800" b="1" spc="20" dirty="0">
                <a:latin typeface="宋体" panose="02010600030101010101" pitchFamily="2" charset="-122"/>
                <a:cs typeface="宋体" panose="02010600030101010101" pitchFamily="2" charset="-122"/>
              </a:rPr>
              <a:t>托方研发费用总额</a:t>
            </a:r>
            <a:r>
              <a:rPr sz="800" b="1" spc="10" dirty="0">
                <a:latin typeface="宋体" panose="02010600030101010101" pitchFamily="2" charset="-122"/>
                <a:cs typeface="宋体" panose="02010600030101010101" pitchFamily="2" charset="-122"/>
              </a:rPr>
              <a:t>。</a:t>
            </a:r>
            <a:endParaRPr sz="800">
              <a:latin typeface="宋体" panose="02010600030101010101" pitchFamily="2" charset="-122"/>
              <a:cs typeface="宋体" panose="02010600030101010101" pitchFamily="2" charset="-122"/>
            </a:endParaRPr>
          </a:p>
        </p:txBody>
      </p:sp>
      <p:sp>
        <p:nvSpPr>
          <p:cNvPr id="46" name="object 46"/>
          <p:cNvSpPr txBox="1"/>
          <p:nvPr/>
        </p:nvSpPr>
        <p:spPr>
          <a:xfrm>
            <a:off x="6749795" y="6138671"/>
            <a:ext cx="962025" cy="292735"/>
          </a:xfrm>
          <a:prstGeom prst="rect">
            <a:avLst/>
          </a:prstGeom>
          <a:solidFill>
            <a:srgbClr val="859ACD"/>
          </a:solidFill>
        </p:spPr>
        <p:txBody>
          <a:bodyPr vert="horz" wrap="square" lIns="0" tIns="0" rIns="0" bIns="0" rtlCol="0">
            <a:spAutoFit/>
          </a:bodyPr>
          <a:lstStyle/>
          <a:p>
            <a:pPr marL="155575">
              <a:lnSpc>
                <a:spcPts val="2120"/>
              </a:lnSpc>
            </a:pPr>
            <a:r>
              <a:rPr sz="1800" b="1" spc="-40" dirty="0">
                <a:solidFill>
                  <a:srgbClr val="FFFFFF"/>
                </a:solidFill>
                <a:latin typeface="Calibri" panose="020F0502020204030204"/>
                <a:cs typeface="Calibri" panose="020F0502020204030204"/>
              </a:rPr>
              <a:t>PART</a:t>
            </a:r>
            <a:r>
              <a:rPr sz="1800" b="1" spc="-30" dirty="0">
                <a:solidFill>
                  <a:srgbClr val="FFFFFF"/>
                </a:solidFill>
                <a:latin typeface="Calibri" panose="020F0502020204030204"/>
                <a:cs typeface="Calibri" panose="020F0502020204030204"/>
              </a:rPr>
              <a:t> </a:t>
            </a:r>
            <a:r>
              <a:rPr sz="1800" b="1" dirty="0">
                <a:solidFill>
                  <a:srgbClr val="FFFFFF"/>
                </a:solidFill>
                <a:latin typeface="Calibri" panose="020F0502020204030204"/>
                <a:cs typeface="Calibri" panose="020F0502020204030204"/>
              </a:rPr>
              <a:t>7</a:t>
            </a:r>
            <a:endParaRPr sz="1800">
              <a:latin typeface="Calibri" panose="020F0502020204030204"/>
              <a:cs typeface="Calibri" panose="020F0502020204030204"/>
            </a:endParaRPr>
          </a:p>
        </p:txBody>
      </p:sp>
      <p:sp>
        <p:nvSpPr>
          <p:cNvPr id="47" name="object 47"/>
          <p:cNvSpPr txBox="1"/>
          <p:nvPr/>
        </p:nvSpPr>
        <p:spPr>
          <a:xfrm>
            <a:off x="6516687" y="4538764"/>
            <a:ext cx="1428750" cy="194310"/>
          </a:xfrm>
          <a:prstGeom prst="rect">
            <a:avLst/>
          </a:prstGeom>
        </p:spPr>
        <p:txBody>
          <a:bodyPr vert="horz" wrap="square" lIns="0" tIns="13335" rIns="0" bIns="0" rtlCol="0">
            <a:spAutoFit/>
          </a:bodyPr>
          <a:lstStyle/>
          <a:p>
            <a:pPr marL="12700">
              <a:lnSpc>
                <a:spcPct val="100000"/>
              </a:lnSpc>
              <a:spcBef>
                <a:spcPts val="105"/>
              </a:spcBef>
            </a:pPr>
            <a:r>
              <a:rPr sz="1100" b="1" dirty="0">
                <a:solidFill>
                  <a:srgbClr val="4968B4"/>
                </a:solidFill>
                <a:latin typeface="黑体" panose="02010609060101010101" pitchFamily="49" charset="-122"/>
                <a:cs typeface="黑体" panose="02010609060101010101" pitchFamily="49" charset="-122"/>
              </a:rPr>
              <a:t>委托外部研究开发费用</a:t>
            </a:r>
            <a:endParaRPr sz="1100">
              <a:latin typeface="黑体" panose="02010609060101010101" pitchFamily="49" charset="-122"/>
              <a:cs typeface="黑体" panose="02010609060101010101" pitchFamily="49" charset="-122"/>
            </a:endParaRPr>
          </a:p>
        </p:txBody>
      </p:sp>
      <p:grpSp>
        <p:nvGrpSpPr>
          <p:cNvPr id="48" name="object 48"/>
          <p:cNvGrpSpPr/>
          <p:nvPr/>
        </p:nvGrpSpPr>
        <p:grpSpPr>
          <a:xfrm>
            <a:off x="6492151" y="4831130"/>
            <a:ext cx="1478280" cy="38100"/>
            <a:chOff x="6492151" y="4831130"/>
            <a:chExt cx="1478280" cy="38100"/>
          </a:xfrm>
        </p:grpSpPr>
        <p:sp>
          <p:nvSpPr>
            <p:cNvPr id="49" name="object 49"/>
            <p:cNvSpPr/>
            <p:nvPr/>
          </p:nvSpPr>
          <p:spPr>
            <a:xfrm>
              <a:off x="6492151" y="4840655"/>
              <a:ext cx="1478280" cy="19050"/>
            </a:xfrm>
            <a:custGeom>
              <a:avLst/>
              <a:gdLst/>
              <a:ahLst/>
              <a:cxnLst/>
              <a:rect l="l" t="t" r="r" b="b"/>
              <a:pathLst>
                <a:path w="1478279" h="19050">
                  <a:moveTo>
                    <a:pt x="1477835" y="19050"/>
                  </a:moveTo>
                  <a:lnTo>
                    <a:pt x="0" y="19050"/>
                  </a:lnTo>
                  <a:lnTo>
                    <a:pt x="0" y="0"/>
                  </a:lnTo>
                  <a:lnTo>
                    <a:pt x="1477835" y="0"/>
                  </a:lnTo>
                  <a:lnTo>
                    <a:pt x="1477835" y="19050"/>
                  </a:lnTo>
                  <a:close/>
                </a:path>
              </a:pathLst>
            </a:custGeom>
            <a:solidFill>
              <a:srgbClr val="D9D9D9"/>
            </a:solidFill>
          </p:spPr>
          <p:txBody>
            <a:bodyPr wrap="square" lIns="0" tIns="0" rIns="0" bIns="0" rtlCol="0"/>
            <a:lstStyle/>
            <a:p/>
          </p:txBody>
        </p:sp>
        <p:sp>
          <p:nvSpPr>
            <p:cNvPr id="50" name="object 50"/>
            <p:cNvSpPr/>
            <p:nvPr/>
          </p:nvSpPr>
          <p:spPr>
            <a:xfrm>
              <a:off x="7024484" y="4831130"/>
              <a:ext cx="413384" cy="38100"/>
            </a:xfrm>
            <a:custGeom>
              <a:avLst/>
              <a:gdLst/>
              <a:ahLst/>
              <a:cxnLst/>
              <a:rect l="l" t="t" r="r" b="b"/>
              <a:pathLst>
                <a:path w="413384" h="38100">
                  <a:moveTo>
                    <a:pt x="413156" y="38100"/>
                  </a:moveTo>
                  <a:lnTo>
                    <a:pt x="0" y="38100"/>
                  </a:lnTo>
                  <a:lnTo>
                    <a:pt x="0" y="0"/>
                  </a:lnTo>
                  <a:lnTo>
                    <a:pt x="413156" y="0"/>
                  </a:lnTo>
                  <a:lnTo>
                    <a:pt x="413156" y="38100"/>
                  </a:lnTo>
                  <a:close/>
                </a:path>
              </a:pathLst>
            </a:custGeom>
            <a:solidFill>
              <a:srgbClr val="A6A6A6"/>
            </a:solidFill>
          </p:spPr>
          <p:txBody>
            <a:bodyPr wrap="square" lIns="0" tIns="0" rIns="0" bIns="0" rtlCol="0"/>
            <a:lstStyle/>
            <a:p/>
          </p:txBody>
        </p:sp>
      </p:grpSp>
      <p:pic>
        <p:nvPicPr>
          <p:cNvPr id="51" name="object 51"/>
          <p:cNvPicPr/>
          <p:nvPr/>
        </p:nvPicPr>
        <p:blipFill>
          <a:blip r:embed="rId6" cstate="print"/>
          <a:stretch>
            <a:fillRect/>
          </a:stretch>
        </p:blipFill>
        <p:spPr>
          <a:xfrm>
            <a:off x="8578276" y="4422530"/>
            <a:ext cx="1741047" cy="1911762"/>
          </a:xfrm>
          <a:prstGeom prst="rect">
            <a:avLst/>
          </a:prstGeom>
        </p:spPr>
      </p:pic>
      <p:sp>
        <p:nvSpPr>
          <p:cNvPr id="52" name="object 52"/>
          <p:cNvSpPr txBox="1"/>
          <p:nvPr/>
        </p:nvSpPr>
        <p:spPr>
          <a:xfrm>
            <a:off x="8721090" y="4883315"/>
            <a:ext cx="1490980" cy="1122680"/>
          </a:xfrm>
          <a:prstGeom prst="rect">
            <a:avLst/>
          </a:prstGeom>
        </p:spPr>
        <p:txBody>
          <a:bodyPr vert="horz" wrap="square" lIns="0" tIns="12065" rIns="0" bIns="0" rtlCol="0">
            <a:spAutoFit/>
          </a:bodyPr>
          <a:lstStyle/>
          <a:p>
            <a:pPr marL="12700" marR="5080">
              <a:lnSpc>
                <a:spcPct val="113000"/>
              </a:lnSpc>
              <a:spcBef>
                <a:spcPts val="95"/>
              </a:spcBef>
            </a:pPr>
            <a:r>
              <a:rPr sz="800" b="1" spc="60" dirty="0">
                <a:latin typeface="宋体" panose="02010600030101010101" pitchFamily="2" charset="-122"/>
                <a:cs typeface="宋体" panose="02010600030101010101" pitchFamily="2" charset="-122"/>
              </a:rPr>
              <a:t>与</a:t>
            </a:r>
            <a:r>
              <a:rPr sz="800" b="1" spc="65" dirty="0">
                <a:latin typeface="宋体" panose="02010600030101010101" pitchFamily="2" charset="-122"/>
                <a:cs typeface="宋体" panose="02010600030101010101" pitchFamily="2" charset="-122"/>
              </a:rPr>
              <a:t>研究开发活动直接相关的</a:t>
            </a:r>
            <a:r>
              <a:rPr sz="800" b="1" spc="10" dirty="0">
                <a:latin typeface="宋体" panose="02010600030101010101" pitchFamily="2" charset="-122"/>
                <a:cs typeface="宋体" panose="02010600030101010101" pitchFamily="2" charset="-122"/>
              </a:rPr>
              <a:t>其 </a:t>
            </a:r>
            <a:r>
              <a:rPr sz="800" b="1" spc="20" dirty="0">
                <a:latin typeface="宋体" panose="02010600030101010101" pitchFamily="2" charset="-122"/>
                <a:cs typeface="宋体" panose="02010600030101010101" pitchFamily="2" charset="-122"/>
              </a:rPr>
              <a:t>他费用，包括技术图书资料费</a:t>
            </a:r>
            <a:r>
              <a:rPr sz="800" b="1" spc="5" dirty="0">
                <a:latin typeface="宋体" panose="02010600030101010101" pitchFamily="2" charset="-122"/>
                <a:cs typeface="宋体" panose="02010600030101010101" pitchFamily="2" charset="-122"/>
              </a:rPr>
              <a:t>、 </a:t>
            </a:r>
            <a:r>
              <a:rPr sz="800" b="1" spc="60" dirty="0">
                <a:latin typeface="宋体" panose="02010600030101010101" pitchFamily="2" charset="-122"/>
                <a:cs typeface="宋体" panose="02010600030101010101" pitchFamily="2" charset="-122"/>
              </a:rPr>
              <a:t>资</a:t>
            </a:r>
            <a:r>
              <a:rPr sz="800" b="1" spc="65" dirty="0">
                <a:latin typeface="宋体" panose="02010600030101010101" pitchFamily="2" charset="-122"/>
                <a:cs typeface="宋体" panose="02010600030101010101" pitchFamily="2" charset="-122"/>
              </a:rPr>
              <a:t>料翻译费、专家咨询费、</a:t>
            </a:r>
            <a:r>
              <a:rPr sz="800" b="1" spc="10" dirty="0">
                <a:latin typeface="宋体" panose="02010600030101010101" pitchFamily="2" charset="-122"/>
                <a:cs typeface="宋体" panose="02010600030101010101" pitchFamily="2" charset="-122"/>
              </a:rPr>
              <a:t>高 </a:t>
            </a:r>
            <a:r>
              <a:rPr sz="800" b="1" spc="60" dirty="0">
                <a:latin typeface="宋体" panose="02010600030101010101" pitchFamily="2" charset="-122"/>
                <a:cs typeface="宋体" panose="02010600030101010101" pitchFamily="2" charset="-122"/>
              </a:rPr>
              <a:t>新</a:t>
            </a:r>
            <a:r>
              <a:rPr sz="800" b="1" spc="65" dirty="0">
                <a:latin typeface="宋体" panose="02010600030101010101" pitchFamily="2" charset="-122"/>
                <a:cs typeface="宋体" panose="02010600030101010101" pitchFamily="2" charset="-122"/>
              </a:rPr>
              <a:t>科技研发保险费，研发成</a:t>
            </a:r>
            <a:r>
              <a:rPr sz="800" b="1" spc="10" dirty="0">
                <a:latin typeface="宋体" panose="02010600030101010101" pitchFamily="2" charset="-122"/>
                <a:cs typeface="宋体" panose="02010600030101010101" pitchFamily="2" charset="-122"/>
              </a:rPr>
              <a:t>果 </a:t>
            </a:r>
            <a:r>
              <a:rPr sz="800" b="1" spc="60" dirty="0">
                <a:latin typeface="宋体" panose="02010600030101010101" pitchFamily="2" charset="-122"/>
                <a:cs typeface="宋体" panose="02010600030101010101" pitchFamily="2" charset="-122"/>
              </a:rPr>
              <a:t>的</a:t>
            </a:r>
            <a:r>
              <a:rPr sz="800" b="1" spc="65" dirty="0">
                <a:latin typeface="宋体" panose="02010600030101010101" pitchFamily="2" charset="-122"/>
                <a:cs typeface="宋体" panose="02010600030101010101" pitchFamily="2" charset="-122"/>
              </a:rPr>
              <a:t>检索、论证、评审、鉴定</a:t>
            </a:r>
            <a:r>
              <a:rPr sz="800" b="1" spc="10" dirty="0">
                <a:latin typeface="宋体" panose="02010600030101010101" pitchFamily="2" charset="-122"/>
                <a:cs typeface="宋体" panose="02010600030101010101" pitchFamily="2" charset="-122"/>
              </a:rPr>
              <a:t>、 </a:t>
            </a:r>
            <a:r>
              <a:rPr sz="800" b="1" spc="20" dirty="0">
                <a:latin typeface="宋体" panose="02010600030101010101" pitchFamily="2" charset="-122"/>
                <a:cs typeface="宋体" panose="02010600030101010101" pitchFamily="2" charset="-122"/>
              </a:rPr>
              <a:t>验收费用，知识产权的申请费</a:t>
            </a:r>
            <a:r>
              <a:rPr sz="800" b="1" spc="5" dirty="0">
                <a:latin typeface="宋体" panose="02010600030101010101" pitchFamily="2" charset="-122"/>
                <a:cs typeface="宋体" panose="02010600030101010101" pitchFamily="2" charset="-122"/>
              </a:rPr>
              <a:t>、 </a:t>
            </a:r>
            <a:r>
              <a:rPr sz="800" b="1" spc="60" dirty="0">
                <a:latin typeface="宋体" panose="02010600030101010101" pitchFamily="2" charset="-122"/>
                <a:cs typeface="宋体" panose="02010600030101010101" pitchFamily="2" charset="-122"/>
              </a:rPr>
              <a:t>注</a:t>
            </a:r>
            <a:r>
              <a:rPr sz="800" b="1" spc="65" dirty="0">
                <a:latin typeface="宋体" panose="02010600030101010101" pitchFamily="2" charset="-122"/>
                <a:cs typeface="宋体" panose="02010600030101010101" pitchFamily="2" charset="-122"/>
              </a:rPr>
              <a:t>册费、代理费，会议费、</a:t>
            </a:r>
            <a:r>
              <a:rPr sz="800" b="1" spc="10" dirty="0">
                <a:latin typeface="宋体" panose="02010600030101010101" pitchFamily="2" charset="-122"/>
                <a:cs typeface="宋体" panose="02010600030101010101" pitchFamily="2" charset="-122"/>
              </a:rPr>
              <a:t>差 </a:t>
            </a:r>
            <a:r>
              <a:rPr sz="800" b="1" spc="60" dirty="0">
                <a:latin typeface="宋体" panose="02010600030101010101" pitchFamily="2" charset="-122"/>
                <a:cs typeface="宋体" panose="02010600030101010101" pitchFamily="2" charset="-122"/>
              </a:rPr>
              <a:t>旅</a:t>
            </a:r>
            <a:r>
              <a:rPr sz="800" b="1" spc="65" dirty="0">
                <a:latin typeface="宋体" panose="02010600030101010101" pitchFamily="2" charset="-122"/>
                <a:cs typeface="宋体" panose="02010600030101010101" pitchFamily="2" charset="-122"/>
              </a:rPr>
              <a:t>费、通讯费等。不得超过</a:t>
            </a:r>
            <a:r>
              <a:rPr sz="800" b="1" spc="10" dirty="0">
                <a:latin typeface="宋体" panose="02010600030101010101" pitchFamily="2" charset="-122"/>
                <a:cs typeface="宋体" panose="02010600030101010101" pitchFamily="2" charset="-122"/>
              </a:rPr>
              <a:t>研</a:t>
            </a:r>
            <a:endParaRPr sz="800">
              <a:latin typeface="宋体" panose="02010600030101010101" pitchFamily="2" charset="-122"/>
              <a:cs typeface="宋体" panose="02010600030101010101" pitchFamily="2" charset="-122"/>
            </a:endParaRPr>
          </a:p>
        </p:txBody>
      </p:sp>
      <p:sp>
        <p:nvSpPr>
          <p:cNvPr id="53" name="object 53"/>
          <p:cNvSpPr txBox="1"/>
          <p:nvPr/>
        </p:nvSpPr>
        <p:spPr>
          <a:xfrm>
            <a:off x="8721090" y="5993549"/>
            <a:ext cx="939800" cy="149860"/>
          </a:xfrm>
          <a:prstGeom prst="rect">
            <a:avLst/>
          </a:prstGeom>
        </p:spPr>
        <p:txBody>
          <a:bodyPr vert="horz" wrap="square" lIns="0" tIns="14604" rIns="0" bIns="0" rtlCol="0">
            <a:spAutoFit/>
          </a:bodyPr>
          <a:lstStyle/>
          <a:p>
            <a:pPr marL="12700">
              <a:lnSpc>
                <a:spcPct val="100000"/>
              </a:lnSpc>
              <a:spcBef>
                <a:spcPts val="115"/>
              </a:spcBef>
            </a:pPr>
            <a:r>
              <a:rPr sz="800" b="1" spc="20" dirty="0">
                <a:latin typeface="宋体" panose="02010600030101010101" pitchFamily="2" charset="-122"/>
                <a:cs typeface="宋体" panose="02010600030101010101" pitchFamily="2" charset="-122"/>
              </a:rPr>
              <a:t>究开发总费用的</a:t>
            </a:r>
            <a:r>
              <a:rPr sz="800" b="1" spc="5" dirty="0">
                <a:latin typeface="Calibri" panose="020F0502020204030204"/>
                <a:cs typeface="Calibri" panose="020F0502020204030204"/>
              </a:rPr>
              <a:t>20%</a:t>
            </a:r>
            <a:endParaRPr sz="800">
              <a:latin typeface="Calibri" panose="020F0502020204030204"/>
              <a:cs typeface="Calibri" panose="020F0502020204030204"/>
            </a:endParaRPr>
          </a:p>
        </p:txBody>
      </p:sp>
      <p:sp>
        <p:nvSpPr>
          <p:cNvPr id="54" name="object 54"/>
          <p:cNvSpPr txBox="1"/>
          <p:nvPr/>
        </p:nvSpPr>
        <p:spPr>
          <a:xfrm>
            <a:off x="8967216" y="6121908"/>
            <a:ext cx="962025" cy="292735"/>
          </a:xfrm>
          <a:prstGeom prst="rect">
            <a:avLst/>
          </a:prstGeom>
          <a:solidFill>
            <a:srgbClr val="D25F78"/>
          </a:solidFill>
        </p:spPr>
        <p:txBody>
          <a:bodyPr vert="horz" wrap="square" lIns="0" tIns="0" rIns="0" bIns="0" rtlCol="0">
            <a:spAutoFit/>
          </a:bodyPr>
          <a:lstStyle/>
          <a:p>
            <a:pPr marL="154305">
              <a:lnSpc>
                <a:spcPts val="2125"/>
              </a:lnSpc>
            </a:pPr>
            <a:r>
              <a:rPr sz="1800" b="1" spc="-40" dirty="0">
                <a:solidFill>
                  <a:srgbClr val="FFFFFF"/>
                </a:solidFill>
                <a:latin typeface="Calibri" panose="020F0502020204030204"/>
                <a:cs typeface="Calibri" panose="020F0502020204030204"/>
              </a:rPr>
              <a:t>PART</a:t>
            </a:r>
            <a:r>
              <a:rPr sz="1800" b="1" spc="-30" dirty="0">
                <a:solidFill>
                  <a:srgbClr val="FFFFFF"/>
                </a:solidFill>
                <a:latin typeface="Calibri" panose="020F0502020204030204"/>
                <a:cs typeface="Calibri" panose="020F0502020204030204"/>
              </a:rPr>
              <a:t> </a:t>
            </a:r>
            <a:r>
              <a:rPr sz="1800" b="1" dirty="0">
                <a:solidFill>
                  <a:srgbClr val="FFFFFF"/>
                </a:solidFill>
                <a:latin typeface="Calibri" panose="020F0502020204030204"/>
                <a:cs typeface="Calibri" panose="020F0502020204030204"/>
              </a:rPr>
              <a:t>8</a:t>
            </a:r>
            <a:endParaRPr sz="1800">
              <a:latin typeface="Calibri" panose="020F0502020204030204"/>
              <a:cs typeface="Calibri" panose="020F0502020204030204"/>
            </a:endParaRPr>
          </a:p>
        </p:txBody>
      </p:sp>
      <p:sp>
        <p:nvSpPr>
          <p:cNvPr id="55" name="object 55"/>
          <p:cNvSpPr txBox="1"/>
          <p:nvPr/>
        </p:nvSpPr>
        <p:spPr>
          <a:xfrm>
            <a:off x="9027159" y="4490504"/>
            <a:ext cx="841375" cy="268605"/>
          </a:xfrm>
          <a:prstGeom prst="rect">
            <a:avLst/>
          </a:prstGeom>
        </p:spPr>
        <p:txBody>
          <a:bodyPr vert="horz" wrap="square" lIns="0" tIns="12065" rIns="0" bIns="0" rtlCol="0">
            <a:spAutoFit/>
          </a:bodyPr>
          <a:lstStyle/>
          <a:p>
            <a:pPr marL="12700">
              <a:lnSpc>
                <a:spcPct val="100000"/>
              </a:lnSpc>
              <a:spcBef>
                <a:spcPts val="95"/>
              </a:spcBef>
            </a:pPr>
            <a:r>
              <a:rPr sz="1600" b="1" dirty="0">
                <a:solidFill>
                  <a:srgbClr val="B3334E"/>
                </a:solidFill>
                <a:latin typeface="黑体" panose="02010609060101010101" pitchFamily="49" charset="-122"/>
                <a:cs typeface="黑体" panose="02010609060101010101" pitchFamily="49" charset="-122"/>
              </a:rPr>
              <a:t>其他费</a:t>
            </a:r>
            <a:r>
              <a:rPr sz="1600" b="1" spc="-15" dirty="0">
                <a:solidFill>
                  <a:srgbClr val="B3334E"/>
                </a:solidFill>
                <a:latin typeface="黑体" panose="02010609060101010101" pitchFamily="49" charset="-122"/>
                <a:cs typeface="黑体" panose="02010609060101010101" pitchFamily="49" charset="-122"/>
              </a:rPr>
              <a:t>用</a:t>
            </a:r>
            <a:endParaRPr sz="1600">
              <a:latin typeface="黑体" panose="02010609060101010101" pitchFamily="49" charset="-122"/>
              <a:cs typeface="黑体" panose="02010609060101010101" pitchFamily="49" charset="-122"/>
            </a:endParaRPr>
          </a:p>
        </p:txBody>
      </p:sp>
      <p:pic>
        <p:nvPicPr>
          <p:cNvPr id="56" name="object 56"/>
          <p:cNvPicPr/>
          <p:nvPr/>
        </p:nvPicPr>
        <p:blipFill>
          <a:blip r:embed="rId7" cstate="print"/>
          <a:stretch>
            <a:fillRect/>
          </a:stretch>
        </p:blipFill>
        <p:spPr>
          <a:xfrm>
            <a:off x="8578276" y="2213288"/>
            <a:ext cx="1741047" cy="1913447"/>
          </a:xfrm>
          <a:prstGeom prst="rect">
            <a:avLst/>
          </a:prstGeom>
        </p:spPr>
      </p:pic>
      <p:sp>
        <p:nvSpPr>
          <p:cNvPr id="57" name="object 57"/>
          <p:cNvSpPr txBox="1"/>
          <p:nvPr/>
        </p:nvSpPr>
        <p:spPr>
          <a:xfrm>
            <a:off x="8721090" y="3753586"/>
            <a:ext cx="920115" cy="240029"/>
          </a:xfrm>
          <a:prstGeom prst="rect">
            <a:avLst/>
          </a:prstGeom>
        </p:spPr>
        <p:txBody>
          <a:bodyPr vert="horz" wrap="square" lIns="0" tIns="13335" rIns="0" bIns="0" rtlCol="0">
            <a:spAutoFit/>
          </a:bodyPr>
          <a:lstStyle/>
          <a:p>
            <a:pPr marL="12700">
              <a:lnSpc>
                <a:spcPct val="100000"/>
              </a:lnSpc>
              <a:spcBef>
                <a:spcPts val="105"/>
              </a:spcBef>
            </a:pPr>
            <a:r>
              <a:rPr sz="1400" b="1" dirty="0">
                <a:latin typeface="宋体" panose="02010600030101010101" pitchFamily="2" charset="-122"/>
                <a:cs typeface="宋体" panose="02010600030101010101" pitchFamily="2" charset="-122"/>
              </a:rPr>
              <a:t>摊销费用</a:t>
            </a:r>
            <a:r>
              <a:rPr sz="1400" b="1" spc="-5" dirty="0">
                <a:latin typeface="宋体" panose="02010600030101010101" pitchFamily="2" charset="-122"/>
                <a:cs typeface="宋体" panose="02010600030101010101" pitchFamily="2" charset="-122"/>
              </a:rPr>
              <a:t>。</a:t>
            </a:r>
            <a:endParaRPr sz="1400">
              <a:latin typeface="宋体" panose="02010600030101010101" pitchFamily="2" charset="-122"/>
              <a:cs typeface="宋体" panose="02010600030101010101" pitchFamily="2" charset="-122"/>
            </a:endParaRPr>
          </a:p>
        </p:txBody>
      </p:sp>
      <p:sp>
        <p:nvSpPr>
          <p:cNvPr id="58" name="object 58"/>
          <p:cNvSpPr txBox="1"/>
          <p:nvPr/>
        </p:nvSpPr>
        <p:spPr>
          <a:xfrm>
            <a:off x="8967216" y="3916679"/>
            <a:ext cx="962025" cy="294640"/>
          </a:xfrm>
          <a:prstGeom prst="rect">
            <a:avLst/>
          </a:prstGeom>
          <a:solidFill>
            <a:srgbClr val="DEAB81"/>
          </a:solidFill>
        </p:spPr>
        <p:txBody>
          <a:bodyPr vert="horz" wrap="square" lIns="0" tIns="0" rIns="0" bIns="0" rtlCol="0">
            <a:spAutoFit/>
          </a:bodyPr>
          <a:lstStyle/>
          <a:p>
            <a:pPr marL="154305">
              <a:lnSpc>
                <a:spcPts val="2130"/>
              </a:lnSpc>
            </a:pPr>
            <a:r>
              <a:rPr sz="1800" b="1" spc="-40" dirty="0">
                <a:solidFill>
                  <a:srgbClr val="FFFFFF"/>
                </a:solidFill>
                <a:latin typeface="Calibri" panose="020F0502020204030204"/>
                <a:cs typeface="Calibri" panose="020F0502020204030204"/>
              </a:rPr>
              <a:t>PART</a:t>
            </a:r>
            <a:r>
              <a:rPr sz="1800" b="1" spc="-30" dirty="0">
                <a:solidFill>
                  <a:srgbClr val="FFFFFF"/>
                </a:solidFill>
                <a:latin typeface="Calibri" panose="020F0502020204030204"/>
                <a:cs typeface="Calibri" panose="020F0502020204030204"/>
              </a:rPr>
              <a:t> </a:t>
            </a:r>
            <a:r>
              <a:rPr sz="1800" b="1" dirty="0">
                <a:solidFill>
                  <a:srgbClr val="FFFFFF"/>
                </a:solidFill>
                <a:latin typeface="Calibri" panose="020F0502020204030204"/>
                <a:cs typeface="Calibri" panose="020F0502020204030204"/>
              </a:rPr>
              <a:t>4</a:t>
            </a:r>
            <a:endParaRPr sz="1800">
              <a:latin typeface="Calibri" panose="020F0502020204030204"/>
              <a:cs typeface="Calibri" panose="020F0502020204030204"/>
            </a:endParaRPr>
          </a:p>
        </p:txBody>
      </p:sp>
      <p:sp>
        <p:nvSpPr>
          <p:cNvPr id="59" name="object 59"/>
          <p:cNvSpPr txBox="1"/>
          <p:nvPr/>
        </p:nvSpPr>
        <p:spPr>
          <a:xfrm>
            <a:off x="8721090" y="2204186"/>
            <a:ext cx="1454785" cy="1597660"/>
          </a:xfrm>
          <a:prstGeom prst="rect">
            <a:avLst/>
          </a:prstGeom>
        </p:spPr>
        <p:txBody>
          <a:bodyPr vert="horz" wrap="square" lIns="0" tIns="56515" rIns="0" bIns="0" rtlCol="0">
            <a:spAutoFit/>
          </a:bodyPr>
          <a:lstStyle/>
          <a:p>
            <a:pPr marL="638175" marR="93980" indent="-537210">
              <a:lnSpc>
                <a:spcPct val="80000"/>
              </a:lnSpc>
              <a:spcBef>
                <a:spcPts val="445"/>
              </a:spcBef>
            </a:pPr>
            <a:r>
              <a:rPr sz="1400" b="1" dirty="0">
                <a:solidFill>
                  <a:srgbClr val="CC7C3A"/>
                </a:solidFill>
                <a:latin typeface="黑体" panose="02010609060101010101" pitchFamily="49" charset="-122"/>
                <a:cs typeface="黑体" panose="02010609060101010101" pitchFamily="49" charset="-122"/>
              </a:rPr>
              <a:t>无形资产摊销</a:t>
            </a:r>
            <a:r>
              <a:rPr sz="1400" b="1" spc="-5" dirty="0">
                <a:solidFill>
                  <a:srgbClr val="CC7C3A"/>
                </a:solidFill>
                <a:latin typeface="黑体" panose="02010609060101010101" pitchFamily="49" charset="-122"/>
                <a:cs typeface="黑体" panose="02010609060101010101" pitchFamily="49" charset="-122"/>
              </a:rPr>
              <a:t>费 用</a:t>
            </a:r>
            <a:endParaRPr sz="1400">
              <a:latin typeface="黑体" panose="02010609060101010101" pitchFamily="49" charset="-122"/>
              <a:cs typeface="黑体" panose="02010609060101010101" pitchFamily="49" charset="-122"/>
            </a:endParaRPr>
          </a:p>
          <a:p>
            <a:pPr marL="12700" marR="5080" algn="just">
              <a:lnSpc>
                <a:spcPts val="1510"/>
              </a:lnSpc>
              <a:spcBef>
                <a:spcPts val="310"/>
              </a:spcBef>
            </a:pPr>
            <a:r>
              <a:rPr sz="1400" b="1" spc="229" dirty="0">
                <a:latin typeface="宋体" panose="02010600030101010101" pitchFamily="2" charset="-122"/>
                <a:cs typeface="宋体" panose="02010600030101010101" pitchFamily="2" charset="-122"/>
              </a:rPr>
              <a:t>用于研究</a:t>
            </a:r>
            <a:r>
              <a:rPr sz="1400" b="1" spc="235" dirty="0">
                <a:latin typeface="宋体" panose="02010600030101010101" pitchFamily="2" charset="-122"/>
                <a:cs typeface="宋体" panose="02010600030101010101" pitchFamily="2" charset="-122"/>
              </a:rPr>
              <a:t>开发</a:t>
            </a:r>
            <a:r>
              <a:rPr sz="1400" b="1" spc="-5" dirty="0">
                <a:latin typeface="宋体" panose="02010600030101010101" pitchFamily="2" charset="-122"/>
                <a:cs typeface="宋体" panose="02010600030101010101" pitchFamily="2" charset="-122"/>
              </a:rPr>
              <a:t>活 </a:t>
            </a:r>
            <a:r>
              <a:rPr sz="1400" b="1" spc="229" dirty="0">
                <a:latin typeface="宋体" panose="02010600030101010101" pitchFamily="2" charset="-122"/>
                <a:cs typeface="宋体" panose="02010600030101010101" pitchFamily="2" charset="-122"/>
              </a:rPr>
              <a:t>动的软件</a:t>
            </a:r>
            <a:r>
              <a:rPr sz="1400" b="1" spc="-5" dirty="0">
                <a:latin typeface="宋体" panose="02010600030101010101" pitchFamily="2" charset="-122"/>
                <a:cs typeface="宋体" panose="02010600030101010101" pitchFamily="2" charset="-122"/>
              </a:rPr>
              <a:t>、</a:t>
            </a:r>
            <a:r>
              <a:rPr sz="1400" b="1" spc="-535" dirty="0">
                <a:latin typeface="宋体" panose="02010600030101010101" pitchFamily="2" charset="-122"/>
                <a:cs typeface="宋体" panose="02010600030101010101" pitchFamily="2" charset="-122"/>
              </a:rPr>
              <a:t> </a:t>
            </a:r>
            <a:r>
              <a:rPr sz="1400" b="1" spc="235" dirty="0">
                <a:latin typeface="宋体" panose="02010600030101010101" pitchFamily="2" charset="-122"/>
                <a:cs typeface="宋体" panose="02010600030101010101" pitchFamily="2" charset="-122"/>
              </a:rPr>
              <a:t>知</a:t>
            </a:r>
            <a:r>
              <a:rPr sz="1400" b="1" spc="-5" dirty="0">
                <a:latin typeface="宋体" panose="02010600030101010101" pitchFamily="2" charset="-122"/>
                <a:cs typeface="宋体" panose="02010600030101010101" pitchFamily="2" charset="-122"/>
              </a:rPr>
              <a:t>识 </a:t>
            </a:r>
            <a:r>
              <a:rPr sz="1400" b="1" spc="229" dirty="0">
                <a:latin typeface="宋体" panose="02010600030101010101" pitchFamily="2" charset="-122"/>
                <a:cs typeface="宋体" panose="02010600030101010101" pitchFamily="2" charset="-122"/>
              </a:rPr>
              <a:t>产权、非</a:t>
            </a:r>
            <a:r>
              <a:rPr sz="1400" b="1" spc="235" dirty="0">
                <a:latin typeface="宋体" panose="02010600030101010101" pitchFamily="2" charset="-122"/>
                <a:cs typeface="宋体" panose="02010600030101010101" pitchFamily="2" charset="-122"/>
              </a:rPr>
              <a:t>专利</a:t>
            </a:r>
            <a:r>
              <a:rPr sz="1400" b="1" spc="-5" dirty="0">
                <a:latin typeface="宋体" panose="02010600030101010101" pitchFamily="2" charset="-122"/>
                <a:cs typeface="宋体" panose="02010600030101010101" pitchFamily="2" charset="-122"/>
              </a:rPr>
              <a:t>技 </a:t>
            </a:r>
            <a:r>
              <a:rPr sz="1400" b="1" spc="229" dirty="0">
                <a:latin typeface="宋体" panose="02010600030101010101" pitchFamily="2" charset="-122"/>
                <a:cs typeface="宋体" panose="02010600030101010101" pitchFamily="2" charset="-122"/>
              </a:rPr>
              <a:t>术</a:t>
            </a:r>
            <a:r>
              <a:rPr sz="1400" b="1" spc="-5" dirty="0">
                <a:latin typeface="宋体" panose="02010600030101010101" pitchFamily="2" charset="-122"/>
                <a:cs typeface="宋体" panose="02010600030101010101" pitchFamily="2" charset="-122"/>
              </a:rPr>
              <a:t>（</a:t>
            </a:r>
            <a:r>
              <a:rPr sz="1400" b="1" spc="-540" dirty="0">
                <a:latin typeface="宋体" panose="02010600030101010101" pitchFamily="2" charset="-122"/>
                <a:cs typeface="宋体" panose="02010600030101010101" pitchFamily="2" charset="-122"/>
              </a:rPr>
              <a:t> </a:t>
            </a:r>
            <a:r>
              <a:rPr sz="1400" b="1" spc="229" dirty="0">
                <a:latin typeface="宋体" panose="02010600030101010101" pitchFamily="2" charset="-122"/>
                <a:cs typeface="宋体" panose="02010600030101010101" pitchFamily="2" charset="-122"/>
              </a:rPr>
              <a:t>专有</a:t>
            </a:r>
            <a:r>
              <a:rPr sz="1400" b="1" spc="235" dirty="0">
                <a:latin typeface="宋体" panose="02010600030101010101" pitchFamily="2" charset="-122"/>
                <a:cs typeface="宋体" panose="02010600030101010101" pitchFamily="2" charset="-122"/>
              </a:rPr>
              <a:t>技术</a:t>
            </a:r>
            <a:r>
              <a:rPr sz="1400" b="1" spc="-5" dirty="0">
                <a:latin typeface="宋体" panose="02010600030101010101" pitchFamily="2" charset="-122"/>
                <a:cs typeface="宋体" panose="02010600030101010101" pitchFamily="2" charset="-122"/>
              </a:rPr>
              <a:t>、 </a:t>
            </a:r>
            <a:r>
              <a:rPr sz="1400" b="1" spc="229" dirty="0">
                <a:latin typeface="宋体" panose="02010600030101010101" pitchFamily="2" charset="-122"/>
                <a:cs typeface="宋体" panose="02010600030101010101" pitchFamily="2" charset="-122"/>
              </a:rPr>
              <a:t>许可证、</a:t>
            </a:r>
            <a:r>
              <a:rPr sz="1400" b="1" spc="235" dirty="0">
                <a:latin typeface="宋体" panose="02010600030101010101" pitchFamily="2" charset="-122"/>
                <a:cs typeface="宋体" panose="02010600030101010101" pitchFamily="2" charset="-122"/>
              </a:rPr>
              <a:t>设计</a:t>
            </a:r>
            <a:r>
              <a:rPr sz="1400" b="1" spc="-5" dirty="0">
                <a:latin typeface="宋体" panose="02010600030101010101" pitchFamily="2" charset="-122"/>
                <a:cs typeface="宋体" panose="02010600030101010101" pitchFamily="2" charset="-122"/>
              </a:rPr>
              <a:t>和 </a:t>
            </a:r>
            <a:r>
              <a:rPr sz="1400" b="1" spc="229" dirty="0">
                <a:latin typeface="宋体" panose="02010600030101010101" pitchFamily="2" charset="-122"/>
                <a:cs typeface="宋体" panose="02010600030101010101" pitchFamily="2" charset="-122"/>
              </a:rPr>
              <a:t>计算方法</a:t>
            </a:r>
            <a:r>
              <a:rPr sz="1400" b="1" spc="235" dirty="0">
                <a:latin typeface="宋体" panose="02010600030101010101" pitchFamily="2" charset="-122"/>
                <a:cs typeface="宋体" panose="02010600030101010101" pitchFamily="2" charset="-122"/>
              </a:rPr>
              <a:t>等</a:t>
            </a:r>
            <a:r>
              <a:rPr sz="1400" b="1" spc="-5" dirty="0">
                <a:latin typeface="宋体" panose="02010600030101010101" pitchFamily="2" charset="-122"/>
                <a:cs typeface="宋体" panose="02010600030101010101" pitchFamily="2" charset="-122"/>
              </a:rPr>
              <a:t>）</a:t>
            </a:r>
            <a:r>
              <a:rPr sz="1400" b="1" spc="-535" dirty="0">
                <a:latin typeface="宋体" panose="02010600030101010101" pitchFamily="2" charset="-122"/>
                <a:cs typeface="宋体" panose="02010600030101010101" pitchFamily="2" charset="-122"/>
              </a:rPr>
              <a:t> </a:t>
            </a:r>
            <a:r>
              <a:rPr sz="1400" b="1" spc="-5" dirty="0">
                <a:latin typeface="宋体" panose="02010600030101010101" pitchFamily="2" charset="-122"/>
                <a:cs typeface="宋体" panose="02010600030101010101" pitchFamily="2" charset="-122"/>
              </a:rPr>
              <a:t>的</a:t>
            </a:r>
            <a:endParaRPr sz="1400">
              <a:latin typeface="宋体" panose="02010600030101010101" pitchFamily="2" charset="-122"/>
              <a:cs typeface="宋体" panose="02010600030101010101" pitchFamily="2" charset="-122"/>
            </a:endParaRPr>
          </a:p>
        </p:txBody>
      </p:sp>
      <p:pic>
        <p:nvPicPr>
          <p:cNvPr id="4" name="图片 3"/>
          <p:cNvPicPr>
            <a:picLocks noChangeAspect="1"/>
          </p:cNvPicPr>
          <p:nvPr/>
        </p:nvPicPr>
        <p:blipFill>
          <a:blip r:embed="rId8" cstate="print"/>
          <a:stretch>
            <a:fillRect/>
          </a:stretch>
        </p:blipFill>
        <p:spPr>
          <a:xfrm>
            <a:off x="871642" y="472885"/>
            <a:ext cx="10448715" cy="831121"/>
          </a:xfrm>
          <a:prstGeom prst="rect">
            <a:avLst/>
          </a:prstGeom>
        </p:spPr>
      </p:pic>
      <p:sp>
        <p:nvSpPr>
          <p:cNvPr id="2" name="矩形 1"/>
          <p:cNvSpPr/>
          <p:nvPr/>
        </p:nvSpPr>
        <p:spPr>
          <a:xfrm>
            <a:off x="1859893" y="571387"/>
            <a:ext cx="5633720" cy="553085"/>
          </a:xfrm>
          <a:prstGeom prst="rect">
            <a:avLst/>
          </a:prstGeom>
          <a:noFill/>
        </p:spPr>
        <p:txBody>
          <a:bodyPr wrap="none" lIns="91440" tIns="45720" rIns="91440" bIns="45720">
            <a:spAutoFit/>
          </a:bodyPr>
          <a:lstStyle/>
          <a:p>
            <a:r>
              <a:rPr lang="zh-CN" altLang="zh-CN" sz="3000" b="1" dirty="0"/>
              <a:t>高企财务核算</a:t>
            </a:r>
            <a:r>
              <a:rPr lang="en-US" altLang="zh-CN" sz="3000" b="1" dirty="0">
                <a:ln w="0"/>
                <a:effectLst>
                  <a:outerShdw blurRad="38100" dist="25400" dir="5400000" algn="ctr" rotWithShape="0">
                    <a:srgbClr val="6E747A">
                      <a:alpha val="43000"/>
                    </a:srgbClr>
                  </a:outerShdw>
                </a:effectLst>
              </a:rPr>
              <a:t>-</a:t>
            </a:r>
            <a:r>
              <a:rPr lang="zh-CN" altLang="en-US" sz="3000" b="1" dirty="0">
                <a:ln w="0"/>
                <a:effectLst>
                  <a:outerShdw blurRad="38100" dist="25400" dir="5400000" algn="ctr" rotWithShape="0">
                    <a:srgbClr val="6E747A">
                      <a:alpha val="43000"/>
                    </a:srgbClr>
                  </a:outerShdw>
                </a:effectLst>
              </a:rPr>
              <a:t>研发费用归集范围</a:t>
            </a:r>
            <a:endParaRPr lang="zh-CN" altLang="en-US" sz="3000" b="1" dirty="0">
              <a:ln w="0"/>
              <a:effectLst>
                <a:outerShdw blurRad="38100" dist="25400" dir="5400000" algn="ctr" rotWithShape="0">
                  <a:srgbClr val="6E747A">
                    <a:alpha val="43000"/>
                  </a:srgbClr>
                </a:outerShdw>
              </a:effectLst>
            </a:endParaRPr>
          </a:p>
        </p:txBody>
      </p:sp>
      <p:sp>
        <p:nvSpPr>
          <p:cNvPr id="3" name="矩形 2"/>
          <p:cNvSpPr/>
          <p:nvPr/>
        </p:nvSpPr>
        <p:spPr>
          <a:xfrm>
            <a:off x="893029" y="581511"/>
            <a:ext cx="718820" cy="583565"/>
          </a:xfrm>
          <a:prstGeom prst="rect">
            <a:avLst/>
          </a:prstGeom>
          <a:noFill/>
        </p:spPr>
        <p:txBody>
          <a:bodyPr wrap="none" lIns="91440" tIns="45720" rIns="91440" bIns="45720">
            <a:spAutoFit/>
          </a:bodyPr>
          <a:lstStyle/>
          <a:p>
            <a:pPr algn="ctr"/>
            <a:r>
              <a:rPr lang="en-US" altLang="zh-CN" sz="3200" b="0" cap="none" spc="0" dirty="0">
                <a:ln w="0"/>
                <a:solidFill>
                  <a:schemeClr val="bg1"/>
                </a:solidFill>
                <a:effectLst>
                  <a:outerShdw blurRad="38100" dist="25400" dir="5400000" algn="ctr" rotWithShape="0">
                    <a:srgbClr val="6E747A">
                      <a:alpha val="43000"/>
                    </a:srgbClr>
                  </a:outerShdw>
                </a:effectLst>
              </a:rPr>
              <a:t>4-1</a:t>
            </a:r>
            <a:endParaRPr lang="en-US" altLang="zh-CN" sz="3200" b="0" cap="none" spc="0" dirty="0">
              <a:ln w="0"/>
              <a:solidFill>
                <a:schemeClr val="bg1"/>
              </a:solidFill>
              <a:effectLst>
                <a:outerShdw blurRad="38100" dist="25400" dir="5400000" algn="ctr" rotWithShape="0">
                  <a:srgbClr val="6E747A">
                    <a:alpha val="43000"/>
                  </a:srgbClr>
                </a:outerShdw>
              </a:effectLs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1" cstate="print"/>
          <a:stretch>
            <a:fillRect/>
          </a:stretch>
        </p:blipFill>
        <p:spPr>
          <a:xfrm>
            <a:off x="871007" y="403670"/>
            <a:ext cx="10448715" cy="831121"/>
          </a:xfrm>
          <a:prstGeom prst="rect">
            <a:avLst/>
          </a:prstGeom>
        </p:spPr>
      </p:pic>
      <p:sp>
        <p:nvSpPr>
          <p:cNvPr id="7" name="矩形 6"/>
          <p:cNvSpPr/>
          <p:nvPr/>
        </p:nvSpPr>
        <p:spPr>
          <a:xfrm>
            <a:off x="1862455" y="479425"/>
            <a:ext cx="5744845" cy="553085"/>
          </a:xfrm>
          <a:prstGeom prst="rect">
            <a:avLst/>
          </a:prstGeom>
          <a:noFill/>
        </p:spPr>
        <p:txBody>
          <a:bodyPr wrap="square" lIns="91440" tIns="45720" rIns="91440" bIns="45720">
            <a:spAutoFit/>
          </a:bodyPr>
          <a:lstStyle/>
          <a:p>
            <a:pPr algn="l"/>
            <a:r>
              <a:rPr lang="zh-CN" altLang="zh-CN" sz="3000" b="1" dirty="0">
                <a:sym typeface="+mn-ea"/>
              </a:rPr>
              <a:t>高企财务核算</a:t>
            </a:r>
            <a:r>
              <a:rPr lang="en-US" altLang="zh-CN" sz="3000" b="1" dirty="0">
                <a:ln w="0"/>
                <a:effectLst>
                  <a:outerShdw blurRad="38100" dist="25400" dir="5400000" algn="ctr" rotWithShape="0">
                    <a:srgbClr val="6E747A">
                      <a:alpha val="43000"/>
                    </a:srgbClr>
                  </a:outerShdw>
                </a:effectLst>
                <a:sym typeface="+mn-ea"/>
              </a:rPr>
              <a:t>-</a:t>
            </a:r>
            <a:r>
              <a:rPr lang="zh-CN" altLang="en-US" sz="3000" b="1" dirty="0">
                <a:ln w="0"/>
                <a:effectLst>
                  <a:outerShdw blurRad="38100" dist="25400" dir="5400000" algn="ctr" rotWithShape="0">
                    <a:srgbClr val="6E747A">
                      <a:alpha val="43000"/>
                    </a:srgbClr>
                  </a:outerShdw>
                </a:effectLst>
                <a:sym typeface="+mn-ea"/>
              </a:rPr>
              <a:t>研发费用核算</a:t>
            </a:r>
            <a:endParaRPr lang="zh-CN" altLang="en-US" sz="3000" b="1" dirty="0">
              <a:ln w="0"/>
            </a:endParaRPr>
          </a:p>
        </p:txBody>
      </p:sp>
      <p:sp>
        <p:nvSpPr>
          <p:cNvPr id="3" name="内容占位符 2"/>
          <p:cNvSpPr>
            <a:spLocks noGrp="1"/>
          </p:cNvSpPr>
          <p:nvPr>
            <p:ph idx="4294967295"/>
          </p:nvPr>
        </p:nvSpPr>
        <p:spPr>
          <a:xfrm>
            <a:off x="609600" y="1235075"/>
            <a:ext cx="11086465" cy="5622290"/>
          </a:xfrm>
        </p:spPr>
        <p:txBody>
          <a:bodyPr>
            <a:normAutofit fontScale="87500" lnSpcReduction="20000"/>
          </a:bodyPr>
          <a:lstStyle/>
          <a:p>
            <a:pPr marL="0" indent="0">
              <a:buNone/>
            </a:pPr>
            <a:r>
              <a:rPr lang="zh-CN" altLang="en-US" sz="2400" dirty="0"/>
              <a:t>高新技术企业研发费用核算应注意的问题</a:t>
            </a:r>
            <a:endParaRPr lang="en-US" altLang="zh-CN" sz="2400" dirty="0"/>
          </a:p>
          <a:p>
            <a:pPr marL="0" indent="0">
              <a:lnSpc>
                <a:spcPct val="100000"/>
              </a:lnSpc>
              <a:buNone/>
            </a:pPr>
            <a:r>
              <a:rPr lang="en-US" altLang="zh-CN" sz="2000" dirty="0"/>
              <a:t>1</a:t>
            </a:r>
            <a:r>
              <a:rPr lang="zh-CN" altLang="en-US" sz="2000" dirty="0"/>
              <a:t>、设置“研发支出” 一级科目</a:t>
            </a:r>
            <a:endParaRPr lang="en-US" altLang="zh-CN" sz="2000" dirty="0"/>
          </a:p>
          <a:p>
            <a:pPr marL="0" indent="0">
              <a:lnSpc>
                <a:spcPct val="100000"/>
              </a:lnSpc>
              <a:buNone/>
            </a:pPr>
            <a:r>
              <a:rPr lang="en-US" altLang="zh-CN" sz="2000" dirty="0"/>
              <a:t>    </a:t>
            </a:r>
            <a:r>
              <a:rPr lang="zh-CN" altLang="en-US" sz="2000" dirty="0"/>
              <a:t>二级分区资本化和费用化支出</a:t>
            </a:r>
            <a:endParaRPr lang="en-US" altLang="zh-CN" sz="2000" dirty="0"/>
          </a:p>
          <a:p>
            <a:pPr marL="0" indent="0">
              <a:lnSpc>
                <a:spcPct val="100000"/>
              </a:lnSpc>
              <a:buNone/>
            </a:pPr>
            <a:r>
              <a:rPr lang="en-US" altLang="zh-CN" sz="2000" dirty="0"/>
              <a:t>    </a:t>
            </a:r>
            <a:r>
              <a:rPr lang="zh-CN" altLang="en-US" sz="2000" dirty="0"/>
              <a:t>三级科目按照</a:t>
            </a:r>
            <a:r>
              <a:rPr lang="en-US" altLang="zh-CN" sz="2000" dirty="0"/>
              <a:t>8</a:t>
            </a:r>
            <a:r>
              <a:rPr lang="zh-CN" altLang="en-US" sz="2000" dirty="0"/>
              <a:t>项费用类别设置</a:t>
            </a:r>
            <a:endParaRPr lang="en-US" altLang="zh-CN" sz="2000" dirty="0"/>
          </a:p>
          <a:p>
            <a:pPr marL="0" indent="0">
              <a:lnSpc>
                <a:spcPct val="100000"/>
              </a:lnSpc>
              <a:buNone/>
            </a:pPr>
            <a:r>
              <a:rPr lang="en-US" altLang="zh-CN" sz="2000" dirty="0"/>
              <a:t>    </a:t>
            </a:r>
            <a:r>
              <a:rPr lang="zh-CN" altLang="en-US" sz="2000" dirty="0"/>
              <a:t>按照项目设置辅助核算明细</a:t>
            </a:r>
            <a:endParaRPr lang="en-US" altLang="zh-CN" sz="2000" dirty="0"/>
          </a:p>
          <a:p>
            <a:pPr marL="0" indent="0">
              <a:lnSpc>
                <a:spcPct val="100000"/>
              </a:lnSpc>
              <a:buNone/>
            </a:pPr>
            <a:endParaRPr lang="en-US" altLang="zh-CN" sz="2000" dirty="0"/>
          </a:p>
          <a:p>
            <a:pPr marL="0" indent="0">
              <a:lnSpc>
                <a:spcPct val="100000"/>
              </a:lnSpc>
              <a:buNone/>
            </a:pPr>
            <a:r>
              <a:rPr lang="en-US" altLang="zh-CN" sz="2000" dirty="0">
                <a:solidFill>
                  <a:srgbClr val="FF0000"/>
                </a:solidFill>
                <a:effectLst>
                  <a:outerShdw blurRad="38100" dist="19050" dir="2700000" algn="tl" rotWithShape="0">
                    <a:schemeClr val="dk1">
                      <a:alpha val="40000"/>
                    </a:schemeClr>
                  </a:outerShdw>
                </a:effectLst>
              </a:rPr>
              <a:t>2</a:t>
            </a:r>
            <a:r>
              <a:rPr lang="zh-CN" altLang="en-US" sz="2000" dirty="0">
                <a:solidFill>
                  <a:srgbClr val="FF0000"/>
                </a:solidFill>
                <a:effectLst>
                  <a:outerShdw blurRad="38100" dist="19050" dir="2700000" algn="tl" rotWithShape="0">
                    <a:schemeClr val="dk1">
                      <a:alpha val="40000"/>
                    </a:schemeClr>
                  </a:outerShdw>
                </a:effectLst>
              </a:rPr>
              <a:t>、完善规范研发费用辅助账</a:t>
            </a:r>
            <a:endParaRPr lang="en-US" altLang="zh-CN" sz="2000" dirty="0">
              <a:solidFill>
                <a:srgbClr val="FF0000"/>
              </a:solidFill>
              <a:effectLst>
                <a:outerShdw blurRad="38100" dist="19050" dir="2700000" algn="tl" rotWithShape="0">
                  <a:schemeClr val="dk1">
                    <a:alpha val="40000"/>
                  </a:schemeClr>
                </a:outerShdw>
              </a:effectLst>
            </a:endParaRPr>
          </a:p>
          <a:p>
            <a:pPr marL="0" indent="0">
              <a:lnSpc>
                <a:spcPct val="100000"/>
              </a:lnSpc>
              <a:buNone/>
            </a:pPr>
            <a:r>
              <a:rPr lang="zh-CN" altLang="en-US" sz="2000" dirty="0"/>
              <a:t>   账簿中的每笔记录都应有凭证号、账证相符；</a:t>
            </a:r>
            <a:endParaRPr lang="en-US" altLang="zh-CN" sz="2000" dirty="0"/>
          </a:p>
          <a:p>
            <a:pPr marL="0" indent="0">
              <a:lnSpc>
                <a:spcPct val="100000"/>
              </a:lnSpc>
              <a:buNone/>
            </a:pPr>
            <a:r>
              <a:rPr lang="en-US" altLang="zh-CN" sz="2000" dirty="0"/>
              <a:t>   </a:t>
            </a:r>
            <a:r>
              <a:rPr lang="zh-CN" altLang="en-US" sz="2000" dirty="0"/>
              <a:t>原装订过的记账凭证、原始凭证能够与辅助登记一致的，在辅助登记中标注原凭证号；</a:t>
            </a:r>
            <a:endParaRPr lang="en-US" altLang="zh-CN" sz="2000" dirty="0"/>
          </a:p>
          <a:p>
            <a:pPr marL="0" indent="0">
              <a:lnSpc>
                <a:spcPct val="100000"/>
              </a:lnSpc>
              <a:buNone/>
            </a:pPr>
            <a:r>
              <a:rPr lang="en-US" altLang="zh-CN" sz="2000" dirty="0"/>
              <a:t>   </a:t>
            </a:r>
            <a:r>
              <a:rPr lang="zh-CN" altLang="en-US" sz="2000" dirty="0"/>
              <a:t>原凭证中没有或不一致的，如工资表、折旧计算表、费用分摊表等，应重新制作、编号，并经有关人员签字后装订成册；</a:t>
            </a:r>
            <a:endParaRPr lang="en-US" altLang="zh-CN" sz="2000" dirty="0"/>
          </a:p>
          <a:p>
            <a:pPr marL="0" indent="0">
              <a:lnSpc>
                <a:spcPct val="100000"/>
              </a:lnSpc>
              <a:buNone/>
            </a:pPr>
            <a:r>
              <a:rPr lang="en-US" altLang="zh-CN" sz="2000" dirty="0"/>
              <a:t>   </a:t>
            </a:r>
            <a:r>
              <a:rPr lang="zh-CN" altLang="en-US" sz="2000" dirty="0"/>
              <a:t>逐步取消辅助账，研发费用纳入企业正式账簿核算。</a:t>
            </a:r>
            <a:endParaRPr lang="en-US" altLang="zh-CN" sz="2000" dirty="0"/>
          </a:p>
          <a:p>
            <a:pPr marL="0" indent="0">
              <a:lnSpc>
                <a:spcPct val="100000"/>
              </a:lnSpc>
              <a:buNone/>
            </a:pPr>
            <a:endParaRPr lang="en-US" altLang="zh-CN" sz="2000" dirty="0"/>
          </a:p>
          <a:p>
            <a:pPr marL="0" indent="0">
              <a:lnSpc>
                <a:spcPct val="100000"/>
              </a:lnSpc>
              <a:buNone/>
            </a:pPr>
            <a:r>
              <a:rPr lang="en-US" altLang="zh-CN" sz="2000" dirty="0"/>
              <a:t>3</a:t>
            </a:r>
            <a:r>
              <a:rPr lang="zh-CN" altLang="en-US" sz="2000" dirty="0">
                <a:solidFill>
                  <a:srgbClr val="FF0000"/>
                </a:solidFill>
                <a:effectLst>
                  <a:outerShdw blurRad="38100" dist="19050" dir="2700000" algn="tl" rotWithShape="0">
                    <a:schemeClr val="dk1">
                      <a:alpha val="40000"/>
                    </a:schemeClr>
                  </a:outerShdw>
                </a:effectLst>
              </a:rPr>
              <a:t>、建立“研发支出”一级核算与辅助账相结合的方式</a:t>
            </a:r>
            <a:endParaRPr lang="en-US" altLang="zh-CN" sz="2000" dirty="0"/>
          </a:p>
          <a:p>
            <a:pPr marL="0" indent="0">
              <a:lnSpc>
                <a:spcPct val="100000"/>
              </a:lnSpc>
              <a:buNone/>
            </a:pPr>
            <a:r>
              <a:rPr lang="en-US" altLang="zh-CN" sz="2000" dirty="0"/>
              <a:t>   </a:t>
            </a:r>
            <a:r>
              <a:rPr lang="zh-CN" altLang="en-US" sz="2000" dirty="0"/>
              <a:t>有的企业靠以上任何一个单一的方法往往无法实现“合理”归集研发费用，那就结合 以上两种方法，当然研发费用数据不能重复或者有矛盾。</a:t>
            </a:r>
            <a:endParaRPr lang="zh-CN" altLang="en-US" sz="2000" dirty="0"/>
          </a:p>
          <a:p>
            <a:pPr marL="0" indent="0">
              <a:lnSpc>
                <a:spcPct val="100000"/>
              </a:lnSpc>
              <a:buNone/>
            </a:pPr>
            <a:endParaRPr lang="en-US" altLang="zh-CN" dirty="0"/>
          </a:p>
          <a:p>
            <a:pPr marL="0" indent="0">
              <a:buNone/>
            </a:pPr>
            <a:endParaRPr lang="en-US" altLang="zh-CN" dirty="0"/>
          </a:p>
          <a:p>
            <a:pPr marL="0" indent="0">
              <a:buNone/>
            </a:pPr>
            <a:endParaRPr lang="en-US" altLang="zh-CN" dirty="0"/>
          </a:p>
          <a:p>
            <a:pPr marL="0" indent="0">
              <a:buNone/>
            </a:pPr>
            <a:endParaRPr lang="en-US" altLang="zh-CN" dirty="0"/>
          </a:p>
          <a:p>
            <a:pPr marL="0" indent="0">
              <a:buNone/>
            </a:pPr>
            <a:endParaRPr lang="zh-CN" altLang="en-US" dirty="0"/>
          </a:p>
        </p:txBody>
      </p:sp>
      <p:sp>
        <p:nvSpPr>
          <p:cNvPr id="9" name="矩形 8"/>
          <p:cNvSpPr/>
          <p:nvPr/>
        </p:nvSpPr>
        <p:spPr>
          <a:xfrm>
            <a:off x="920993" y="540578"/>
            <a:ext cx="652145" cy="521970"/>
          </a:xfrm>
          <a:prstGeom prst="rect">
            <a:avLst/>
          </a:prstGeom>
          <a:noFill/>
        </p:spPr>
        <p:txBody>
          <a:bodyPr wrap="none" lIns="91440" tIns="45720" rIns="91440" bIns="45720">
            <a:spAutoFit/>
          </a:bodyPr>
          <a:lstStyle/>
          <a:p>
            <a:pPr algn="ctr"/>
            <a:r>
              <a:rPr lang="en-US" altLang="zh-CN" sz="2800" b="0" cap="none" spc="0" dirty="0">
                <a:ln w="0"/>
                <a:solidFill>
                  <a:schemeClr val="bg1"/>
                </a:solidFill>
                <a:effectLst>
                  <a:outerShdw blurRad="38100" dist="25400" dir="5400000" algn="ctr" rotWithShape="0">
                    <a:srgbClr val="6E747A">
                      <a:alpha val="43000"/>
                    </a:srgbClr>
                  </a:outerShdw>
                </a:effectLst>
              </a:rPr>
              <a:t>4-1</a:t>
            </a:r>
            <a:endParaRPr lang="zh-CN" altLang="en-US" sz="2800" b="0" cap="none" spc="0" dirty="0">
              <a:ln w="0"/>
              <a:solidFill>
                <a:schemeClr val="bg1"/>
              </a:solidFill>
              <a:effectLst>
                <a:outerShdw blurRad="38100" dist="25400" dir="5400000" algn="ctr" rotWithShape="0">
                  <a:srgbClr val="6E747A">
                    <a:alpha val="43000"/>
                  </a:srgbClr>
                </a:outerShdw>
              </a:effectLst>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1699100"/>
            <a:ext cx="10515600" cy="583565"/>
          </a:xfrm>
        </p:spPr>
        <p:txBody>
          <a:bodyPr/>
          <a:lstStyle/>
          <a:p>
            <a:r>
              <a:rPr lang="zh-CN" altLang="en-US" sz="3200" b="1" dirty="0">
                <a:ln w="0"/>
                <a:effectLst>
                  <a:outerShdw blurRad="38100" dist="25400" dir="5400000" algn="ctr" rotWithShape="0">
                    <a:srgbClr val="6E747A">
                      <a:alpha val="43000"/>
                    </a:srgbClr>
                  </a:outerShdw>
                </a:effectLst>
                <a:latin typeface="+mn-lt"/>
                <a:ea typeface="+mn-ea"/>
                <a:cs typeface="+mn-cs"/>
              </a:rPr>
              <a:t>费用归集与</a:t>
            </a:r>
            <a:r>
              <a:rPr lang="zh-CN" altLang="en-US" sz="3200" b="1" dirty="0">
                <a:ln w="0"/>
                <a:effectLst>
                  <a:outerShdw blurRad="38100" dist="25400" dir="5400000" algn="ctr" rotWithShape="0">
                    <a:srgbClr val="6E747A">
                      <a:alpha val="43000"/>
                    </a:srgbClr>
                  </a:outerShdw>
                </a:effectLst>
                <a:latin typeface="+mn-lt"/>
                <a:ea typeface="+mn-ea"/>
                <a:cs typeface="+mn-cs"/>
              </a:rPr>
              <a:t>分摊</a:t>
            </a:r>
            <a:endParaRPr lang="zh-CN" altLang="en-US" sz="3200" b="1" dirty="0">
              <a:ln w="0"/>
              <a:effectLst>
                <a:outerShdw blurRad="38100" dist="25400" dir="5400000" algn="ctr" rotWithShape="0">
                  <a:srgbClr val="6E747A">
                    <a:alpha val="43000"/>
                  </a:srgbClr>
                </a:outerShdw>
              </a:effectLst>
              <a:latin typeface="+mn-lt"/>
              <a:ea typeface="+mn-ea"/>
              <a:cs typeface="+mn-cs"/>
            </a:endParaRPr>
          </a:p>
        </p:txBody>
      </p:sp>
      <p:graphicFrame>
        <p:nvGraphicFramePr>
          <p:cNvPr id="5" name="内容占位符 4"/>
          <p:cNvGraphicFramePr>
            <a:graphicFrameLocks noGrp="1"/>
          </p:cNvGraphicFramePr>
          <p:nvPr>
            <p:ph idx="1"/>
            <p:custDataLst>
              <p:tags r:id="rId1"/>
            </p:custDataLst>
          </p:nvPr>
        </p:nvGraphicFramePr>
        <p:xfrm>
          <a:off x="939347" y="2691043"/>
          <a:ext cx="10541766" cy="3637185"/>
        </p:xfrm>
        <a:graphic>
          <a:graphicData uri="http://schemas.openxmlformats.org/drawingml/2006/table">
            <a:tbl>
              <a:tblPr firstRow="1" bandRow="1">
                <a:tableStyleId>{5C22544A-7EE6-4342-B048-85BDC9FD1C3A}</a:tableStyleId>
              </a:tblPr>
              <a:tblGrid>
                <a:gridCol w="2916795"/>
                <a:gridCol w="3249319"/>
                <a:gridCol w="4375652"/>
              </a:tblGrid>
              <a:tr h="373964">
                <a:tc>
                  <a:txBody>
                    <a:bodyPr/>
                    <a:lstStyle/>
                    <a:p>
                      <a:pPr algn="ctr"/>
                      <a:r>
                        <a:rPr lang="zh-CN" altLang="en-US" sz="1800" dirty="0">
                          <a:solidFill>
                            <a:schemeClr val="tx1"/>
                          </a:solidFill>
                        </a:rPr>
                        <a:t>费用类别</a:t>
                      </a:r>
                      <a:endParaRPr lang="zh-CN" altLang="en-US" sz="1800" dirty="0">
                        <a:solidFill>
                          <a:schemeClr val="tx1"/>
                        </a:solidFill>
                      </a:endParaRPr>
                    </a:p>
                  </a:txBody>
                  <a:tcPr marL="92210" marR="92210" marT="46105" marB="46105"/>
                </a:tc>
                <a:tc>
                  <a:txBody>
                    <a:bodyPr/>
                    <a:lstStyle/>
                    <a:p>
                      <a:pPr algn="ctr"/>
                      <a:r>
                        <a:rPr lang="zh-CN" altLang="en-US" sz="1800" dirty="0">
                          <a:solidFill>
                            <a:schemeClr val="tx1"/>
                          </a:solidFill>
                        </a:rPr>
                        <a:t>划分依据</a:t>
                      </a:r>
                      <a:endParaRPr lang="zh-CN" altLang="en-US" sz="1800" dirty="0">
                        <a:solidFill>
                          <a:schemeClr val="tx1"/>
                        </a:solidFill>
                      </a:endParaRPr>
                    </a:p>
                  </a:txBody>
                  <a:tcPr marL="92210" marR="92210" marT="46105" marB="46105"/>
                </a:tc>
                <a:tc>
                  <a:txBody>
                    <a:bodyPr/>
                    <a:lstStyle/>
                    <a:p>
                      <a:pPr algn="ctr"/>
                      <a:r>
                        <a:rPr lang="zh-CN" altLang="en-US" sz="1800" dirty="0">
                          <a:solidFill>
                            <a:schemeClr val="tx1"/>
                          </a:solidFill>
                        </a:rPr>
                        <a:t>说明</a:t>
                      </a:r>
                      <a:endParaRPr lang="zh-CN" altLang="en-US" sz="1800" dirty="0">
                        <a:solidFill>
                          <a:schemeClr val="tx1"/>
                        </a:solidFill>
                      </a:endParaRPr>
                    </a:p>
                  </a:txBody>
                  <a:tcPr marL="92210" marR="92210" marT="46105" marB="46105"/>
                </a:tc>
              </a:tr>
              <a:tr h="645473">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1800" dirty="0"/>
                        <a:t>间接研发人员人工支出</a:t>
                      </a:r>
                      <a:endParaRPr lang="en-US" altLang="zh-CN" sz="1800" dirty="0"/>
                    </a:p>
                  </a:txBody>
                  <a:tcPr marL="92210" marR="92210" marT="46105" marB="46105" anchor="ctr"/>
                </a:tc>
                <a:tc>
                  <a:txBody>
                    <a:bodyPr/>
                    <a:lstStyle/>
                    <a:p>
                      <a:pPr algn="l"/>
                      <a:r>
                        <a:rPr lang="zh-CN" altLang="en-US" sz="1800" dirty="0"/>
                        <a:t>员</a:t>
                      </a:r>
                      <a:r>
                        <a:rPr lang="zh-CN" altLang="en-US" sz="1800" baseline="0" dirty="0"/>
                        <a:t>工具体从事生产或研究的</a:t>
                      </a:r>
                      <a:r>
                        <a:rPr lang="zh-CN" altLang="en-US" sz="1800" u="sng" baseline="0" dirty="0"/>
                        <a:t>工时</a:t>
                      </a:r>
                      <a:r>
                        <a:rPr lang="zh-CN" altLang="en-US" sz="1800" baseline="0" dirty="0"/>
                        <a:t>比重</a:t>
                      </a:r>
                      <a:endParaRPr lang="zh-CN" altLang="en-US" sz="1800" dirty="0"/>
                    </a:p>
                  </a:txBody>
                  <a:tcPr marL="92210" marR="92210" marT="46105" marB="46105" anchor="ctr"/>
                </a:tc>
                <a:tc>
                  <a:txBody>
                    <a:bodyPr/>
                    <a:lstStyle/>
                    <a:p>
                      <a:pPr algn="l"/>
                      <a:r>
                        <a:rPr lang="zh-CN" altLang="en-US" sz="1800" dirty="0"/>
                        <a:t>需编制</a:t>
                      </a:r>
                      <a:r>
                        <a:rPr lang="en-US" altLang="zh-CN" sz="1800" dirty="0"/>
                        <a:t>《</a:t>
                      </a:r>
                      <a:r>
                        <a:rPr lang="zh-CN" altLang="en-US" sz="1800" dirty="0"/>
                        <a:t>工时记录表</a:t>
                      </a:r>
                      <a:r>
                        <a:rPr lang="en-US" altLang="zh-CN" sz="1800" dirty="0"/>
                        <a:t>》</a:t>
                      </a:r>
                      <a:endParaRPr lang="zh-CN" altLang="en-US" sz="1800" dirty="0"/>
                    </a:p>
                  </a:txBody>
                  <a:tcPr marL="92210" marR="92210" marT="46105" marB="46105" anchor="ctr"/>
                </a:tc>
              </a:tr>
              <a:tr h="373964">
                <a:tc>
                  <a:txBody>
                    <a:bodyPr/>
                    <a:lstStyle/>
                    <a:p>
                      <a:pPr algn="l"/>
                      <a:r>
                        <a:rPr lang="zh-CN" altLang="en-US" sz="1800" dirty="0"/>
                        <a:t>材料领用</a:t>
                      </a:r>
                      <a:endParaRPr lang="zh-CN" altLang="en-US" sz="1800" dirty="0"/>
                    </a:p>
                  </a:txBody>
                  <a:tcPr marL="92210" marR="92210" marT="46105" marB="46105" anchor="ctr"/>
                </a:tc>
                <a:tc>
                  <a:txBody>
                    <a:bodyPr/>
                    <a:lstStyle/>
                    <a:p>
                      <a:pPr algn="l"/>
                      <a:r>
                        <a:rPr lang="zh-CN" altLang="en-US" sz="1800" dirty="0"/>
                        <a:t>领料用途</a:t>
                      </a:r>
                      <a:endParaRPr lang="zh-CN" altLang="en-US" sz="1800" dirty="0"/>
                    </a:p>
                  </a:txBody>
                  <a:tcPr marL="92210" marR="92210" marT="46105" marB="46105" anchor="ctr"/>
                </a:tc>
                <a:tc>
                  <a:txBody>
                    <a:bodyPr/>
                    <a:lstStyle/>
                    <a:p>
                      <a:pPr algn="l"/>
                      <a:r>
                        <a:rPr lang="en-US" altLang="zh-CN" sz="1800" dirty="0"/>
                        <a:t>《</a:t>
                      </a:r>
                      <a:r>
                        <a:rPr lang="zh-CN" altLang="en-US" sz="1800" dirty="0"/>
                        <a:t>领料单</a:t>
                      </a:r>
                      <a:r>
                        <a:rPr lang="en-US" altLang="zh-CN" sz="1800" dirty="0"/>
                        <a:t>》</a:t>
                      </a:r>
                      <a:r>
                        <a:rPr lang="zh-CN" altLang="en-US" sz="1800" dirty="0"/>
                        <a:t>领料部门和领料用途</a:t>
                      </a:r>
                      <a:endParaRPr lang="zh-CN" altLang="en-US" sz="1800" dirty="0"/>
                    </a:p>
                  </a:txBody>
                  <a:tcPr marL="92210" marR="92210" marT="46105" marB="46105" anchor="ctr"/>
                </a:tc>
              </a:tr>
              <a:tr h="373964">
                <a:tc>
                  <a:txBody>
                    <a:bodyPr/>
                    <a:lstStyle/>
                    <a:p>
                      <a:pPr algn="l"/>
                      <a:r>
                        <a:rPr lang="zh-CN" altLang="en-US" sz="1800" dirty="0"/>
                        <a:t>折旧费</a:t>
                      </a:r>
                      <a:endParaRPr lang="zh-CN" altLang="en-US" sz="1800" dirty="0"/>
                    </a:p>
                  </a:txBody>
                  <a:tcPr marL="92210" marR="92210" marT="46105" marB="46105" anchor="ctr"/>
                </a:tc>
                <a:tc>
                  <a:txBody>
                    <a:bodyPr/>
                    <a:lstStyle/>
                    <a:p>
                      <a:pPr algn="l"/>
                      <a:r>
                        <a:rPr lang="zh-CN" altLang="en-US" sz="1800" dirty="0"/>
                        <a:t>生产工时与研发工时比重</a:t>
                      </a:r>
                      <a:endParaRPr lang="zh-CN" altLang="en-US" sz="1800" dirty="0"/>
                    </a:p>
                  </a:txBody>
                  <a:tcPr marL="92210" marR="92210" marT="46105" marB="46105" anchor="ctr"/>
                </a:tc>
                <a:tc>
                  <a:txBody>
                    <a:bodyPr/>
                    <a:lstStyle/>
                    <a:p>
                      <a:pPr algn="l"/>
                      <a:r>
                        <a:rPr lang="zh-CN" altLang="en-US" sz="1800" dirty="0"/>
                        <a:t>需编制</a:t>
                      </a:r>
                      <a:r>
                        <a:rPr lang="en-US" altLang="zh-CN" sz="1800" dirty="0"/>
                        <a:t>《</a:t>
                      </a:r>
                      <a:r>
                        <a:rPr lang="zh-CN" altLang="en-US" sz="1800" dirty="0"/>
                        <a:t>生产工时记录表</a:t>
                      </a:r>
                      <a:r>
                        <a:rPr lang="en-US" altLang="zh-CN" sz="1800" dirty="0"/>
                        <a:t>》</a:t>
                      </a:r>
                      <a:endParaRPr lang="zh-CN" altLang="en-US" sz="1800" dirty="0"/>
                    </a:p>
                  </a:txBody>
                  <a:tcPr marL="92210" marR="92210" marT="46105" marB="46105" anchor="ctr"/>
                </a:tc>
              </a:tr>
              <a:tr h="373964">
                <a:tc>
                  <a:txBody>
                    <a:bodyPr/>
                    <a:lstStyle/>
                    <a:p>
                      <a:pPr algn="l"/>
                      <a:r>
                        <a:rPr lang="zh-CN" altLang="en-US" sz="1800" dirty="0"/>
                        <a:t>无形资产摊销</a:t>
                      </a:r>
                      <a:endParaRPr lang="zh-CN" altLang="en-US" sz="1800" dirty="0"/>
                    </a:p>
                  </a:txBody>
                  <a:tcPr marL="92210" marR="92210" marT="46105" marB="46105" anchor="ctr"/>
                </a:tc>
                <a:tc>
                  <a:txBody>
                    <a:bodyPr/>
                    <a:lstStyle/>
                    <a:p>
                      <a:pPr algn="l"/>
                      <a:r>
                        <a:rPr lang="zh-CN" altLang="en-US" sz="1800" dirty="0"/>
                        <a:t>持有目的</a:t>
                      </a:r>
                      <a:endParaRPr lang="zh-CN" altLang="en-US" sz="1800" dirty="0"/>
                    </a:p>
                  </a:txBody>
                  <a:tcPr marL="92210" marR="92210" marT="46105" marB="46105" anchor="ctr"/>
                </a:tc>
                <a:tc>
                  <a:txBody>
                    <a:bodyPr/>
                    <a:lstStyle/>
                    <a:p>
                      <a:pPr algn="l"/>
                      <a:r>
                        <a:rPr lang="zh-CN" altLang="en-US" sz="1800" dirty="0"/>
                        <a:t>因研发而持有</a:t>
                      </a:r>
                      <a:endParaRPr lang="zh-CN" altLang="en-US" sz="1800" dirty="0"/>
                    </a:p>
                  </a:txBody>
                  <a:tcPr marL="92210" marR="92210" marT="46105" marB="46105" anchor="ctr"/>
                </a:tc>
              </a:tr>
              <a:tr h="373964">
                <a:tc>
                  <a:txBody>
                    <a:bodyPr/>
                    <a:lstStyle/>
                    <a:p>
                      <a:pPr algn="l"/>
                      <a:r>
                        <a:rPr lang="zh-CN" altLang="en-US" sz="1800" dirty="0"/>
                        <a:t>长期待摊费用</a:t>
                      </a:r>
                      <a:endParaRPr lang="zh-CN" altLang="en-US" sz="1800" dirty="0"/>
                    </a:p>
                  </a:txBody>
                  <a:tcPr marL="92210" marR="92210" marT="46105" marB="46105" anchor="ctr"/>
                </a:tc>
                <a:tc>
                  <a:txBody>
                    <a:bodyPr/>
                    <a:lstStyle/>
                    <a:p>
                      <a:pPr algn="l"/>
                      <a:r>
                        <a:rPr lang="zh-CN" altLang="en-US" sz="1800" dirty="0"/>
                        <a:t>支出时的具体余额</a:t>
                      </a:r>
                      <a:endParaRPr lang="zh-CN" altLang="en-US" sz="1800" dirty="0"/>
                    </a:p>
                  </a:txBody>
                  <a:tcPr marL="92210" marR="92210" marT="46105" marB="46105" anchor="ctr"/>
                </a:tc>
                <a:tc>
                  <a:txBody>
                    <a:bodyPr/>
                    <a:lstStyle/>
                    <a:p>
                      <a:pPr algn="l"/>
                      <a:r>
                        <a:rPr lang="zh-CN" altLang="en-US" sz="1800" dirty="0"/>
                        <a:t>研发室的装修费等属于研发支出</a:t>
                      </a:r>
                      <a:endParaRPr lang="zh-CN" altLang="en-US" sz="1800" dirty="0"/>
                    </a:p>
                  </a:txBody>
                  <a:tcPr marL="92210" marR="92210" marT="46105" marB="46105" anchor="ctr"/>
                </a:tc>
              </a:tr>
              <a:tr h="373964">
                <a:tc>
                  <a:txBody>
                    <a:bodyPr/>
                    <a:lstStyle/>
                    <a:p>
                      <a:pPr algn="l"/>
                      <a:r>
                        <a:rPr lang="zh-CN" altLang="en-US" sz="1800" dirty="0"/>
                        <a:t>设计费</a:t>
                      </a:r>
                      <a:endParaRPr lang="zh-CN" altLang="en-US" sz="1800" dirty="0"/>
                    </a:p>
                  </a:txBody>
                  <a:tcPr marL="92210" marR="92210" marT="46105" marB="46105" anchor="ctr"/>
                </a:tc>
                <a:tc>
                  <a:txBody>
                    <a:bodyPr/>
                    <a:lstStyle/>
                    <a:p>
                      <a:pPr algn="l"/>
                      <a:r>
                        <a:rPr lang="zh-CN" altLang="en-US" sz="1800" dirty="0"/>
                        <a:t>是否发生在项目研发阶段</a:t>
                      </a:r>
                      <a:endParaRPr lang="zh-CN" altLang="en-US" sz="1800" dirty="0"/>
                    </a:p>
                  </a:txBody>
                  <a:tcPr marL="92210" marR="92210" marT="46105" marB="46105" anchor="ctr"/>
                </a:tc>
                <a:tc>
                  <a:txBody>
                    <a:bodyPr/>
                    <a:lstStyle/>
                    <a:p>
                      <a:pPr algn="l"/>
                      <a:endParaRPr lang="zh-CN" altLang="en-US" sz="1800" dirty="0"/>
                    </a:p>
                  </a:txBody>
                  <a:tcPr marL="92210" marR="92210" marT="46105" marB="46105" anchor="ctr"/>
                </a:tc>
              </a:tr>
              <a:tr h="373964">
                <a:tc>
                  <a:txBody>
                    <a:bodyPr/>
                    <a:lstStyle/>
                    <a:p>
                      <a:pPr algn="l"/>
                      <a:r>
                        <a:rPr lang="zh-CN" altLang="en-US" sz="1800" dirty="0"/>
                        <a:t>水电费</a:t>
                      </a:r>
                      <a:endParaRPr lang="zh-CN" altLang="en-US" sz="1800" dirty="0"/>
                    </a:p>
                  </a:txBody>
                  <a:tcPr marL="92210" marR="92210" marT="46105" marB="46105" anchor="ctr"/>
                </a:tc>
                <a:tc>
                  <a:txBody>
                    <a:bodyPr/>
                    <a:lstStyle/>
                    <a:p>
                      <a:pPr algn="l"/>
                      <a:r>
                        <a:rPr lang="zh-CN" altLang="en-US" sz="1800" dirty="0"/>
                        <a:t>机器设备的使用情况</a:t>
                      </a:r>
                      <a:endParaRPr lang="zh-CN" altLang="en-US" sz="1800" dirty="0"/>
                    </a:p>
                  </a:txBody>
                  <a:tcPr marL="92210" marR="92210" marT="46105" marB="46105" anchor="ctr"/>
                </a:tc>
                <a:tc>
                  <a:txBody>
                    <a:bodyPr/>
                    <a:lstStyle/>
                    <a:p>
                      <a:pPr algn="l"/>
                      <a:endParaRPr lang="zh-CN" altLang="en-US" sz="1800" dirty="0"/>
                    </a:p>
                  </a:txBody>
                  <a:tcPr marL="92210" marR="92210" marT="46105" marB="46105" anchor="ctr"/>
                </a:tc>
              </a:tr>
              <a:tr h="373964">
                <a:tc>
                  <a:txBody>
                    <a:bodyPr/>
                    <a:lstStyle/>
                    <a:p>
                      <a:pPr algn="l"/>
                      <a:endParaRPr lang="zh-CN" altLang="en-US" sz="1800"/>
                    </a:p>
                  </a:txBody>
                  <a:tcPr marL="92210" marR="92210" marT="46105" marB="46105" anchor="ctr"/>
                </a:tc>
                <a:tc>
                  <a:txBody>
                    <a:bodyPr/>
                    <a:lstStyle/>
                    <a:p>
                      <a:pPr algn="l"/>
                      <a:endParaRPr lang="zh-CN" altLang="en-US" sz="1800"/>
                    </a:p>
                  </a:txBody>
                  <a:tcPr marL="92210" marR="92210" marT="46105" marB="46105" anchor="ctr"/>
                </a:tc>
                <a:tc>
                  <a:txBody>
                    <a:bodyPr/>
                    <a:lstStyle/>
                    <a:p>
                      <a:pPr algn="l"/>
                      <a:endParaRPr lang="zh-CN" altLang="en-US" sz="1800" dirty="0"/>
                    </a:p>
                  </a:txBody>
                  <a:tcPr marL="92210" marR="92210" marT="46105" marB="46105" anchor="ctr"/>
                </a:tc>
              </a:tr>
            </a:tbl>
          </a:graphicData>
        </a:graphic>
      </p:graphicFrame>
      <p:pic>
        <p:nvPicPr>
          <p:cNvPr id="6" name="图片 5"/>
          <p:cNvPicPr>
            <a:picLocks noChangeAspect="1"/>
          </p:cNvPicPr>
          <p:nvPr/>
        </p:nvPicPr>
        <p:blipFill>
          <a:blip r:embed="rId2" cstate="print"/>
          <a:stretch>
            <a:fillRect/>
          </a:stretch>
        </p:blipFill>
        <p:spPr>
          <a:xfrm>
            <a:off x="860353" y="461597"/>
            <a:ext cx="10448715" cy="831121"/>
          </a:xfrm>
          <a:prstGeom prst="rect">
            <a:avLst/>
          </a:prstGeom>
        </p:spPr>
      </p:pic>
      <p:sp>
        <p:nvSpPr>
          <p:cNvPr id="7" name="矩形 6"/>
          <p:cNvSpPr/>
          <p:nvPr/>
        </p:nvSpPr>
        <p:spPr>
          <a:xfrm>
            <a:off x="1881230" y="573683"/>
            <a:ext cx="7970111" cy="553085"/>
          </a:xfrm>
          <a:prstGeom prst="rect">
            <a:avLst/>
          </a:prstGeom>
          <a:noFill/>
        </p:spPr>
        <p:txBody>
          <a:bodyPr wrap="square" lIns="91440" tIns="45720" rIns="91440" bIns="45720">
            <a:spAutoFit/>
          </a:bodyPr>
          <a:lstStyle/>
          <a:p>
            <a:r>
              <a:rPr lang="zh-CN" altLang="zh-CN" sz="3000" b="1" dirty="0"/>
              <a:t>高企财务核算</a:t>
            </a:r>
            <a:r>
              <a:rPr lang="en-US" altLang="zh-CN" sz="3000" b="1" dirty="0">
                <a:ln w="0"/>
                <a:effectLst>
                  <a:outerShdw blurRad="38100" dist="25400" dir="5400000" algn="ctr" rotWithShape="0">
                    <a:srgbClr val="6E747A">
                      <a:alpha val="43000"/>
                    </a:srgbClr>
                  </a:outerShdw>
                </a:effectLst>
              </a:rPr>
              <a:t>-</a:t>
            </a:r>
            <a:r>
              <a:rPr lang="zh-CN" altLang="en-US" sz="3000" b="1" dirty="0">
                <a:ln w="0"/>
                <a:effectLst>
                  <a:outerShdw blurRad="38100" dist="25400" dir="5400000" algn="ctr" rotWithShape="0">
                    <a:srgbClr val="6E747A">
                      <a:alpha val="43000"/>
                    </a:srgbClr>
                  </a:outerShdw>
                </a:effectLst>
              </a:rPr>
              <a:t>研发费用</a:t>
            </a:r>
            <a:r>
              <a:rPr lang="zh-CN" altLang="en-US" sz="3000" b="1" dirty="0">
                <a:ln w="0"/>
                <a:effectLst>
                  <a:outerShdw blurRad="38100" dist="25400" dir="5400000" algn="ctr" rotWithShape="0">
                    <a:srgbClr val="6E747A">
                      <a:alpha val="43000"/>
                    </a:srgbClr>
                  </a:outerShdw>
                </a:effectLst>
              </a:rPr>
              <a:t>核算</a:t>
            </a:r>
            <a:endParaRPr lang="zh-CN" altLang="en-US" sz="3000" b="1" dirty="0">
              <a:ln w="0"/>
              <a:effectLst>
                <a:outerShdw blurRad="38100" dist="25400" dir="5400000" algn="ctr" rotWithShape="0">
                  <a:srgbClr val="6E747A">
                    <a:alpha val="43000"/>
                  </a:srgbClr>
                </a:outerShdw>
              </a:effectLst>
            </a:endParaRPr>
          </a:p>
        </p:txBody>
      </p:sp>
      <p:sp>
        <p:nvSpPr>
          <p:cNvPr id="8" name="矩形 7"/>
          <p:cNvSpPr/>
          <p:nvPr/>
        </p:nvSpPr>
        <p:spPr>
          <a:xfrm>
            <a:off x="875249" y="585321"/>
            <a:ext cx="718820" cy="583565"/>
          </a:xfrm>
          <a:prstGeom prst="rect">
            <a:avLst/>
          </a:prstGeom>
          <a:noFill/>
        </p:spPr>
        <p:txBody>
          <a:bodyPr wrap="none" lIns="91440" tIns="45720" rIns="91440" bIns="45720">
            <a:spAutoFit/>
          </a:bodyPr>
          <a:lstStyle/>
          <a:p>
            <a:pPr algn="ctr"/>
            <a:r>
              <a:rPr lang="en-US" altLang="zh-CN" sz="3200" b="0" cap="none" spc="0" dirty="0">
                <a:ln w="0"/>
                <a:solidFill>
                  <a:schemeClr val="bg1"/>
                </a:solidFill>
                <a:effectLst>
                  <a:outerShdw blurRad="38100" dist="25400" dir="5400000" algn="ctr" rotWithShape="0">
                    <a:srgbClr val="6E747A">
                      <a:alpha val="43000"/>
                    </a:srgbClr>
                  </a:outerShdw>
                </a:effectLst>
              </a:rPr>
              <a:t>4-1</a:t>
            </a:r>
            <a:endParaRPr lang="en-US" altLang="zh-CN" sz="3200" b="0" cap="none" spc="0" dirty="0">
              <a:ln w="0"/>
              <a:solidFill>
                <a:schemeClr val="bg1"/>
              </a:solidFill>
              <a:effectLst>
                <a:outerShdw blurRad="38100" dist="25400" dir="5400000" algn="ctr" rotWithShape="0">
                  <a:srgbClr val="6E747A">
                    <a:alpha val="43000"/>
                  </a:srgbClr>
                </a:outerShdw>
              </a:effectLs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custDataLst>
              <p:tags r:id="rId1"/>
            </p:custDataLst>
          </p:nvPr>
        </p:nvGraphicFramePr>
        <p:xfrm>
          <a:off x="761520" y="1413008"/>
          <a:ext cx="10669467" cy="5328643"/>
        </p:xfrm>
        <a:graphic>
          <a:graphicData uri="http://schemas.openxmlformats.org/drawingml/2006/table">
            <a:tbl>
              <a:tblPr>
                <a:tableStyleId>{3C2FFA5D-87B4-456A-9821-1D502468CF0F}</a:tableStyleId>
              </a:tblPr>
              <a:tblGrid>
                <a:gridCol w="693949"/>
                <a:gridCol w="621663"/>
                <a:gridCol w="592748"/>
                <a:gridCol w="694055"/>
                <a:gridCol w="1127562"/>
                <a:gridCol w="693949"/>
                <a:gridCol w="693949"/>
                <a:gridCol w="693949"/>
                <a:gridCol w="693949"/>
                <a:gridCol w="693949"/>
                <a:gridCol w="693949"/>
                <a:gridCol w="693949"/>
                <a:gridCol w="693949"/>
                <a:gridCol w="693949"/>
                <a:gridCol w="693949"/>
              </a:tblGrid>
              <a:tr h="398875">
                <a:tc gridSpan="15">
                  <a:txBody>
                    <a:bodyPr/>
                    <a:lstStyle/>
                    <a:p>
                      <a:pPr algn="ctr" fontAlgn="ctr"/>
                      <a:r>
                        <a:rPr lang="zh-CN" altLang="en-US" sz="1400" b="1" u="none" strike="noStrike" dirty="0">
                          <a:solidFill>
                            <a:sysClr val="windowText" lastClr="000000"/>
                          </a:solidFill>
                        </a:rPr>
                        <a:t>研发费用项目辅助账</a:t>
                      </a:r>
                      <a:endParaRPr lang="zh-CN" altLang="en-US" sz="1400" b="1" i="0" u="none" strike="noStrike" dirty="0">
                        <a:solidFill>
                          <a:sysClr val="windowText" lastClr="000000"/>
                        </a:solidFill>
                        <a:latin typeface="宋体" panose="02010600030101010101" pitchFamily="2" charset="-122"/>
                      </a:endParaRPr>
                    </a:p>
                  </a:txBody>
                  <a:tcPr marL="7546" marR="7546" marT="7546" marB="0" anchor="ctr"/>
                </a:tc>
                <a:tc hMerge="1">
                  <a:tcPr/>
                </a:tc>
                <a:tc hMerge="1">
                  <a:tcPr/>
                </a:tc>
                <a:tc hMerge="1">
                  <a:tcPr/>
                </a:tc>
                <a:tc hMerge="1">
                  <a:tcPr/>
                </a:tc>
                <a:tc hMerge="1">
                  <a:tcPr/>
                </a:tc>
                <a:tc hMerge="1">
                  <a:tcPr/>
                </a:tc>
                <a:tc hMerge="1">
                  <a:tcPr/>
                </a:tc>
                <a:tc hMerge="1">
                  <a:tcPr/>
                </a:tc>
                <a:tc hMerge="1">
                  <a:tcPr/>
                </a:tc>
                <a:tc hMerge="1">
                  <a:tcPr/>
                </a:tc>
                <a:tc hMerge="1">
                  <a:tcPr/>
                </a:tc>
                <a:tc hMerge="1">
                  <a:tcPr/>
                </a:tc>
                <a:tc hMerge="1">
                  <a:tcPr/>
                </a:tc>
                <a:tc hMerge="1">
                  <a:tcPr/>
                </a:tc>
              </a:tr>
              <a:tr h="195675">
                <a:tc gridSpan="5">
                  <a:txBody>
                    <a:bodyPr/>
                    <a:lstStyle/>
                    <a:p>
                      <a:pPr algn="l" fontAlgn="b"/>
                      <a:r>
                        <a:rPr lang="zh-CN" altLang="en-US" sz="800" b="1" u="none" strike="noStrike" dirty="0"/>
                        <a:t>编制单位</a:t>
                      </a:r>
                      <a:r>
                        <a:rPr lang="en-US" altLang="zh-CN" sz="800" b="1" u="none" strike="noStrike" dirty="0"/>
                        <a:t>:      </a:t>
                      </a:r>
                      <a:r>
                        <a:rPr lang="zh-CN" altLang="en-US" sz="800" b="1" u="none" strike="noStrike" dirty="0"/>
                        <a:t>公司名称</a:t>
                      </a:r>
                      <a:endParaRPr lang="zh-CN" altLang="en-US" sz="800" b="1" i="0" u="none" strike="noStrike" dirty="0">
                        <a:solidFill>
                          <a:schemeClr val="bg1"/>
                        </a:solidFill>
                        <a:latin typeface="宋体" panose="02010600030101010101" pitchFamily="2" charset="-122"/>
                      </a:endParaRPr>
                    </a:p>
                  </a:txBody>
                  <a:tcPr marL="7546" marR="7546" marT="7546" marB="0" anchor="b"/>
                </a:tc>
                <a:tc hMerge="1">
                  <a:tcPr/>
                </a:tc>
                <a:tc hMerge="1">
                  <a:tcPr/>
                </a:tc>
                <a:tc hMerge="1">
                  <a:tcPr/>
                </a:tc>
                <a:tc hMerge="1">
                  <a:tcPr/>
                </a:tc>
                <a:tc>
                  <a:txBody>
                    <a:bodyPr/>
                    <a:lstStyle/>
                    <a:p>
                      <a:pPr algn="l" fontAlgn="b"/>
                      <a:endParaRPr lang="zh-CN" altLang="en-US" sz="800" b="1" i="0" u="none" strike="noStrike">
                        <a:solidFill>
                          <a:schemeClr val="bg1"/>
                        </a:solidFill>
                        <a:latin typeface="MS Sans Serif"/>
                      </a:endParaRPr>
                    </a:p>
                  </a:txBody>
                  <a:tcPr marL="7546" marR="7546" marT="7546" marB="0" anchor="b"/>
                </a:tc>
                <a:tc>
                  <a:txBody>
                    <a:bodyPr/>
                    <a:lstStyle/>
                    <a:p>
                      <a:pPr algn="l" fontAlgn="b"/>
                      <a:endParaRPr lang="zh-CN" altLang="en-US" sz="800" b="1" i="0" u="none" strike="noStrike">
                        <a:solidFill>
                          <a:sysClr val="windowText" lastClr="000000"/>
                        </a:solidFill>
                        <a:latin typeface="MS Sans Serif"/>
                      </a:endParaRPr>
                    </a:p>
                  </a:txBody>
                  <a:tcPr marL="7546" marR="7546" marT="7546" marB="0" anchor="b"/>
                </a:tc>
                <a:tc>
                  <a:txBody>
                    <a:bodyPr/>
                    <a:lstStyle/>
                    <a:p>
                      <a:pPr algn="l" fontAlgn="b"/>
                      <a:endParaRPr lang="zh-CN" altLang="en-US" sz="800" b="1" i="0" u="none" strike="noStrike" dirty="0">
                        <a:solidFill>
                          <a:sysClr val="windowText" lastClr="000000"/>
                        </a:solidFill>
                        <a:latin typeface="MS Sans Serif"/>
                      </a:endParaRPr>
                    </a:p>
                  </a:txBody>
                  <a:tcPr marL="7546" marR="7546" marT="7546" marB="0" anchor="b"/>
                </a:tc>
                <a:tc>
                  <a:txBody>
                    <a:bodyPr/>
                    <a:lstStyle/>
                    <a:p>
                      <a:pPr algn="l" fontAlgn="b"/>
                      <a:endParaRPr lang="zh-CN" altLang="en-US" sz="800" b="1" i="0" u="none" strike="noStrike">
                        <a:solidFill>
                          <a:sysClr val="windowText" lastClr="000000"/>
                        </a:solidFill>
                        <a:latin typeface="MS Sans Serif"/>
                      </a:endParaRPr>
                    </a:p>
                  </a:txBody>
                  <a:tcPr marL="7546" marR="7546" marT="7546" marB="0" anchor="b"/>
                </a:tc>
                <a:tc>
                  <a:txBody>
                    <a:bodyPr/>
                    <a:lstStyle/>
                    <a:p>
                      <a:pPr algn="l" fontAlgn="b"/>
                      <a:endParaRPr lang="zh-CN" altLang="en-US" sz="800" b="1" i="0" u="none" strike="noStrike">
                        <a:solidFill>
                          <a:sysClr val="windowText" lastClr="000000"/>
                        </a:solidFill>
                        <a:latin typeface="MS Sans Serif"/>
                      </a:endParaRPr>
                    </a:p>
                  </a:txBody>
                  <a:tcPr marL="7546" marR="7546" marT="7546" marB="0" anchor="b"/>
                </a:tc>
                <a:tc>
                  <a:txBody>
                    <a:bodyPr/>
                    <a:lstStyle/>
                    <a:p>
                      <a:pPr algn="l" fontAlgn="b"/>
                      <a:endParaRPr lang="zh-CN" altLang="en-US" sz="800" b="1" i="0" u="none" strike="noStrike">
                        <a:solidFill>
                          <a:sysClr val="windowText" lastClr="000000"/>
                        </a:solidFill>
                        <a:latin typeface="MS Sans Serif"/>
                      </a:endParaRPr>
                    </a:p>
                  </a:txBody>
                  <a:tcPr marL="7546" marR="7546" marT="7546" marB="0" anchor="b"/>
                </a:tc>
                <a:tc>
                  <a:txBody>
                    <a:bodyPr/>
                    <a:lstStyle/>
                    <a:p>
                      <a:pPr algn="l" fontAlgn="b"/>
                      <a:endParaRPr lang="zh-CN" altLang="en-US" sz="800" b="1" i="0" u="none" strike="noStrike">
                        <a:solidFill>
                          <a:sysClr val="windowText" lastClr="000000"/>
                        </a:solidFill>
                        <a:latin typeface="MS Sans Serif"/>
                      </a:endParaRPr>
                    </a:p>
                  </a:txBody>
                  <a:tcPr marL="7546" marR="7546" marT="7546" marB="0" anchor="b"/>
                </a:tc>
                <a:tc>
                  <a:txBody>
                    <a:bodyPr/>
                    <a:lstStyle/>
                    <a:p>
                      <a:pPr algn="l" fontAlgn="b"/>
                      <a:endParaRPr lang="zh-CN" altLang="en-US" sz="800" b="1" i="0" u="none" strike="noStrike">
                        <a:solidFill>
                          <a:sysClr val="windowText" lastClr="000000"/>
                        </a:solidFill>
                        <a:latin typeface="MS Sans Serif"/>
                      </a:endParaRPr>
                    </a:p>
                  </a:txBody>
                  <a:tcPr marL="7546" marR="7546" marT="7546" marB="0" anchor="b"/>
                </a:tc>
                <a:tc gridSpan="2">
                  <a:txBody>
                    <a:bodyPr/>
                    <a:lstStyle/>
                    <a:p>
                      <a:pPr algn="ctr" fontAlgn="b"/>
                      <a:r>
                        <a:rPr lang="zh-CN" altLang="en-US" sz="800" b="1" u="none" strike="noStrike">
                          <a:solidFill>
                            <a:sysClr val="windowText" lastClr="000000"/>
                          </a:solidFill>
                        </a:rPr>
                        <a:t>单位：人民币万元</a:t>
                      </a:r>
                      <a:endParaRPr lang="zh-CN" altLang="en-US" sz="800" b="1" i="0" u="none" strike="noStrike">
                        <a:solidFill>
                          <a:sysClr val="windowText" lastClr="000000"/>
                        </a:solidFill>
                        <a:latin typeface="宋体" panose="02010600030101010101" pitchFamily="2" charset="-122"/>
                      </a:endParaRPr>
                    </a:p>
                  </a:txBody>
                  <a:tcPr marL="7546" marR="7546" marT="7546" marB="0" anchor="b"/>
                </a:tc>
                <a:tc hMerge="1">
                  <a:tcPr/>
                </a:tc>
              </a:tr>
              <a:tr h="308564">
                <a:tc gridSpan="4">
                  <a:txBody>
                    <a:bodyPr/>
                    <a:lstStyle/>
                    <a:p>
                      <a:pPr algn="ctr" fontAlgn="ctr"/>
                      <a:r>
                        <a:rPr lang="zh-CN" altLang="en-US" sz="800" b="1" u="none" strike="noStrike" dirty="0"/>
                        <a:t>项目号及名称</a:t>
                      </a:r>
                      <a:endParaRPr lang="zh-CN" altLang="en-US" sz="800" b="1" i="0" u="none" strike="noStrike" dirty="0">
                        <a:solidFill>
                          <a:schemeClr val="bg1"/>
                        </a:solidFill>
                        <a:latin typeface="宋体" panose="02010600030101010101" pitchFamily="2" charset="-122"/>
                      </a:endParaRPr>
                    </a:p>
                  </a:txBody>
                  <a:tcPr marL="7546" marR="7546" marT="7546" marB="0" anchor="ctr"/>
                </a:tc>
                <a:tc hMerge="1">
                  <a:tcPr/>
                </a:tc>
                <a:tc hMerge="1">
                  <a:tcPr/>
                </a:tc>
                <a:tc hMerge="1">
                  <a:tcPr/>
                </a:tc>
                <a:tc gridSpan="11">
                  <a:txBody>
                    <a:bodyPr/>
                    <a:lstStyle/>
                    <a:p>
                      <a:pPr algn="l" fontAlgn="ctr"/>
                      <a:r>
                        <a:rPr lang="en-US" sz="800" b="1" u="none" strike="noStrike" dirty="0">
                          <a:solidFill>
                            <a:sysClr val="windowText" lastClr="000000"/>
                          </a:solidFill>
                        </a:rPr>
                        <a:t>RD1：      </a:t>
                      </a:r>
                      <a:r>
                        <a:rPr lang="zh-CN" altLang="en-US" sz="800" b="1" u="none" strike="noStrike" dirty="0">
                          <a:solidFill>
                            <a:sysClr val="windowText" lastClr="000000"/>
                          </a:solidFill>
                        </a:rPr>
                        <a:t>的技术研发</a:t>
                      </a:r>
                      <a:endParaRPr lang="zh-CN" altLang="en-US" sz="800" b="1" i="0" u="none" strike="noStrike" dirty="0">
                        <a:solidFill>
                          <a:sysClr val="windowText" lastClr="000000"/>
                        </a:solidFill>
                        <a:latin typeface="宋体" panose="02010600030101010101" pitchFamily="2" charset="-122"/>
                      </a:endParaRPr>
                    </a:p>
                  </a:txBody>
                  <a:tcPr marL="7546" marR="7546" marT="7546" marB="0" anchor="ctr"/>
                </a:tc>
                <a:tc hMerge="1">
                  <a:tcPr/>
                </a:tc>
                <a:tc hMerge="1">
                  <a:tcPr/>
                </a:tc>
                <a:tc hMerge="1">
                  <a:tcPr/>
                </a:tc>
                <a:tc hMerge="1">
                  <a:tcPr/>
                </a:tc>
                <a:tc hMerge="1">
                  <a:tcPr/>
                </a:tc>
                <a:tc hMerge="1">
                  <a:tcPr/>
                </a:tc>
                <a:tc hMerge="1">
                  <a:tcPr/>
                </a:tc>
                <a:tc hMerge="1">
                  <a:tcPr/>
                </a:tc>
                <a:tc hMerge="1">
                  <a:tcPr/>
                </a:tc>
                <a:tc hMerge="1">
                  <a:tcPr/>
                </a:tc>
              </a:tr>
              <a:tr h="263408">
                <a:tc gridSpan="3">
                  <a:txBody>
                    <a:bodyPr/>
                    <a:lstStyle/>
                    <a:p>
                      <a:pPr algn="ctr" fontAlgn="ctr"/>
                      <a:r>
                        <a:rPr lang="zh-CN" altLang="en-US" sz="800" b="1" u="none" strike="noStrike" dirty="0"/>
                        <a:t>日期</a:t>
                      </a:r>
                      <a:endParaRPr lang="zh-CN" altLang="en-US" sz="800" b="1" i="0" u="none" strike="noStrike" dirty="0">
                        <a:solidFill>
                          <a:schemeClr val="bg1"/>
                        </a:solidFill>
                        <a:latin typeface="宋体" panose="02010600030101010101" pitchFamily="2" charset="-122"/>
                      </a:endParaRPr>
                    </a:p>
                  </a:txBody>
                  <a:tcPr marL="7546" marR="7546" marT="7546" marB="0" anchor="ctr"/>
                </a:tc>
                <a:tc hMerge="1">
                  <a:tcPr/>
                </a:tc>
                <a:tc hMerge="1">
                  <a:tcPr/>
                </a:tc>
                <a:tc rowSpan="2">
                  <a:txBody>
                    <a:bodyPr/>
                    <a:lstStyle/>
                    <a:p>
                      <a:pPr algn="ctr" fontAlgn="ctr"/>
                      <a:r>
                        <a:rPr lang="zh-CN" altLang="en-US" sz="800" b="1" u="none" strike="noStrike"/>
                        <a:t>凭证号</a:t>
                      </a:r>
                      <a:endParaRPr lang="zh-CN" altLang="en-US" sz="800" b="1" i="0" u="none" strike="noStrike">
                        <a:solidFill>
                          <a:schemeClr val="bg1"/>
                        </a:solidFill>
                        <a:latin typeface="宋体" panose="02010600030101010101" pitchFamily="2" charset="-122"/>
                      </a:endParaRPr>
                    </a:p>
                  </a:txBody>
                  <a:tcPr marL="7546" marR="7546" marT="7546" marB="0" anchor="ctr"/>
                </a:tc>
                <a:tc rowSpan="2">
                  <a:txBody>
                    <a:bodyPr/>
                    <a:lstStyle/>
                    <a:p>
                      <a:pPr algn="ctr" fontAlgn="ctr"/>
                      <a:r>
                        <a:rPr lang="zh-CN" altLang="en-US" sz="800" b="1" u="none" strike="noStrike" dirty="0"/>
                        <a:t>摘要</a:t>
                      </a:r>
                      <a:endParaRPr lang="zh-CN" altLang="en-US" sz="800" b="1" i="0" u="none" strike="noStrike" dirty="0">
                        <a:solidFill>
                          <a:schemeClr val="bg1"/>
                        </a:solidFill>
                        <a:latin typeface="宋体" panose="02010600030101010101" pitchFamily="2" charset="-122"/>
                      </a:endParaRPr>
                    </a:p>
                  </a:txBody>
                  <a:tcPr marL="7546" marR="7546" marT="7546" marB="0" anchor="ctr"/>
                </a:tc>
                <a:tc rowSpan="2">
                  <a:txBody>
                    <a:bodyPr/>
                    <a:lstStyle/>
                    <a:p>
                      <a:pPr algn="ctr" fontAlgn="ctr"/>
                      <a:r>
                        <a:rPr lang="zh-CN" altLang="en-US" sz="800" b="1" u="none" strike="noStrike" dirty="0"/>
                        <a:t>人员人工</a:t>
                      </a:r>
                      <a:endParaRPr lang="zh-CN" altLang="en-US" sz="800" b="1" i="0" u="none" strike="noStrike" dirty="0">
                        <a:solidFill>
                          <a:schemeClr val="bg1"/>
                        </a:solidFill>
                        <a:latin typeface="宋体" panose="02010600030101010101" pitchFamily="2" charset="-122"/>
                      </a:endParaRPr>
                    </a:p>
                  </a:txBody>
                  <a:tcPr marL="7546" marR="7546" marT="7546" marB="0" anchor="ctr"/>
                </a:tc>
                <a:tc rowSpan="2">
                  <a:txBody>
                    <a:bodyPr/>
                    <a:lstStyle/>
                    <a:p>
                      <a:pPr algn="ctr" fontAlgn="ctr"/>
                      <a:r>
                        <a:rPr lang="zh-CN" altLang="en-US" sz="800" b="1" u="none" strike="noStrike" dirty="0">
                          <a:solidFill>
                            <a:sysClr val="windowText" lastClr="000000"/>
                          </a:solidFill>
                        </a:rPr>
                        <a:t>直接投入</a:t>
                      </a:r>
                      <a:endParaRPr lang="zh-CN" altLang="en-US" sz="800" b="1" i="0" u="none" strike="noStrike" dirty="0">
                        <a:solidFill>
                          <a:sysClr val="windowText" lastClr="000000"/>
                        </a:solidFill>
                        <a:latin typeface="宋体" panose="02010600030101010101" pitchFamily="2" charset="-122"/>
                      </a:endParaRPr>
                    </a:p>
                  </a:txBody>
                  <a:tcPr marL="7546" marR="7546" marT="7546" marB="0" anchor="ctr"/>
                </a:tc>
                <a:tc rowSpan="2">
                  <a:txBody>
                    <a:bodyPr/>
                    <a:lstStyle/>
                    <a:p>
                      <a:pPr algn="ctr" fontAlgn="ctr"/>
                      <a:r>
                        <a:rPr lang="zh-CN" altLang="en-US" sz="800" b="1" u="none" strike="noStrike">
                          <a:solidFill>
                            <a:sysClr val="windowText" lastClr="000000"/>
                          </a:solidFill>
                        </a:rPr>
                        <a:t>折旧费用与长期费用摊销</a:t>
                      </a:r>
                      <a:endParaRPr lang="zh-CN" altLang="en-US" sz="800" b="1" i="0" u="none" strike="noStrike">
                        <a:solidFill>
                          <a:sysClr val="windowText" lastClr="000000"/>
                        </a:solidFill>
                        <a:latin typeface="宋体" panose="02010600030101010101" pitchFamily="2" charset="-122"/>
                      </a:endParaRPr>
                    </a:p>
                  </a:txBody>
                  <a:tcPr marL="7546" marR="7546" marT="7546" marB="0" anchor="ctr"/>
                </a:tc>
                <a:tc rowSpan="2">
                  <a:txBody>
                    <a:bodyPr/>
                    <a:lstStyle/>
                    <a:p>
                      <a:pPr algn="ctr" fontAlgn="ctr"/>
                      <a:r>
                        <a:rPr lang="zh-CN" altLang="en-US" sz="800" b="1" u="none" strike="noStrike" dirty="0">
                          <a:solidFill>
                            <a:sysClr val="windowText" lastClr="000000"/>
                          </a:solidFill>
                        </a:rPr>
                        <a:t>设计费</a:t>
                      </a:r>
                      <a:endParaRPr lang="zh-CN" altLang="en-US" sz="800" b="1" i="0" u="none" strike="noStrike" dirty="0">
                        <a:solidFill>
                          <a:sysClr val="windowText" lastClr="000000"/>
                        </a:solidFill>
                        <a:latin typeface="宋体" panose="02010600030101010101" pitchFamily="2" charset="-122"/>
                      </a:endParaRPr>
                    </a:p>
                  </a:txBody>
                  <a:tcPr marL="7546" marR="7546" marT="7546" marB="0" anchor="ctr"/>
                </a:tc>
                <a:tc rowSpan="2">
                  <a:txBody>
                    <a:bodyPr/>
                    <a:lstStyle/>
                    <a:p>
                      <a:pPr algn="ctr" fontAlgn="ctr"/>
                      <a:r>
                        <a:rPr lang="zh-CN" altLang="en-US" sz="800" b="1" u="none" strike="noStrike">
                          <a:solidFill>
                            <a:sysClr val="windowText" lastClr="000000"/>
                          </a:solidFill>
                        </a:rPr>
                        <a:t>设备调试费</a:t>
                      </a:r>
                      <a:endParaRPr lang="zh-CN" altLang="en-US" sz="800" b="1" i="0" u="none" strike="noStrike">
                        <a:solidFill>
                          <a:sysClr val="windowText" lastClr="000000"/>
                        </a:solidFill>
                        <a:latin typeface="宋体" panose="02010600030101010101" pitchFamily="2" charset="-122"/>
                      </a:endParaRPr>
                    </a:p>
                  </a:txBody>
                  <a:tcPr marL="7546" marR="7546" marT="7546" marB="0" anchor="ctr"/>
                </a:tc>
                <a:tc rowSpan="2">
                  <a:txBody>
                    <a:bodyPr/>
                    <a:lstStyle/>
                    <a:p>
                      <a:pPr algn="ctr" fontAlgn="ctr"/>
                      <a:r>
                        <a:rPr lang="zh-CN" altLang="en-US" sz="800" b="1" u="none" strike="noStrike">
                          <a:solidFill>
                            <a:sysClr val="windowText" lastClr="000000"/>
                          </a:solidFill>
                        </a:rPr>
                        <a:t>无形资产摊销</a:t>
                      </a:r>
                      <a:endParaRPr lang="zh-CN" altLang="en-US" sz="800" b="1" i="0" u="none" strike="noStrike">
                        <a:solidFill>
                          <a:sysClr val="windowText" lastClr="000000"/>
                        </a:solidFill>
                        <a:latin typeface="宋体" panose="02010600030101010101" pitchFamily="2" charset="-122"/>
                      </a:endParaRPr>
                    </a:p>
                  </a:txBody>
                  <a:tcPr marL="7546" marR="7546" marT="7546" marB="0" anchor="ctr"/>
                </a:tc>
                <a:tc rowSpan="2">
                  <a:txBody>
                    <a:bodyPr/>
                    <a:lstStyle/>
                    <a:p>
                      <a:pPr algn="ctr" fontAlgn="ctr"/>
                      <a:r>
                        <a:rPr lang="zh-CN" altLang="en-US" sz="800" b="1" u="none" strike="noStrike" dirty="0">
                          <a:solidFill>
                            <a:sysClr val="windowText" lastClr="000000"/>
                          </a:solidFill>
                        </a:rPr>
                        <a:t>委托外部研究开发费用</a:t>
                      </a:r>
                      <a:endParaRPr lang="zh-CN" altLang="en-US" sz="800" b="1" i="0" u="none" strike="noStrike" dirty="0">
                        <a:solidFill>
                          <a:sysClr val="windowText" lastClr="000000"/>
                        </a:solidFill>
                        <a:latin typeface="宋体" panose="02010600030101010101" pitchFamily="2" charset="-122"/>
                      </a:endParaRPr>
                    </a:p>
                  </a:txBody>
                  <a:tcPr marL="7546" marR="7546" marT="7546" marB="0" anchor="ctr"/>
                </a:tc>
                <a:tc rowSpan="2">
                  <a:txBody>
                    <a:bodyPr/>
                    <a:lstStyle/>
                    <a:p>
                      <a:pPr algn="ctr" fontAlgn="ctr"/>
                      <a:r>
                        <a:rPr lang="zh-CN" altLang="en-US" sz="800" b="1" u="none" strike="noStrike">
                          <a:solidFill>
                            <a:sysClr val="windowText" lastClr="000000"/>
                          </a:solidFill>
                        </a:rPr>
                        <a:t>其他费用</a:t>
                      </a:r>
                      <a:endParaRPr lang="zh-CN" altLang="en-US" sz="800" b="1" i="0" u="none" strike="noStrike">
                        <a:solidFill>
                          <a:sysClr val="windowText" lastClr="000000"/>
                        </a:solidFill>
                        <a:latin typeface="宋体" panose="02010600030101010101" pitchFamily="2" charset="-122"/>
                      </a:endParaRPr>
                    </a:p>
                  </a:txBody>
                  <a:tcPr marL="7546" marR="7546" marT="7546" marB="0" anchor="ctr"/>
                </a:tc>
                <a:tc rowSpan="2">
                  <a:txBody>
                    <a:bodyPr/>
                    <a:lstStyle/>
                    <a:p>
                      <a:pPr algn="ctr" fontAlgn="ctr"/>
                      <a:r>
                        <a:rPr lang="zh-CN" altLang="en-US" sz="800" b="1" u="none" strike="noStrike">
                          <a:solidFill>
                            <a:sysClr val="windowText" lastClr="000000"/>
                          </a:solidFill>
                        </a:rPr>
                        <a:t>小计</a:t>
                      </a:r>
                      <a:endParaRPr lang="zh-CN" altLang="en-US" sz="800" b="1" i="0" u="none" strike="noStrike">
                        <a:solidFill>
                          <a:sysClr val="windowText" lastClr="000000"/>
                        </a:solidFill>
                        <a:latin typeface="宋体" panose="02010600030101010101" pitchFamily="2" charset="-122"/>
                      </a:endParaRPr>
                    </a:p>
                  </a:txBody>
                  <a:tcPr marL="7546" marR="7546" marT="7546" marB="0" anchor="ctr"/>
                </a:tc>
                <a:tc rowSpan="2">
                  <a:txBody>
                    <a:bodyPr/>
                    <a:lstStyle/>
                    <a:p>
                      <a:pPr algn="ctr" fontAlgn="ctr"/>
                      <a:r>
                        <a:rPr lang="zh-CN" altLang="en-US" sz="800" b="1" u="none" strike="noStrike">
                          <a:solidFill>
                            <a:sysClr val="windowText" lastClr="000000"/>
                          </a:solidFill>
                        </a:rPr>
                        <a:t>备注</a:t>
                      </a:r>
                      <a:endParaRPr lang="zh-CN" altLang="en-US" sz="800" b="1" i="0" u="none" strike="noStrike">
                        <a:solidFill>
                          <a:sysClr val="windowText" lastClr="000000"/>
                        </a:solidFill>
                        <a:latin typeface="宋体" panose="02010600030101010101" pitchFamily="2" charset="-122"/>
                      </a:endParaRPr>
                    </a:p>
                  </a:txBody>
                  <a:tcPr marL="7546" marR="7546" marT="7546" marB="0" anchor="ctr"/>
                </a:tc>
              </a:tr>
              <a:tr h="301038">
                <a:tc>
                  <a:txBody>
                    <a:bodyPr/>
                    <a:lstStyle/>
                    <a:p>
                      <a:pPr algn="ctr" fontAlgn="ctr"/>
                      <a:r>
                        <a:rPr lang="zh-CN" altLang="en-US" sz="800" b="1" u="none" strike="noStrike" dirty="0"/>
                        <a:t>年</a:t>
                      </a:r>
                      <a:endParaRPr lang="zh-CN" altLang="en-US" sz="800" b="1" i="0" u="none" strike="noStrike" dirty="0">
                        <a:solidFill>
                          <a:schemeClr val="bg1"/>
                        </a:solidFill>
                        <a:latin typeface="宋体" panose="02010600030101010101" pitchFamily="2" charset="-122"/>
                      </a:endParaRPr>
                    </a:p>
                  </a:txBody>
                  <a:tcPr marL="7546" marR="7546" marT="7546" marB="0" anchor="ctr"/>
                </a:tc>
                <a:tc>
                  <a:txBody>
                    <a:bodyPr/>
                    <a:lstStyle/>
                    <a:p>
                      <a:pPr algn="ctr" fontAlgn="ctr"/>
                      <a:r>
                        <a:rPr lang="zh-CN" altLang="en-US" sz="800" b="1" u="none" strike="noStrike" dirty="0"/>
                        <a:t>月</a:t>
                      </a:r>
                      <a:endParaRPr lang="zh-CN" altLang="en-US" sz="800" b="1" i="0" u="none" strike="noStrike" dirty="0">
                        <a:solidFill>
                          <a:schemeClr val="bg1"/>
                        </a:solidFill>
                        <a:latin typeface="宋体" panose="02010600030101010101" pitchFamily="2" charset="-122"/>
                      </a:endParaRPr>
                    </a:p>
                  </a:txBody>
                  <a:tcPr marL="7546" marR="7546" marT="7546" marB="0" anchor="ctr"/>
                </a:tc>
                <a:tc>
                  <a:txBody>
                    <a:bodyPr/>
                    <a:lstStyle/>
                    <a:p>
                      <a:pPr algn="ctr" fontAlgn="ctr"/>
                      <a:r>
                        <a:rPr lang="zh-CN" altLang="en-US" sz="800" b="1" u="none" strike="noStrike" dirty="0"/>
                        <a:t>日</a:t>
                      </a:r>
                      <a:endParaRPr lang="zh-CN" altLang="en-US" sz="800" b="1" i="0" u="none" strike="noStrike" dirty="0">
                        <a:solidFill>
                          <a:schemeClr val="bg1"/>
                        </a:solidFill>
                        <a:latin typeface="宋体" panose="02010600030101010101" pitchFamily="2" charset="-122"/>
                      </a:endParaRPr>
                    </a:p>
                  </a:txBody>
                  <a:tcPr marL="7546" marR="7546" marT="7546" marB="0" anchor="ctr"/>
                </a:tc>
                <a:tc vMerge="1">
                  <a:tcPr/>
                </a:tc>
                <a:tc vMerge="1">
                  <a:tcPr/>
                </a:tc>
                <a:tc vMerge="1">
                  <a:tcPr/>
                </a:tc>
                <a:tc vMerge="1">
                  <a:tcPr/>
                </a:tc>
                <a:tc vMerge="1">
                  <a:tcPr/>
                </a:tc>
                <a:tc vMerge="1">
                  <a:tcPr/>
                </a:tc>
                <a:tc vMerge="1">
                  <a:tcPr/>
                </a:tc>
                <a:tc vMerge="1">
                  <a:tcPr/>
                </a:tc>
                <a:tc vMerge="1">
                  <a:tcPr/>
                </a:tc>
                <a:tc vMerge="1">
                  <a:tcPr/>
                </a:tc>
                <a:tc vMerge="1">
                  <a:tcPr/>
                </a:tc>
                <a:tc vMerge="1">
                  <a:tcPr/>
                </a:tc>
              </a:tr>
              <a:tr h="150518">
                <a:tc>
                  <a:txBody>
                    <a:bodyPr/>
                    <a:lstStyle/>
                    <a:p>
                      <a:pPr algn="ctr" fontAlgn="ctr"/>
                      <a:r>
                        <a:rPr lang="zh-CN" altLang="en-US" sz="600" b="1" u="none" strike="noStrike" dirty="0"/>
                        <a:t>　</a:t>
                      </a:r>
                      <a:endParaRPr lang="zh-CN" altLang="en-US" sz="600" b="1" i="0" u="none" strike="noStrike" dirty="0">
                        <a:solidFill>
                          <a:schemeClr val="bg1"/>
                        </a:solidFill>
                        <a:latin typeface="Arial Narrow" panose="020B0606020202030204"/>
                      </a:endParaRPr>
                    </a:p>
                  </a:txBody>
                  <a:tcPr marL="7546" marR="7546" marT="7546" marB="0" anchor="ctr"/>
                </a:tc>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r>
                        <a:rPr lang="en-US" altLang="zh-CN" sz="600" b="1" u="none" strike="noStrike">
                          <a:solidFill>
                            <a:sysClr val="windowText" lastClr="000000"/>
                          </a:solidFill>
                        </a:rPr>
                        <a:t>-   </a:t>
                      </a:r>
                      <a:endParaRPr lang="en-US" altLang="zh-CN"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r>
              <a:tr h="150518">
                <a:tc>
                  <a:txBody>
                    <a:bodyPr/>
                    <a:lstStyle/>
                    <a:p>
                      <a:pPr algn="ctr" fontAlgn="ctr"/>
                      <a:r>
                        <a:rPr lang="zh-CN" altLang="en-US" sz="600" b="1" u="none" strike="noStrike" dirty="0"/>
                        <a:t>　</a:t>
                      </a:r>
                      <a:endParaRPr lang="zh-CN" altLang="en-US" sz="600" b="1" i="0" u="none" strike="noStrike" dirty="0">
                        <a:solidFill>
                          <a:schemeClr val="bg1"/>
                        </a:solidFill>
                        <a:latin typeface="Arial Narrow" panose="020B0606020202030204"/>
                      </a:endParaRPr>
                    </a:p>
                  </a:txBody>
                  <a:tcPr marL="7546" marR="7546" marT="7546" marB="0" anchor="ctr"/>
                </a:tc>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r>
                        <a:rPr lang="en-US" altLang="zh-CN" sz="600" b="1" u="none" strike="noStrike">
                          <a:solidFill>
                            <a:sysClr val="windowText" lastClr="000000"/>
                          </a:solidFill>
                        </a:rPr>
                        <a:t>-   </a:t>
                      </a:r>
                      <a:endParaRPr lang="en-US" altLang="zh-CN"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r>
              <a:tr h="150518">
                <a:tc>
                  <a:txBody>
                    <a:bodyPr/>
                    <a:lstStyle/>
                    <a:p>
                      <a:pPr algn="ctr" fontAlgn="ctr"/>
                      <a:r>
                        <a:rPr lang="zh-CN" altLang="en-US" sz="600" b="1" u="none" strike="noStrike" dirty="0"/>
                        <a:t>　</a:t>
                      </a:r>
                      <a:endParaRPr lang="zh-CN" altLang="en-US" sz="600" b="1" i="0" u="none" strike="noStrike" dirty="0">
                        <a:solidFill>
                          <a:schemeClr val="bg1"/>
                        </a:solidFill>
                        <a:latin typeface="Arial Narrow" panose="020B0606020202030204"/>
                      </a:endParaRPr>
                    </a:p>
                  </a:txBody>
                  <a:tcPr marL="7546" marR="7546" marT="7546" marB="0" anchor="ctr"/>
                </a:tc>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dirty="0"/>
                        <a:t>　</a:t>
                      </a:r>
                      <a:endParaRPr lang="zh-CN" altLang="en-US" sz="600" b="1" i="0" u="none" strike="noStrike" dirty="0">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r>
                        <a:rPr lang="en-US" altLang="zh-CN" sz="600" b="1" u="none" strike="noStrike">
                          <a:solidFill>
                            <a:sysClr val="windowText" lastClr="000000"/>
                          </a:solidFill>
                        </a:rPr>
                        <a:t>-   </a:t>
                      </a:r>
                      <a:endParaRPr lang="en-US" altLang="zh-CN"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r>
              <a:tr h="150495">
                <a:tc>
                  <a:txBody>
                    <a:bodyPr/>
                    <a:lstStyle/>
                    <a:p>
                      <a:pPr algn="ctr" fontAlgn="ctr"/>
                      <a:r>
                        <a:rPr lang="en-US" altLang="zh-CN" sz="600" b="1" u="none" strike="noStrike" dirty="0"/>
                        <a:t>11</a:t>
                      </a:r>
                      <a:endParaRPr lang="en-US" altLang="zh-CN" sz="600" b="1" i="0" u="none" strike="noStrike" dirty="0">
                        <a:solidFill>
                          <a:schemeClr val="bg1"/>
                        </a:solidFill>
                        <a:latin typeface="Arial Narrow" panose="020B0606020202030204"/>
                      </a:endParaRPr>
                    </a:p>
                  </a:txBody>
                  <a:tcPr marL="7546" marR="7546" marT="7546" marB="0" anchor="ctr"/>
                </a:tc>
                <a:tc>
                  <a:txBody>
                    <a:bodyPr/>
                    <a:lstStyle/>
                    <a:p>
                      <a:pPr algn="ctr" fontAlgn="ctr"/>
                      <a:r>
                        <a:rPr lang="en-US" altLang="zh-CN" sz="600" b="1" u="none" strike="noStrike"/>
                        <a:t>1</a:t>
                      </a:r>
                      <a:endParaRPr lang="en-US" altLang="zh-CN" sz="600" b="1" i="0" u="none" strike="noStrike">
                        <a:solidFill>
                          <a:schemeClr val="bg1"/>
                        </a:solidFill>
                        <a:latin typeface="Arial Narrow" panose="020B0606020202030204"/>
                      </a:endParaRPr>
                    </a:p>
                  </a:txBody>
                  <a:tcPr marL="7546" marR="7546" marT="7546" marB="0" anchor="ctr"/>
                </a:tc>
                <a:tc>
                  <a:txBody>
                    <a:bodyPr/>
                    <a:lstStyle/>
                    <a:p>
                      <a:pPr algn="ctr" fontAlgn="ctr"/>
                      <a:r>
                        <a:rPr lang="en-US" altLang="zh-CN" sz="600" b="1" u="none" strike="noStrike"/>
                        <a:t>31</a:t>
                      </a:r>
                      <a:endParaRPr lang="en-US" altLang="zh-CN"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本月合计 </a:t>
                      </a:r>
                      <a:endParaRPr lang="zh-CN" altLang="en-US" sz="600" b="1" i="0" u="none" strike="noStrike">
                        <a:solidFill>
                          <a:schemeClr val="bg1"/>
                        </a:solidFill>
                        <a:latin typeface="宋体" panose="02010600030101010101" pitchFamily="2" charset="-122"/>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r>
                        <a:rPr lang="en-US" altLang="zh-CN" sz="600" b="1" u="none" strike="noStrike">
                          <a:solidFill>
                            <a:sysClr val="windowText" lastClr="000000"/>
                          </a:solidFill>
                        </a:rPr>
                        <a:t>-   </a:t>
                      </a:r>
                      <a:endParaRPr lang="en-US" altLang="zh-CN"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r>
              <a:tr h="150700">
                <a:tc>
                  <a:txBody>
                    <a:bodyPr/>
                    <a:lstStyle/>
                    <a:p>
                      <a:pPr algn="ctr" fontAlgn="ctr"/>
                      <a:r>
                        <a:rPr lang="zh-CN" altLang="en-US" sz="600" b="1" u="none" strike="noStrike" dirty="0"/>
                        <a:t>　</a:t>
                      </a:r>
                      <a:endParaRPr lang="zh-CN" altLang="en-US" sz="600" b="1" i="0" u="none" strike="noStrike" dirty="0">
                        <a:solidFill>
                          <a:schemeClr val="bg1"/>
                        </a:solidFill>
                        <a:latin typeface="Arial Narrow" panose="020B0606020202030204"/>
                      </a:endParaRPr>
                    </a:p>
                  </a:txBody>
                  <a:tcPr marL="7546" marR="7546" marT="7546" marB="0" anchor="ctr"/>
                </a:tc>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dirty="0"/>
                        <a:t> 累    计 </a:t>
                      </a:r>
                      <a:endParaRPr lang="zh-CN" altLang="en-US" sz="600" b="1" i="0" u="none" strike="noStrike" dirty="0">
                        <a:solidFill>
                          <a:schemeClr val="bg1"/>
                        </a:solidFill>
                        <a:latin typeface="宋体" panose="02010600030101010101" pitchFamily="2" charset="-122"/>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r>
                        <a:rPr lang="en-US" altLang="zh-CN" sz="600" b="1" u="none" strike="noStrike">
                          <a:solidFill>
                            <a:sysClr val="windowText" lastClr="000000"/>
                          </a:solidFill>
                        </a:rPr>
                        <a:t>-   </a:t>
                      </a:r>
                      <a:endParaRPr lang="en-US" altLang="zh-CN"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r>
              <a:tr h="150495">
                <a:tc>
                  <a:txBody>
                    <a:bodyPr/>
                    <a:lstStyle/>
                    <a:p>
                      <a:pPr algn="ctr" fontAlgn="ctr"/>
                      <a:r>
                        <a:rPr lang="zh-CN" altLang="en-US" sz="600" b="1" u="none" strike="noStrike" dirty="0"/>
                        <a:t>　</a:t>
                      </a:r>
                      <a:endParaRPr lang="zh-CN" altLang="en-US" sz="600" b="1" i="0" u="none" strike="noStrike" dirty="0">
                        <a:solidFill>
                          <a:schemeClr val="bg1"/>
                        </a:solidFill>
                        <a:latin typeface="Arial Narrow" panose="020B0606020202030204"/>
                      </a:endParaRPr>
                    </a:p>
                  </a:txBody>
                  <a:tcPr marL="7546" marR="7546" marT="7546" marB="0" anchor="ctr"/>
                </a:tc>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r>
                        <a:rPr lang="en-US" altLang="zh-CN" sz="600" b="1" u="none" strike="noStrike">
                          <a:solidFill>
                            <a:sysClr val="windowText" lastClr="000000"/>
                          </a:solidFill>
                        </a:rPr>
                        <a:t>-   </a:t>
                      </a:r>
                      <a:endParaRPr lang="en-US" altLang="zh-CN"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r>
              <a:tr h="150700">
                <a:tc>
                  <a:txBody>
                    <a:bodyPr/>
                    <a:lstStyle/>
                    <a:p>
                      <a:pPr algn="ctr" fontAlgn="ctr"/>
                      <a:r>
                        <a:rPr lang="zh-CN" altLang="en-US" sz="600" b="1" u="none" strike="noStrike" dirty="0"/>
                        <a:t>　</a:t>
                      </a:r>
                      <a:endParaRPr lang="zh-CN" altLang="en-US" sz="600" b="1" i="0" u="none" strike="noStrike" dirty="0">
                        <a:solidFill>
                          <a:schemeClr val="bg1"/>
                        </a:solidFill>
                        <a:latin typeface="Arial Narrow" panose="020B0606020202030204"/>
                      </a:endParaRPr>
                    </a:p>
                  </a:txBody>
                  <a:tcPr marL="7546" marR="7546" marT="7546" marB="0" anchor="ctr"/>
                </a:tc>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r>
                        <a:rPr lang="en-US" altLang="zh-CN" sz="600" b="1" u="none" strike="noStrike">
                          <a:solidFill>
                            <a:sysClr val="windowText" lastClr="000000"/>
                          </a:solidFill>
                        </a:rPr>
                        <a:t>-   </a:t>
                      </a:r>
                      <a:endParaRPr lang="en-US" altLang="zh-CN"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r>
              <a:tr h="150495">
                <a:tc>
                  <a:txBody>
                    <a:bodyPr/>
                    <a:lstStyle/>
                    <a:p>
                      <a:pPr algn="ctr" fontAlgn="ctr"/>
                      <a:r>
                        <a:rPr lang="zh-CN" altLang="en-US" sz="600" b="1" u="none" strike="noStrike" dirty="0"/>
                        <a:t>　</a:t>
                      </a:r>
                      <a:endParaRPr lang="zh-CN" altLang="en-US" sz="600" b="1" i="0" u="none" strike="noStrike" dirty="0">
                        <a:solidFill>
                          <a:schemeClr val="bg1"/>
                        </a:solidFill>
                        <a:latin typeface="Arial Narrow" panose="020B0606020202030204"/>
                      </a:endParaRPr>
                    </a:p>
                  </a:txBody>
                  <a:tcPr marL="7546" marR="7546" marT="7546" marB="0" anchor="ctr"/>
                </a:tc>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r>
                        <a:rPr lang="en-US" altLang="zh-CN" sz="600" b="1" u="none" strike="noStrike">
                          <a:solidFill>
                            <a:sysClr val="windowText" lastClr="000000"/>
                          </a:solidFill>
                        </a:rPr>
                        <a:t>-   </a:t>
                      </a:r>
                      <a:endParaRPr lang="en-US" altLang="zh-CN"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r>
              <a:tr h="150518">
                <a:tc>
                  <a:txBody>
                    <a:bodyPr/>
                    <a:lstStyle/>
                    <a:p>
                      <a:pPr algn="ctr" fontAlgn="ctr"/>
                      <a:r>
                        <a:rPr lang="zh-CN" altLang="en-US" sz="600" b="1" u="none" strike="noStrike" dirty="0"/>
                        <a:t>　</a:t>
                      </a:r>
                      <a:endParaRPr lang="zh-CN" altLang="en-US" sz="600" b="1" i="0" u="none" strike="noStrike" dirty="0">
                        <a:solidFill>
                          <a:schemeClr val="bg1"/>
                        </a:solidFill>
                        <a:latin typeface="Arial Narrow" panose="020B0606020202030204"/>
                      </a:endParaRPr>
                    </a:p>
                  </a:txBody>
                  <a:tcPr marL="7546" marR="7546" marT="7546" marB="0" anchor="ctr"/>
                </a:tc>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r>
                        <a:rPr lang="en-US" altLang="zh-CN" sz="600" b="1" u="none" strike="noStrike">
                          <a:solidFill>
                            <a:sysClr val="windowText" lastClr="000000"/>
                          </a:solidFill>
                        </a:rPr>
                        <a:t>-   </a:t>
                      </a:r>
                      <a:endParaRPr lang="en-US" altLang="zh-CN"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r>
              <a:tr h="150518">
                <a:tc>
                  <a:txBody>
                    <a:bodyPr/>
                    <a:lstStyle/>
                    <a:p>
                      <a:pPr algn="ctr" fontAlgn="ctr"/>
                      <a:r>
                        <a:rPr lang="zh-CN" altLang="en-US" sz="600" b="1" u="none" strike="noStrike" dirty="0"/>
                        <a:t>　</a:t>
                      </a:r>
                      <a:endParaRPr lang="zh-CN" altLang="en-US" sz="600" b="1" i="0" u="none" strike="noStrike" dirty="0">
                        <a:solidFill>
                          <a:schemeClr val="bg1"/>
                        </a:solidFill>
                        <a:latin typeface="Arial Narrow" panose="020B0606020202030204"/>
                      </a:endParaRPr>
                    </a:p>
                  </a:txBody>
                  <a:tcPr marL="7546" marR="7546" marT="7546" marB="0" anchor="ctr"/>
                </a:tc>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dirty="0"/>
                        <a:t>　</a:t>
                      </a:r>
                      <a:endParaRPr lang="zh-CN" altLang="en-US" sz="600" b="1" i="0" u="none" strike="noStrike" dirty="0">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dirty="0"/>
                        <a:t>　</a:t>
                      </a:r>
                      <a:endParaRPr lang="zh-CN" altLang="en-US" sz="600" b="1" i="0" u="none" strike="noStrike" dirty="0">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r>
                        <a:rPr lang="en-US" altLang="zh-CN" sz="600" b="1" u="none" strike="noStrike">
                          <a:solidFill>
                            <a:sysClr val="windowText" lastClr="000000"/>
                          </a:solidFill>
                        </a:rPr>
                        <a:t>-   </a:t>
                      </a:r>
                      <a:endParaRPr lang="en-US" altLang="zh-CN"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r>
              <a:tr h="150518">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r>
                        <a:rPr lang="en-US" altLang="zh-CN" sz="600" b="1" u="none" strike="noStrike">
                          <a:solidFill>
                            <a:sysClr val="windowText" lastClr="000000"/>
                          </a:solidFill>
                        </a:rPr>
                        <a:t>-   </a:t>
                      </a:r>
                      <a:endParaRPr lang="en-US" altLang="zh-CN"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r>
              <a:tr h="150518">
                <a:tc>
                  <a:txBody>
                    <a:bodyPr/>
                    <a:lstStyle/>
                    <a:p>
                      <a:pPr algn="ctr" fontAlgn="ctr"/>
                      <a:r>
                        <a:rPr lang="zh-CN" altLang="en-US" sz="600" b="1" u="none" strike="noStrike" dirty="0"/>
                        <a:t>　</a:t>
                      </a:r>
                      <a:endParaRPr lang="zh-CN" altLang="en-US" sz="600" b="1" i="0" u="none" strike="noStrike" dirty="0">
                        <a:solidFill>
                          <a:schemeClr val="bg1"/>
                        </a:solidFill>
                        <a:latin typeface="Arial Narrow" panose="020B0606020202030204"/>
                      </a:endParaRPr>
                    </a:p>
                  </a:txBody>
                  <a:tcPr marL="7546" marR="7546" marT="7546" marB="0" anchor="ctr"/>
                </a:tc>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r>
                        <a:rPr lang="en-US" altLang="zh-CN" sz="600" b="1" u="none" strike="noStrike">
                          <a:solidFill>
                            <a:sysClr val="windowText" lastClr="000000"/>
                          </a:solidFill>
                        </a:rPr>
                        <a:t>-   </a:t>
                      </a:r>
                      <a:endParaRPr lang="en-US" altLang="zh-CN"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r>
              <a:tr h="150518">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ctr" fontAlgn="ctr"/>
                      <a:r>
                        <a:rPr lang="zh-CN" altLang="en-US" sz="600" b="1" u="none" strike="noStrike" dirty="0"/>
                        <a:t>　</a:t>
                      </a:r>
                      <a:endParaRPr lang="zh-CN" altLang="en-US" sz="600" b="1" i="0" u="none" strike="noStrike" dirty="0">
                        <a:solidFill>
                          <a:schemeClr val="bg1"/>
                        </a:solidFill>
                        <a:latin typeface="Arial Narrow" panose="020B0606020202030204"/>
                      </a:endParaRPr>
                    </a:p>
                  </a:txBody>
                  <a:tcPr marL="7546" marR="7546" marT="7546" marB="0" anchor="ctr"/>
                </a:tc>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r>
                        <a:rPr lang="en-US" altLang="zh-CN" sz="600" b="1" u="none" strike="noStrike">
                          <a:solidFill>
                            <a:sysClr val="windowText" lastClr="000000"/>
                          </a:solidFill>
                        </a:rPr>
                        <a:t>-   </a:t>
                      </a:r>
                      <a:endParaRPr lang="en-US" altLang="zh-CN"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r>
              <a:tr h="150518">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r>
                        <a:rPr lang="en-US" altLang="zh-CN" sz="600" b="1" u="none" strike="noStrike">
                          <a:solidFill>
                            <a:sysClr val="windowText" lastClr="000000"/>
                          </a:solidFill>
                        </a:rPr>
                        <a:t>-   </a:t>
                      </a:r>
                      <a:endParaRPr lang="en-US" altLang="zh-CN"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r>
              <a:tr h="150518">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ctr" fontAlgn="ctr"/>
                      <a:r>
                        <a:rPr lang="zh-CN" altLang="en-US" sz="600" b="1" u="none" strike="noStrike" dirty="0"/>
                        <a:t>　</a:t>
                      </a:r>
                      <a:endParaRPr lang="zh-CN" altLang="en-US" sz="600" b="1" i="0" u="none" strike="noStrike" dirty="0">
                        <a:solidFill>
                          <a:schemeClr val="bg1"/>
                        </a:solidFill>
                        <a:latin typeface="Arial Narrow" panose="020B0606020202030204"/>
                      </a:endParaRPr>
                    </a:p>
                  </a:txBody>
                  <a:tcPr marL="7546" marR="7546" marT="7546" marB="0" anchor="ctr"/>
                </a:tc>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r>
                        <a:rPr lang="en-US" altLang="zh-CN" sz="600" b="1" u="none" strike="noStrike">
                          <a:solidFill>
                            <a:sysClr val="windowText" lastClr="000000"/>
                          </a:solidFill>
                        </a:rPr>
                        <a:t>-   </a:t>
                      </a:r>
                      <a:endParaRPr lang="en-US" altLang="zh-CN"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r>
              <a:tr h="150518">
                <a:tc>
                  <a:txBody>
                    <a:bodyPr/>
                    <a:lstStyle/>
                    <a:p>
                      <a:pPr algn="ctr" fontAlgn="ctr"/>
                      <a:r>
                        <a:rPr lang="en-US" altLang="zh-CN" sz="600" b="1" u="none" strike="noStrike"/>
                        <a:t>11</a:t>
                      </a:r>
                      <a:endParaRPr lang="en-US" altLang="zh-CN" sz="600" b="1" i="0" u="none" strike="noStrike">
                        <a:solidFill>
                          <a:schemeClr val="bg1"/>
                        </a:solidFill>
                        <a:latin typeface="Arial Narrow" panose="020B0606020202030204"/>
                      </a:endParaRPr>
                    </a:p>
                  </a:txBody>
                  <a:tcPr marL="7546" marR="7546" marT="7546" marB="0" anchor="ctr"/>
                </a:tc>
                <a:tc>
                  <a:txBody>
                    <a:bodyPr/>
                    <a:lstStyle/>
                    <a:p>
                      <a:pPr algn="ctr" fontAlgn="ctr"/>
                      <a:r>
                        <a:rPr lang="en-US" altLang="zh-CN" sz="600" b="1" u="none" strike="noStrike" dirty="0"/>
                        <a:t>12</a:t>
                      </a:r>
                      <a:endParaRPr lang="en-US" altLang="zh-CN" sz="600" b="1" i="0" u="none" strike="noStrike" dirty="0">
                        <a:solidFill>
                          <a:schemeClr val="bg1"/>
                        </a:solidFill>
                        <a:latin typeface="Arial Narrow" panose="020B0606020202030204"/>
                      </a:endParaRPr>
                    </a:p>
                  </a:txBody>
                  <a:tcPr marL="7546" marR="7546" marT="7546" marB="0" anchor="ctr"/>
                </a:tc>
                <a:tc>
                  <a:txBody>
                    <a:bodyPr/>
                    <a:lstStyle/>
                    <a:p>
                      <a:pPr algn="ctr" fontAlgn="ctr"/>
                      <a:r>
                        <a:rPr lang="en-US" altLang="zh-CN" sz="600" b="1" u="none" strike="noStrike"/>
                        <a:t>31</a:t>
                      </a:r>
                      <a:endParaRPr lang="en-US" altLang="zh-CN"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本月合计 </a:t>
                      </a:r>
                      <a:endParaRPr lang="zh-CN" altLang="en-US" sz="600" b="1" i="0" u="none" strike="noStrike">
                        <a:solidFill>
                          <a:schemeClr val="bg1"/>
                        </a:solidFill>
                        <a:latin typeface="宋体" panose="02010600030101010101" pitchFamily="2" charset="-122"/>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r>
                        <a:rPr lang="en-US" altLang="zh-CN" sz="600" b="1" u="none" strike="noStrike">
                          <a:solidFill>
                            <a:sysClr val="windowText" lastClr="000000"/>
                          </a:solidFill>
                        </a:rPr>
                        <a:t>-   </a:t>
                      </a:r>
                      <a:endParaRPr lang="en-US" altLang="zh-CN"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r>
              <a:tr h="150518">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ctr" fontAlgn="ctr"/>
                      <a:r>
                        <a:rPr lang="zh-CN" altLang="en-US" sz="600" b="1" u="none" strike="noStrike" dirty="0"/>
                        <a:t>　</a:t>
                      </a:r>
                      <a:endParaRPr lang="zh-CN" altLang="en-US" sz="600" b="1" i="0" u="none" strike="noStrike" dirty="0">
                        <a:solidFill>
                          <a:schemeClr val="bg1"/>
                        </a:solidFill>
                        <a:latin typeface="Arial Narrow" panose="020B0606020202030204"/>
                      </a:endParaRPr>
                    </a:p>
                  </a:txBody>
                  <a:tcPr marL="7546" marR="7546" marT="7546" marB="0" anchor="ctr"/>
                </a:tc>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本年累计 </a:t>
                      </a:r>
                      <a:endParaRPr lang="zh-CN" altLang="en-US" sz="600" b="1" i="0" u="none" strike="noStrike">
                        <a:solidFill>
                          <a:schemeClr val="bg1"/>
                        </a:solidFill>
                        <a:latin typeface="宋体" panose="02010600030101010101" pitchFamily="2" charset="-122"/>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r>
                        <a:rPr lang="en-US" altLang="zh-CN" sz="600" b="1" u="none" strike="noStrike" dirty="0">
                          <a:solidFill>
                            <a:sysClr val="windowText" lastClr="000000"/>
                          </a:solidFill>
                        </a:rPr>
                        <a:t>-   </a:t>
                      </a:r>
                      <a:endParaRPr lang="en-US" altLang="zh-CN"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r>
              <a:tr h="150518">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ctr" fontAlgn="ctr"/>
                      <a:r>
                        <a:rPr lang="zh-CN" altLang="en-US" sz="600" b="1" u="none" strike="noStrike" dirty="0"/>
                        <a:t>　</a:t>
                      </a:r>
                      <a:endParaRPr lang="zh-CN" altLang="en-US" sz="600" b="1" i="0" u="none" strike="noStrike" dirty="0">
                        <a:solidFill>
                          <a:schemeClr val="bg1"/>
                        </a:solidFill>
                        <a:latin typeface="Arial Narrow" panose="020B0606020202030204"/>
                      </a:endParaRPr>
                    </a:p>
                  </a:txBody>
                  <a:tcPr marL="7546" marR="7546" marT="7546" marB="0" anchor="ctr"/>
                </a:tc>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r>
                        <a:rPr lang="en-US" altLang="zh-CN" sz="600" b="1" u="none" strike="noStrike" dirty="0">
                          <a:solidFill>
                            <a:sysClr val="windowText" lastClr="000000"/>
                          </a:solidFill>
                        </a:rPr>
                        <a:t>-   </a:t>
                      </a:r>
                      <a:endParaRPr lang="en-US" altLang="zh-CN"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r>
              <a:tr h="150518">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ctr" fontAlgn="ctr"/>
                      <a:r>
                        <a:rPr lang="zh-CN" altLang="en-US" sz="600" b="1" u="none" strike="noStrike" dirty="0"/>
                        <a:t>　</a:t>
                      </a:r>
                      <a:endParaRPr lang="zh-CN" altLang="en-US" sz="600" b="1" i="0" u="none" strike="noStrike" dirty="0">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r>
                        <a:rPr lang="en-US" altLang="zh-CN" sz="600" b="1" u="none" strike="noStrike" dirty="0">
                          <a:solidFill>
                            <a:sysClr val="windowText" lastClr="000000"/>
                          </a:solidFill>
                        </a:rPr>
                        <a:t>-   </a:t>
                      </a:r>
                      <a:endParaRPr lang="en-US" altLang="zh-CN"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r>
              <a:tr h="150518">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ctr" fontAlgn="ctr"/>
                      <a:r>
                        <a:rPr lang="zh-CN" altLang="en-US" sz="600" b="1" u="none" strike="noStrike" dirty="0"/>
                        <a:t>　</a:t>
                      </a:r>
                      <a:endParaRPr lang="zh-CN" altLang="en-US" sz="600" b="1" i="0" u="none" strike="noStrike" dirty="0">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r>
                        <a:rPr lang="en-US" altLang="zh-CN" sz="600" b="1" u="none" strike="noStrike" dirty="0">
                          <a:solidFill>
                            <a:sysClr val="windowText" lastClr="000000"/>
                          </a:solidFill>
                        </a:rPr>
                        <a:t>-   </a:t>
                      </a:r>
                      <a:endParaRPr lang="en-US" altLang="zh-CN"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r>
              <a:tr h="150518">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ctr" fontAlgn="ctr"/>
                      <a:r>
                        <a:rPr lang="zh-CN" altLang="en-US" sz="600" b="1" u="none" strike="noStrike" dirty="0"/>
                        <a:t>　</a:t>
                      </a:r>
                      <a:endParaRPr lang="zh-CN" altLang="en-US" sz="600" b="1" i="0" u="none" strike="noStrike" dirty="0">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r>
                        <a:rPr lang="en-US" altLang="zh-CN" sz="600" b="1" u="none" strike="noStrike" dirty="0">
                          <a:solidFill>
                            <a:sysClr val="windowText" lastClr="000000"/>
                          </a:solidFill>
                        </a:rPr>
                        <a:t>-   </a:t>
                      </a:r>
                      <a:endParaRPr lang="en-US" altLang="zh-CN"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r>
              <a:tr h="150518">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ctr" fontAlgn="ctr"/>
                      <a:r>
                        <a:rPr lang="zh-CN" altLang="en-US" sz="600" b="1" u="none" strike="noStrike" dirty="0"/>
                        <a:t>　</a:t>
                      </a:r>
                      <a:endParaRPr lang="zh-CN" altLang="en-US" sz="600" b="1" i="0" u="none" strike="noStrike" dirty="0">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r>
                        <a:rPr lang="en-US" altLang="zh-CN" sz="600" b="1" u="none" strike="noStrike" dirty="0">
                          <a:solidFill>
                            <a:sysClr val="windowText" lastClr="000000"/>
                          </a:solidFill>
                        </a:rPr>
                        <a:t>-   </a:t>
                      </a:r>
                      <a:endParaRPr lang="en-US" altLang="zh-CN"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r>
              <a:tr h="150518">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dirty="0"/>
                        <a:t>　</a:t>
                      </a:r>
                      <a:endParaRPr lang="zh-CN" altLang="en-US" sz="600" b="1" i="0" u="none" strike="noStrike" dirty="0">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a:solidFill>
                            <a:sysClr val="windowText" lastClr="000000"/>
                          </a:solidFill>
                        </a:rPr>
                        <a:t>　</a:t>
                      </a:r>
                      <a:endParaRPr lang="zh-CN" altLang="en-US" sz="600" b="1" i="0" u="none" strike="noStrike">
                        <a:solidFill>
                          <a:sysClr val="windowText" lastClr="000000"/>
                        </a:solidFill>
                        <a:latin typeface="Arial Narrow" panose="020B0606020202030204"/>
                      </a:endParaRPr>
                    </a:p>
                  </a:txBody>
                  <a:tcPr marL="7546" marR="7546" marT="7546" marB="0" anchor="ctr"/>
                </a:tc>
              </a:tr>
              <a:tr h="150518">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ctr" fontAlgn="ctr"/>
                      <a:r>
                        <a:rPr lang="zh-CN" altLang="en-US" sz="600" b="1" u="none" strike="noStrike"/>
                        <a:t>　</a:t>
                      </a:r>
                      <a:endParaRPr lang="zh-CN" altLang="en-US" sz="600" b="1" i="0" u="none"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dirty="0"/>
                        <a:t>　</a:t>
                      </a:r>
                      <a:endParaRPr lang="zh-CN" altLang="en-US" sz="600" b="1" i="0" u="none" strike="noStrike" dirty="0">
                        <a:solidFill>
                          <a:schemeClr val="bg1"/>
                        </a:solidFill>
                        <a:latin typeface="Arial Narrow" panose="020B0606020202030204"/>
                      </a:endParaRPr>
                    </a:p>
                  </a:txBody>
                  <a:tcPr marL="7546" marR="7546" marT="7546" marB="0" anchor="ctr"/>
                </a:tc>
                <a:tc>
                  <a:txBody>
                    <a:bodyPr/>
                    <a:lstStyle/>
                    <a:p>
                      <a:pPr algn="l" fontAlgn="ctr"/>
                      <a:r>
                        <a:rPr lang="zh-CN" altLang="en-US" sz="600" b="1" u="none" strike="noStrike"/>
                        <a:t> 项目投入累计 </a:t>
                      </a:r>
                      <a:endParaRPr lang="zh-CN" altLang="en-US" sz="600" b="1" i="0" u="none" strike="noStrike">
                        <a:solidFill>
                          <a:schemeClr val="bg1"/>
                        </a:solidFill>
                        <a:latin typeface="宋体" panose="02010600030101010101" pitchFamily="2" charset="-122"/>
                      </a:endParaRPr>
                    </a:p>
                  </a:txBody>
                  <a:tcPr marL="7546" marR="7546" marT="7546" marB="0" anchor="ctr"/>
                </a:tc>
                <a:tc>
                  <a:txBody>
                    <a:bodyPr/>
                    <a:lstStyle/>
                    <a:p>
                      <a:pPr algn="l" fontAlgn="ctr"/>
                      <a:r>
                        <a:rPr lang="zh-CN" altLang="en-US" sz="600" b="1" u="sng" strike="noStrike"/>
                        <a:t>               </a:t>
                      </a:r>
                      <a:r>
                        <a:rPr lang="en-US" altLang="zh-CN" sz="600" b="1" u="sng" strike="noStrike"/>
                        <a:t>-   </a:t>
                      </a:r>
                      <a:endParaRPr lang="en-US" altLang="zh-CN" sz="600" b="1" i="0" u="sng" strike="noStrike">
                        <a:solidFill>
                          <a:schemeClr val="bg1"/>
                        </a:solidFill>
                        <a:latin typeface="Arial Narrow" panose="020B0606020202030204"/>
                      </a:endParaRPr>
                    </a:p>
                  </a:txBody>
                  <a:tcPr marL="7546" marR="7546" marT="7546" marB="0" anchor="ctr"/>
                </a:tc>
                <a:tc>
                  <a:txBody>
                    <a:bodyPr/>
                    <a:lstStyle/>
                    <a:p>
                      <a:pPr algn="l" fontAlgn="ctr"/>
                      <a:r>
                        <a:rPr lang="zh-CN" altLang="en-US" sz="600" b="1" u="sng" strike="noStrike">
                          <a:solidFill>
                            <a:sysClr val="windowText" lastClr="000000"/>
                          </a:solidFill>
                        </a:rPr>
                        <a:t>               </a:t>
                      </a:r>
                      <a:r>
                        <a:rPr lang="en-US" altLang="zh-CN" sz="600" b="1" u="sng" strike="noStrike">
                          <a:solidFill>
                            <a:sysClr val="windowText" lastClr="000000"/>
                          </a:solidFill>
                        </a:rPr>
                        <a:t>-   </a:t>
                      </a:r>
                      <a:endParaRPr lang="en-US" altLang="zh-CN" sz="600" b="1" i="0" u="sng"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sng" strike="noStrike">
                          <a:solidFill>
                            <a:sysClr val="windowText" lastClr="000000"/>
                          </a:solidFill>
                        </a:rPr>
                        <a:t>               </a:t>
                      </a:r>
                      <a:r>
                        <a:rPr lang="en-US" altLang="zh-CN" sz="600" b="1" u="sng" strike="noStrike">
                          <a:solidFill>
                            <a:sysClr val="windowText" lastClr="000000"/>
                          </a:solidFill>
                        </a:rPr>
                        <a:t>-   </a:t>
                      </a:r>
                      <a:endParaRPr lang="en-US" altLang="zh-CN" sz="600" b="1" i="0" u="sng"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sng" strike="noStrike">
                          <a:solidFill>
                            <a:sysClr val="windowText" lastClr="000000"/>
                          </a:solidFill>
                        </a:rPr>
                        <a:t>               </a:t>
                      </a:r>
                      <a:r>
                        <a:rPr lang="en-US" altLang="zh-CN" sz="600" b="1" u="sng" strike="noStrike">
                          <a:solidFill>
                            <a:sysClr val="windowText" lastClr="000000"/>
                          </a:solidFill>
                        </a:rPr>
                        <a:t>-   </a:t>
                      </a:r>
                      <a:endParaRPr lang="en-US" altLang="zh-CN" sz="600" b="1" i="0" u="sng"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sng" strike="noStrike">
                          <a:solidFill>
                            <a:sysClr val="windowText" lastClr="000000"/>
                          </a:solidFill>
                        </a:rPr>
                        <a:t>               </a:t>
                      </a:r>
                      <a:r>
                        <a:rPr lang="en-US" altLang="zh-CN" sz="600" b="1" u="sng" strike="noStrike">
                          <a:solidFill>
                            <a:sysClr val="windowText" lastClr="000000"/>
                          </a:solidFill>
                        </a:rPr>
                        <a:t>-   </a:t>
                      </a:r>
                      <a:endParaRPr lang="en-US" altLang="zh-CN" sz="600" b="1" i="0" u="sng"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sng" strike="noStrike" dirty="0">
                          <a:solidFill>
                            <a:sysClr val="windowText" lastClr="000000"/>
                          </a:solidFill>
                        </a:rPr>
                        <a:t>               </a:t>
                      </a:r>
                      <a:r>
                        <a:rPr lang="en-US" altLang="zh-CN" sz="600" b="1" u="sng" strike="noStrike" dirty="0">
                          <a:solidFill>
                            <a:sysClr val="windowText" lastClr="000000"/>
                          </a:solidFill>
                        </a:rPr>
                        <a:t>-   </a:t>
                      </a:r>
                      <a:endParaRPr lang="en-US" altLang="zh-CN" sz="600" b="1" i="0" u="sng"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sng" strike="noStrike">
                          <a:solidFill>
                            <a:sysClr val="windowText" lastClr="000000"/>
                          </a:solidFill>
                        </a:rPr>
                        <a:t>　</a:t>
                      </a:r>
                      <a:endParaRPr lang="zh-CN" altLang="en-US" sz="600" b="1" i="0" u="sng" strike="noStrike">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sng" strike="noStrike" dirty="0">
                          <a:solidFill>
                            <a:sysClr val="windowText" lastClr="000000"/>
                          </a:solidFill>
                        </a:rPr>
                        <a:t>               </a:t>
                      </a:r>
                      <a:r>
                        <a:rPr lang="en-US" altLang="zh-CN" sz="600" b="1" u="sng" strike="noStrike" dirty="0">
                          <a:solidFill>
                            <a:sysClr val="windowText" lastClr="000000"/>
                          </a:solidFill>
                        </a:rPr>
                        <a:t>-   </a:t>
                      </a:r>
                      <a:endParaRPr lang="en-US" altLang="zh-CN" sz="600" b="1" i="0" u="sng"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sng" strike="noStrike" dirty="0">
                          <a:solidFill>
                            <a:sysClr val="windowText" lastClr="000000"/>
                          </a:solidFill>
                        </a:rPr>
                        <a:t>               </a:t>
                      </a:r>
                      <a:r>
                        <a:rPr lang="en-US" altLang="zh-CN" sz="600" b="1" u="sng" strike="noStrike" dirty="0">
                          <a:solidFill>
                            <a:sysClr val="windowText" lastClr="000000"/>
                          </a:solidFill>
                        </a:rPr>
                        <a:t>-   </a:t>
                      </a:r>
                      <a:endParaRPr lang="en-US" altLang="zh-CN" sz="600" b="1" i="0" u="sng"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r>
              <a:tr h="248356">
                <a:tc>
                  <a:txBody>
                    <a:bodyPr/>
                    <a:lstStyle/>
                    <a:p>
                      <a:pPr algn="ctr" fontAlgn="b"/>
                      <a:r>
                        <a:rPr lang="zh-CN" altLang="en-US" sz="800" b="1" u="none" strike="noStrike"/>
                        <a:t>单位负责人：</a:t>
                      </a:r>
                      <a:endParaRPr lang="zh-CN" altLang="en-US" sz="800" b="1" i="0" u="none" strike="noStrike">
                        <a:solidFill>
                          <a:schemeClr val="bg1"/>
                        </a:solidFill>
                        <a:latin typeface="宋体" panose="02010600030101010101" pitchFamily="2" charset="-122"/>
                      </a:endParaRPr>
                    </a:p>
                  </a:txBody>
                  <a:tcPr marL="7546" marR="7546" marT="7546" marB="0" anchor="b"/>
                </a:tc>
                <a:tc>
                  <a:txBody>
                    <a:bodyPr/>
                    <a:lstStyle/>
                    <a:p>
                      <a:pPr algn="ctr" fontAlgn="b"/>
                      <a:endParaRPr lang="zh-CN" altLang="en-US" sz="800" b="1" i="0" u="none" strike="noStrike">
                        <a:solidFill>
                          <a:schemeClr val="bg1"/>
                        </a:solidFill>
                        <a:latin typeface="MS Sans Serif"/>
                      </a:endParaRPr>
                    </a:p>
                  </a:txBody>
                  <a:tcPr marL="7546" marR="7546" marT="7546" marB="0" anchor="b"/>
                </a:tc>
                <a:tc>
                  <a:txBody>
                    <a:bodyPr/>
                    <a:lstStyle/>
                    <a:p>
                      <a:pPr algn="ctr" fontAlgn="b"/>
                      <a:endParaRPr lang="zh-CN" altLang="en-US" sz="800" b="1" i="0" u="none" strike="noStrike">
                        <a:solidFill>
                          <a:schemeClr val="bg1"/>
                        </a:solidFill>
                        <a:latin typeface="MS Sans Serif"/>
                      </a:endParaRPr>
                    </a:p>
                  </a:txBody>
                  <a:tcPr marL="7546" marR="7546" marT="7546" marB="0" anchor="b"/>
                </a:tc>
                <a:tc>
                  <a:txBody>
                    <a:bodyPr/>
                    <a:lstStyle/>
                    <a:p>
                      <a:pPr algn="l" fontAlgn="b"/>
                      <a:endParaRPr lang="zh-CN" altLang="en-US" sz="800" b="1" i="0" u="none" strike="noStrike" dirty="0">
                        <a:solidFill>
                          <a:schemeClr val="bg1"/>
                        </a:solidFill>
                        <a:latin typeface="MS Sans Serif"/>
                      </a:endParaRPr>
                    </a:p>
                  </a:txBody>
                  <a:tcPr marL="7546" marR="7546" marT="7546" marB="0" anchor="b"/>
                </a:tc>
                <a:tc>
                  <a:txBody>
                    <a:bodyPr/>
                    <a:lstStyle/>
                    <a:p>
                      <a:pPr algn="r" fontAlgn="b"/>
                      <a:r>
                        <a:rPr lang="zh-CN" altLang="en-US" sz="800" b="1" u="none" strike="noStrike" dirty="0"/>
                        <a:t>财务负责人：</a:t>
                      </a:r>
                      <a:endParaRPr lang="zh-CN" altLang="en-US" sz="800" b="1" i="0" u="none" strike="noStrike" dirty="0">
                        <a:solidFill>
                          <a:schemeClr val="bg1"/>
                        </a:solidFill>
                        <a:latin typeface="宋体" panose="02010600030101010101" pitchFamily="2" charset="-122"/>
                      </a:endParaRPr>
                    </a:p>
                  </a:txBody>
                  <a:tcPr marL="7546" marR="7546" marT="7546" marB="0" anchor="b"/>
                </a:tc>
                <a:tc>
                  <a:txBody>
                    <a:bodyPr/>
                    <a:lstStyle/>
                    <a:p>
                      <a:pPr algn="r" fontAlgn="b"/>
                      <a:r>
                        <a:rPr lang="zh-CN" altLang="en-US" sz="800" b="1" u="none" strike="noStrike" dirty="0"/>
                        <a:t> </a:t>
                      </a:r>
                      <a:endParaRPr lang="zh-CN" altLang="en-US" sz="800" b="1" i="0" u="none" strike="noStrike" dirty="0">
                        <a:solidFill>
                          <a:schemeClr val="bg1"/>
                        </a:solidFill>
                        <a:latin typeface="宋体" panose="02010600030101010101" pitchFamily="2" charset="-122"/>
                      </a:endParaRPr>
                    </a:p>
                  </a:txBody>
                  <a:tcPr marL="7546" marR="7546" marT="7546" marB="0" anchor="b"/>
                </a:tc>
                <a:tc>
                  <a:txBody>
                    <a:bodyPr/>
                    <a:lstStyle/>
                    <a:p>
                      <a:pPr algn="l" fontAlgn="b"/>
                      <a:endParaRPr lang="zh-CN" altLang="en-US" sz="800" b="1" i="0" u="none" strike="noStrike" dirty="0">
                        <a:solidFill>
                          <a:sysClr val="windowText" lastClr="000000"/>
                        </a:solidFill>
                        <a:latin typeface="MS Sans Serif"/>
                      </a:endParaRPr>
                    </a:p>
                  </a:txBody>
                  <a:tcPr marL="7546" marR="7546" marT="7546" marB="0" anchor="b"/>
                </a:tc>
                <a:tc>
                  <a:txBody>
                    <a:bodyPr/>
                    <a:lstStyle/>
                    <a:p>
                      <a:pPr algn="l" fontAlgn="b"/>
                      <a:r>
                        <a:rPr lang="zh-CN" altLang="en-US" sz="800" b="1" u="none" strike="noStrike" dirty="0">
                          <a:solidFill>
                            <a:sysClr val="windowText" lastClr="000000"/>
                          </a:solidFill>
                        </a:rPr>
                        <a:t> </a:t>
                      </a:r>
                      <a:endParaRPr lang="zh-CN" altLang="en-US" sz="800" b="1" i="0" u="none" strike="noStrike" dirty="0">
                        <a:solidFill>
                          <a:sysClr val="windowText" lastClr="000000"/>
                        </a:solidFill>
                        <a:latin typeface="宋体" panose="02010600030101010101" pitchFamily="2" charset="-122"/>
                      </a:endParaRPr>
                    </a:p>
                  </a:txBody>
                  <a:tcPr marL="7546" marR="7546" marT="7546" marB="0" anchor="b"/>
                </a:tc>
                <a:tc>
                  <a:txBody>
                    <a:bodyPr/>
                    <a:lstStyle/>
                    <a:p>
                      <a:pPr algn="r" fontAlgn="b"/>
                      <a:r>
                        <a:rPr lang="zh-CN" altLang="en-US" sz="800" b="1" u="none" strike="noStrike" dirty="0">
                          <a:solidFill>
                            <a:sysClr val="windowText" lastClr="000000"/>
                          </a:solidFill>
                        </a:rPr>
                        <a:t>审核人：</a:t>
                      </a:r>
                      <a:endParaRPr lang="zh-CN" altLang="en-US" sz="800" b="1" i="0" u="none" strike="noStrike" dirty="0">
                        <a:solidFill>
                          <a:sysClr val="windowText" lastClr="000000"/>
                        </a:solidFill>
                        <a:latin typeface="宋体" panose="02010600030101010101" pitchFamily="2" charset="-122"/>
                      </a:endParaRPr>
                    </a:p>
                  </a:txBody>
                  <a:tcPr marL="7546" marR="7546" marT="7546" marB="0" anchor="b"/>
                </a:tc>
                <a:tc>
                  <a:txBody>
                    <a:bodyPr/>
                    <a:lstStyle/>
                    <a:p>
                      <a:pPr algn="l" fontAlgn="b"/>
                      <a:endParaRPr lang="zh-CN" altLang="en-US" sz="800" b="1" i="0" u="none" strike="noStrike" dirty="0">
                        <a:solidFill>
                          <a:sysClr val="windowText" lastClr="000000"/>
                        </a:solidFill>
                        <a:latin typeface="MS Sans Serif"/>
                      </a:endParaRPr>
                    </a:p>
                  </a:txBody>
                  <a:tcPr marL="7546" marR="7546" marT="7546" marB="0" anchor="b"/>
                </a:tc>
                <a:tc>
                  <a:txBody>
                    <a:bodyPr/>
                    <a:lstStyle/>
                    <a:p>
                      <a:pPr algn="l" fontAlgn="b"/>
                      <a:endParaRPr lang="zh-CN" altLang="en-US" sz="800" b="1" i="0" u="none" strike="noStrike" dirty="0">
                        <a:solidFill>
                          <a:sysClr val="windowText" lastClr="000000"/>
                        </a:solidFill>
                        <a:latin typeface="MS Sans Serif"/>
                      </a:endParaRPr>
                    </a:p>
                  </a:txBody>
                  <a:tcPr marL="7546" marR="7546" marT="7546" marB="0" anchor="b"/>
                </a:tc>
                <a:tc>
                  <a:txBody>
                    <a:bodyPr/>
                    <a:lstStyle/>
                    <a:p>
                      <a:pPr algn="r" fontAlgn="b"/>
                      <a:r>
                        <a:rPr lang="zh-CN" altLang="en-US" sz="800" b="1" u="none" strike="noStrike" dirty="0">
                          <a:solidFill>
                            <a:sysClr val="windowText" lastClr="000000"/>
                          </a:solidFill>
                        </a:rPr>
                        <a:t> 编制人： </a:t>
                      </a:r>
                      <a:endParaRPr lang="zh-CN" altLang="en-US" sz="800" b="1" i="0" u="none" strike="noStrike" dirty="0">
                        <a:solidFill>
                          <a:sysClr val="windowText" lastClr="000000"/>
                        </a:solidFill>
                        <a:latin typeface="宋体" panose="02010600030101010101" pitchFamily="2" charset="-122"/>
                      </a:endParaRPr>
                    </a:p>
                  </a:txBody>
                  <a:tcPr marL="7546" marR="7546" marT="7546" marB="0" anchor="b"/>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ctr"/>
                      <a:r>
                        <a:rPr lang="zh-CN" altLang="en-US" sz="600" b="1" u="none" strike="noStrike" dirty="0">
                          <a:solidFill>
                            <a:sysClr val="windowText" lastClr="000000"/>
                          </a:solidFill>
                        </a:rPr>
                        <a:t>　</a:t>
                      </a:r>
                      <a:endParaRPr lang="zh-CN" altLang="en-US" sz="600" b="1" i="0" u="none" strike="noStrike" dirty="0">
                        <a:solidFill>
                          <a:sysClr val="windowText" lastClr="000000"/>
                        </a:solidFill>
                        <a:latin typeface="Arial Narrow" panose="020B0606020202030204"/>
                      </a:endParaRPr>
                    </a:p>
                  </a:txBody>
                  <a:tcPr marL="7546" marR="7546" marT="7546" marB="0" anchor="ctr"/>
                </a:tc>
                <a:tc>
                  <a:txBody>
                    <a:bodyPr/>
                    <a:lstStyle/>
                    <a:p>
                      <a:pPr algn="l" fontAlgn="b"/>
                      <a:endParaRPr lang="zh-CN" altLang="en-US" sz="800" b="1" i="0" u="none" strike="noStrike" dirty="0">
                        <a:solidFill>
                          <a:sysClr val="windowText" lastClr="000000"/>
                        </a:solidFill>
                        <a:latin typeface="MS Sans Serif"/>
                      </a:endParaRPr>
                    </a:p>
                  </a:txBody>
                  <a:tcPr marL="7546" marR="7546" marT="7546" marB="0" anchor="b"/>
                </a:tc>
              </a:tr>
            </a:tbl>
          </a:graphicData>
        </a:graphic>
      </p:graphicFrame>
      <p:pic>
        <p:nvPicPr>
          <p:cNvPr id="5" name="图片 4"/>
          <p:cNvPicPr>
            <a:picLocks noChangeAspect="1"/>
          </p:cNvPicPr>
          <p:nvPr/>
        </p:nvPicPr>
        <p:blipFill>
          <a:blip r:embed="rId2" cstate="print"/>
          <a:stretch>
            <a:fillRect/>
          </a:stretch>
        </p:blipFill>
        <p:spPr>
          <a:xfrm>
            <a:off x="871642" y="472885"/>
            <a:ext cx="10448715" cy="831121"/>
          </a:xfrm>
          <a:prstGeom prst="rect">
            <a:avLst/>
          </a:prstGeom>
        </p:spPr>
      </p:pic>
      <p:sp>
        <p:nvSpPr>
          <p:cNvPr id="7" name="矩形 6"/>
          <p:cNvSpPr/>
          <p:nvPr/>
        </p:nvSpPr>
        <p:spPr>
          <a:xfrm>
            <a:off x="1885732" y="588972"/>
            <a:ext cx="5252720" cy="553085"/>
          </a:xfrm>
          <a:prstGeom prst="rect">
            <a:avLst/>
          </a:prstGeom>
          <a:noFill/>
        </p:spPr>
        <p:txBody>
          <a:bodyPr wrap="none" lIns="91440" tIns="45720" rIns="91440" bIns="45720">
            <a:spAutoFit/>
          </a:bodyPr>
          <a:lstStyle/>
          <a:p>
            <a:r>
              <a:rPr lang="zh-CN" altLang="zh-CN" sz="3000" b="1" dirty="0"/>
              <a:t>高企财务核算</a:t>
            </a:r>
            <a:r>
              <a:rPr lang="en-US" altLang="zh-CN" sz="3000" b="1" dirty="0">
                <a:ln w="0"/>
                <a:effectLst>
                  <a:outerShdw blurRad="38100" dist="25400" dir="5400000" algn="ctr" rotWithShape="0">
                    <a:srgbClr val="6E747A">
                      <a:alpha val="43000"/>
                    </a:srgbClr>
                  </a:outerShdw>
                </a:effectLst>
              </a:rPr>
              <a:t>-</a:t>
            </a:r>
            <a:r>
              <a:rPr lang="zh-CN" altLang="en-US" sz="3000" b="1" dirty="0">
                <a:ln w="0"/>
                <a:effectLst>
                  <a:outerShdw blurRad="38100" dist="25400" dir="5400000" algn="ctr" rotWithShape="0">
                    <a:srgbClr val="6E747A">
                      <a:alpha val="43000"/>
                    </a:srgbClr>
                  </a:outerShdw>
                </a:effectLst>
              </a:rPr>
              <a:t>研发费用辅助账</a:t>
            </a:r>
            <a:endParaRPr lang="zh-CN" altLang="en-US" sz="3000" b="1" dirty="0">
              <a:ln w="0"/>
              <a:effectLst>
                <a:outerShdw blurRad="38100" dist="25400" dir="5400000" algn="ctr" rotWithShape="0">
                  <a:srgbClr val="6E747A">
                    <a:alpha val="43000"/>
                  </a:srgbClr>
                </a:outerShdw>
              </a:effectLst>
            </a:endParaRPr>
          </a:p>
        </p:txBody>
      </p:sp>
      <p:sp>
        <p:nvSpPr>
          <p:cNvPr id="8" name="矩形 7"/>
          <p:cNvSpPr/>
          <p:nvPr/>
        </p:nvSpPr>
        <p:spPr>
          <a:xfrm>
            <a:off x="861279" y="514201"/>
            <a:ext cx="718820" cy="583565"/>
          </a:xfrm>
          <a:prstGeom prst="rect">
            <a:avLst/>
          </a:prstGeom>
          <a:noFill/>
        </p:spPr>
        <p:txBody>
          <a:bodyPr wrap="none" lIns="91440" tIns="45720" rIns="91440" bIns="45720">
            <a:spAutoFit/>
          </a:bodyPr>
          <a:lstStyle/>
          <a:p>
            <a:pPr algn="ctr"/>
            <a:r>
              <a:rPr lang="en-US" altLang="zh-CN" sz="3200" b="0" cap="none" spc="0" dirty="0">
                <a:ln w="0"/>
                <a:solidFill>
                  <a:schemeClr val="bg1"/>
                </a:solidFill>
              </a:rPr>
              <a:t>4-1</a:t>
            </a:r>
            <a:endParaRPr lang="en-US" altLang="zh-CN" sz="3200" b="0" cap="none" spc="0" dirty="0">
              <a:ln w="0"/>
              <a:solidFill>
                <a:schemeClr val="bg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1" cstate="print"/>
          <a:stretch>
            <a:fillRect/>
          </a:stretch>
        </p:blipFill>
        <p:spPr>
          <a:xfrm>
            <a:off x="1527538" y="1454150"/>
            <a:ext cx="8610600" cy="5403850"/>
          </a:xfrm>
          <a:prstGeom prst="rect">
            <a:avLst/>
          </a:prstGeom>
        </p:spPr>
      </p:pic>
      <p:sp>
        <p:nvSpPr>
          <p:cNvPr id="7" name="文本框 6"/>
          <p:cNvSpPr txBox="1"/>
          <p:nvPr/>
        </p:nvSpPr>
        <p:spPr>
          <a:xfrm>
            <a:off x="10095230" y="1006475"/>
            <a:ext cx="902970" cy="368300"/>
          </a:xfrm>
          <a:prstGeom prst="rect">
            <a:avLst/>
          </a:prstGeom>
          <a:noFill/>
        </p:spPr>
        <p:txBody>
          <a:bodyPr wrap="square" rtlCol="0">
            <a:spAutoFit/>
          </a:bodyPr>
          <a:lstStyle/>
          <a:p>
            <a:r>
              <a:rPr lang="zh-CN" altLang="en-US">
                <a:solidFill>
                  <a:schemeClr val="bg1"/>
                </a:solidFill>
              </a:rPr>
              <a:t>汇总表</a:t>
            </a:r>
            <a:endParaRPr lang="zh-CN" altLang="en-US">
              <a:solidFill>
                <a:schemeClr val="bg1"/>
              </a:solidFill>
            </a:endParaRPr>
          </a:p>
        </p:txBody>
      </p:sp>
      <p:pic>
        <p:nvPicPr>
          <p:cNvPr id="8" name="图片 7"/>
          <p:cNvPicPr>
            <a:picLocks noChangeAspect="1"/>
          </p:cNvPicPr>
          <p:nvPr/>
        </p:nvPicPr>
        <p:blipFill>
          <a:blip r:embed="rId2" cstate="print"/>
          <a:stretch>
            <a:fillRect/>
          </a:stretch>
        </p:blipFill>
        <p:spPr>
          <a:xfrm>
            <a:off x="914187" y="457010"/>
            <a:ext cx="10448715" cy="831121"/>
          </a:xfrm>
          <a:prstGeom prst="rect">
            <a:avLst/>
          </a:prstGeom>
        </p:spPr>
      </p:pic>
      <p:sp>
        <p:nvSpPr>
          <p:cNvPr id="9" name="矩形 8"/>
          <p:cNvSpPr/>
          <p:nvPr/>
        </p:nvSpPr>
        <p:spPr>
          <a:xfrm>
            <a:off x="1848485" y="612140"/>
            <a:ext cx="6698615" cy="553085"/>
          </a:xfrm>
          <a:prstGeom prst="rect">
            <a:avLst/>
          </a:prstGeom>
          <a:noFill/>
        </p:spPr>
        <p:txBody>
          <a:bodyPr wrap="square" lIns="91440" tIns="45720" rIns="91440" bIns="45720">
            <a:spAutoFit/>
          </a:bodyPr>
          <a:lstStyle/>
          <a:p>
            <a:pPr algn="l"/>
            <a:r>
              <a:rPr lang="zh-CN" altLang="en-US" sz="3000" b="1" dirty="0"/>
              <a:t>高企财务核算</a:t>
            </a:r>
            <a:r>
              <a:rPr lang="en-US" altLang="zh-CN" sz="3000" b="1" dirty="0"/>
              <a:t>-</a:t>
            </a:r>
            <a:r>
              <a:rPr lang="zh-CN" altLang="en-US" sz="3000" b="1" dirty="0"/>
              <a:t>研发</a:t>
            </a:r>
            <a:r>
              <a:rPr lang="zh-CN" altLang="en-US" sz="3000" b="1" dirty="0">
                <a:ln w="0"/>
                <a:effectLst>
                  <a:outerShdw blurRad="38100" dist="25400" dir="5400000" algn="ctr" rotWithShape="0">
                    <a:srgbClr val="6E747A">
                      <a:alpha val="43000"/>
                    </a:srgbClr>
                  </a:outerShdw>
                </a:effectLst>
              </a:rPr>
              <a:t>费用辅助账</a:t>
            </a:r>
            <a:endParaRPr lang="zh-CN" altLang="en-US" sz="3000" b="1" dirty="0">
              <a:ln w="0"/>
              <a:effectLst>
                <a:outerShdw blurRad="38100" dist="25400" dir="5400000" algn="ctr" rotWithShape="0">
                  <a:srgbClr val="6E747A">
                    <a:alpha val="43000"/>
                  </a:srgbClr>
                </a:outerShdw>
              </a:effectLst>
            </a:endParaRPr>
          </a:p>
        </p:txBody>
      </p:sp>
      <p:sp>
        <p:nvSpPr>
          <p:cNvPr id="10" name="矩形 9"/>
          <p:cNvSpPr/>
          <p:nvPr/>
        </p:nvSpPr>
        <p:spPr>
          <a:xfrm>
            <a:off x="878864" y="602124"/>
            <a:ext cx="718820" cy="583565"/>
          </a:xfrm>
          <a:prstGeom prst="rect">
            <a:avLst/>
          </a:prstGeom>
          <a:noFill/>
        </p:spPr>
        <p:txBody>
          <a:bodyPr wrap="none" lIns="91440" tIns="45720" rIns="91440" bIns="45720">
            <a:spAutoFit/>
          </a:bodyPr>
          <a:lstStyle/>
          <a:p>
            <a:pPr algn="ctr"/>
            <a:r>
              <a:rPr lang="en-US" altLang="zh-CN" sz="3200" b="0" cap="none" spc="0" dirty="0">
                <a:ln w="0"/>
                <a:solidFill>
                  <a:schemeClr val="bg1"/>
                </a:solidFill>
                <a:effectLst>
                  <a:outerShdw blurRad="38100" dist="25400" dir="5400000" algn="ctr" rotWithShape="0">
                    <a:srgbClr val="6E747A">
                      <a:alpha val="43000"/>
                    </a:srgbClr>
                  </a:outerShdw>
                </a:effectLst>
              </a:rPr>
              <a:t>4-1</a:t>
            </a:r>
            <a:endParaRPr lang="en-US" altLang="zh-CN" sz="3200" b="0" cap="none" spc="0" dirty="0">
              <a:ln w="0"/>
              <a:solidFill>
                <a:schemeClr val="bg1"/>
              </a:solidFill>
              <a:effectLst>
                <a:outerShdw blurRad="38100" dist="25400" dir="5400000" algn="ctr" rotWithShape="0">
                  <a:srgbClr val="6E747A">
                    <a:alpha val="43000"/>
                  </a:srgbClr>
                </a:outerShdw>
              </a:effectLs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p:nvPr/>
        </p:nvSpPr>
        <p:spPr>
          <a:xfrm>
            <a:off x="1380591" y="3471202"/>
            <a:ext cx="9718675" cy="7620"/>
          </a:xfrm>
          <a:custGeom>
            <a:avLst/>
            <a:gdLst/>
            <a:ahLst/>
            <a:cxnLst/>
            <a:rect l="l" t="t" r="r" b="b"/>
            <a:pathLst>
              <a:path w="9718675" h="7620">
                <a:moveTo>
                  <a:pt x="9718675" y="7620"/>
                </a:moveTo>
                <a:lnTo>
                  <a:pt x="0" y="7620"/>
                </a:lnTo>
                <a:lnTo>
                  <a:pt x="0" y="0"/>
                </a:lnTo>
                <a:lnTo>
                  <a:pt x="9718675" y="0"/>
                </a:lnTo>
                <a:lnTo>
                  <a:pt x="9718675" y="7620"/>
                </a:lnTo>
                <a:close/>
              </a:path>
            </a:pathLst>
          </a:custGeom>
          <a:solidFill>
            <a:srgbClr val="A6A6A6"/>
          </a:solidFill>
        </p:spPr>
        <p:txBody>
          <a:bodyPr wrap="square" lIns="0" tIns="0" rIns="0" bIns="0" rtlCol="0"/>
          <a:lstStyle/>
          <a:p/>
        </p:txBody>
      </p:sp>
      <p:pic>
        <p:nvPicPr>
          <p:cNvPr id="7" name="object 7"/>
          <p:cNvPicPr/>
          <p:nvPr/>
        </p:nvPicPr>
        <p:blipFill>
          <a:blip r:embed="rId1" cstate="print"/>
          <a:stretch>
            <a:fillRect/>
          </a:stretch>
        </p:blipFill>
        <p:spPr>
          <a:xfrm>
            <a:off x="2618219" y="1440700"/>
            <a:ext cx="785479" cy="842009"/>
          </a:xfrm>
          <a:prstGeom prst="rect">
            <a:avLst/>
          </a:prstGeom>
        </p:spPr>
      </p:pic>
      <p:pic>
        <p:nvPicPr>
          <p:cNvPr id="8" name="object 8"/>
          <p:cNvPicPr/>
          <p:nvPr/>
        </p:nvPicPr>
        <p:blipFill>
          <a:blip r:embed="rId2" cstate="print"/>
          <a:stretch>
            <a:fillRect/>
          </a:stretch>
        </p:blipFill>
        <p:spPr>
          <a:xfrm>
            <a:off x="5759794" y="1537474"/>
            <a:ext cx="761477" cy="650875"/>
          </a:xfrm>
          <a:prstGeom prst="rect">
            <a:avLst/>
          </a:prstGeom>
        </p:spPr>
      </p:pic>
      <p:pic>
        <p:nvPicPr>
          <p:cNvPr id="9" name="object 9"/>
          <p:cNvPicPr/>
          <p:nvPr/>
        </p:nvPicPr>
        <p:blipFill>
          <a:blip r:embed="rId3" cstate="print"/>
          <a:stretch>
            <a:fillRect/>
          </a:stretch>
        </p:blipFill>
        <p:spPr>
          <a:xfrm>
            <a:off x="2669876" y="3714902"/>
            <a:ext cx="682224" cy="731494"/>
          </a:xfrm>
          <a:prstGeom prst="rect">
            <a:avLst/>
          </a:prstGeom>
        </p:spPr>
      </p:pic>
      <p:pic>
        <p:nvPicPr>
          <p:cNvPr id="10" name="object 10"/>
          <p:cNvPicPr/>
          <p:nvPr/>
        </p:nvPicPr>
        <p:blipFill>
          <a:blip r:embed="rId4" cstate="print"/>
          <a:stretch>
            <a:fillRect/>
          </a:stretch>
        </p:blipFill>
        <p:spPr>
          <a:xfrm>
            <a:off x="5732729" y="3721874"/>
            <a:ext cx="822240" cy="817245"/>
          </a:xfrm>
          <a:prstGeom prst="rect">
            <a:avLst/>
          </a:prstGeom>
        </p:spPr>
      </p:pic>
      <p:pic>
        <p:nvPicPr>
          <p:cNvPr id="11" name="object 11"/>
          <p:cNvPicPr/>
          <p:nvPr/>
        </p:nvPicPr>
        <p:blipFill>
          <a:blip r:embed="rId5" cstate="print"/>
          <a:stretch>
            <a:fillRect/>
          </a:stretch>
        </p:blipFill>
        <p:spPr>
          <a:xfrm>
            <a:off x="9122905" y="1469999"/>
            <a:ext cx="800008" cy="782967"/>
          </a:xfrm>
          <a:prstGeom prst="rect">
            <a:avLst/>
          </a:prstGeom>
        </p:spPr>
      </p:pic>
      <p:graphicFrame>
        <p:nvGraphicFramePr>
          <p:cNvPr id="12" name="object 12"/>
          <p:cNvGraphicFramePr>
            <a:graphicFrameLocks noGrp="1"/>
          </p:cNvGraphicFramePr>
          <p:nvPr>
            <p:custDataLst>
              <p:tags r:id="rId6"/>
            </p:custDataLst>
          </p:nvPr>
        </p:nvGraphicFramePr>
        <p:xfrm>
          <a:off x="2008606" y="1093762"/>
          <a:ext cx="8420100" cy="4759685"/>
        </p:xfrm>
        <a:graphic>
          <a:graphicData uri="http://schemas.openxmlformats.org/drawingml/2006/table">
            <a:tbl>
              <a:tblPr firstRow="1" bandRow="1">
                <a:tableStyleId>{2D5ABB26-0587-4C30-8999-92F81FD0307C}</a:tableStyleId>
              </a:tblPr>
              <a:tblGrid>
                <a:gridCol w="2606040"/>
                <a:gridCol w="3251835"/>
                <a:gridCol w="2562225"/>
              </a:tblGrid>
              <a:tr h="2381250">
                <a:tc>
                  <a:txBody>
                    <a:bodyPr/>
                    <a:lstStyle/>
                    <a:p>
                      <a:pPr>
                        <a:lnSpc>
                          <a:spcPct val="100000"/>
                        </a:lnSpc>
                      </a:pPr>
                      <a:endParaRPr sz="2400">
                        <a:latin typeface="Times New Roman" panose="02020603050405020304"/>
                        <a:cs typeface="Times New Roman" panose="02020603050405020304"/>
                      </a:endParaRPr>
                    </a:p>
                    <a:p>
                      <a:pPr>
                        <a:lnSpc>
                          <a:spcPct val="100000"/>
                        </a:lnSpc>
                      </a:pPr>
                      <a:endParaRPr sz="2400">
                        <a:latin typeface="Times New Roman" panose="02020603050405020304"/>
                        <a:cs typeface="Times New Roman" panose="02020603050405020304"/>
                      </a:endParaRPr>
                    </a:p>
                    <a:p>
                      <a:pPr>
                        <a:lnSpc>
                          <a:spcPct val="100000"/>
                        </a:lnSpc>
                      </a:pPr>
                      <a:endParaRPr sz="2400">
                        <a:latin typeface="Times New Roman" panose="02020603050405020304"/>
                        <a:cs typeface="Times New Roman" panose="02020603050405020304"/>
                      </a:endParaRPr>
                    </a:p>
                    <a:p>
                      <a:pPr>
                        <a:lnSpc>
                          <a:spcPct val="100000"/>
                        </a:lnSpc>
                        <a:spcBef>
                          <a:spcPts val="35"/>
                        </a:spcBef>
                      </a:pPr>
                      <a:endParaRPr sz="1950">
                        <a:latin typeface="Times New Roman" panose="02020603050405020304"/>
                        <a:cs typeface="Times New Roman" panose="02020603050405020304"/>
                      </a:endParaRPr>
                    </a:p>
                    <a:p>
                      <a:pPr marL="31750" marR="508635">
                        <a:lnSpc>
                          <a:spcPct val="100000"/>
                        </a:lnSpc>
                      </a:pPr>
                      <a:r>
                        <a:rPr sz="1800" dirty="0">
                          <a:solidFill>
                            <a:srgbClr val="018AE9"/>
                          </a:solidFill>
                          <a:latin typeface="微软雅黑" panose="020B0503020204020204" pitchFamily="34" charset="-122"/>
                          <a:cs typeface="微软雅黑" panose="020B0503020204020204" pitchFamily="34" charset="-122"/>
                        </a:rPr>
                        <a:t>研发费用单独列账， 建立辅助账</a:t>
                      </a:r>
                      <a:endParaRPr sz="1800">
                        <a:latin typeface="微软雅黑" panose="020B0503020204020204" pitchFamily="34" charset="-122"/>
                        <a:cs typeface="微软雅黑" panose="020B0503020204020204" pitchFamily="34" charset="-122"/>
                      </a:endParaRPr>
                    </a:p>
                  </a:txBody>
                  <a:tcPr marL="0" marR="0" marT="0" marB="0">
                    <a:lnR w="9525">
                      <a:solidFill>
                        <a:srgbClr val="A6A6A6"/>
                      </a:solidFill>
                      <a:prstDash val="solid"/>
                    </a:lnR>
                  </a:tcPr>
                </a:tc>
                <a:tc>
                  <a:txBody>
                    <a:bodyPr/>
                    <a:lstStyle/>
                    <a:p>
                      <a:pPr>
                        <a:lnSpc>
                          <a:spcPct val="100000"/>
                        </a:lnSpc>
                      </a:pPr>
                      <a:endParaRPr sz="2400">
                        <a:latin typeface="Times New Roman" panose="02020603050405020304"/>
                        <a:cs typeface="Times New Roman" panose="02020603050405020304"/>
                      </a:endParaRPr>
                    </a:p>
                    <a:p>
                      <a:pPr>
                        <a:lnSpc>
                          <a:spcPct val="100000"/>
                        </a:lnSpc>
                      </a:pPr>
                      <a:endParaRPr sz="2400">
                        <a:latin typeface="Times New Roman" panose="02020603050405020304"/>
                        <a:cs typeface="Times New Roman" panose="02020603050405020304"/>
                      </a:endParaRPr>
                    </a:p>
                    <a:p>
                      <a:pPr>
                        <a:lnSpc>
                          <a:spcPct val="100000"/>
                        </a:lnSpc>
                      </a:pPr>
                      <a:endParaRPr sz="2400">
                        <a:latin typeface="Times New Roman" panose="02020603050405020304"/>
                        <a:cs typeface="Times New Roman" panose="02020603050405020304"/>
                      </a:endParaRPr>
                    </a:p>
                    <a:p>
                      <a:pPr>
                        <a:lnSpc>
                          <a:spcPct val="100000"/>
                        </a:lnSpc>
                        <a:spcBef>
                          <a:spcPts val="40"/>
                        </a:spcBef>
                      </a:pPr>
                      <a:endParaRPr sz="1950">
                        <a:latin typeface="Times New Roman" panose="02020603050405020304"/>
                        <a:cs typeface="Times New Roman" panose="02020603050405020304"/>
                      </a:endParaRPr>
                    </a:p>
                    <a:p>
                      <a:pPr marL="556260" marR="857885">
                        <a:lnSpc>
                          <a:spcPct val="100000"/>
                        </a:lnSpc>
                      </a:pPr>
                      <a:r>
                        <a:rPr sz="1800" dirty="0">
                          <a:solidFill>
                            <a:srgbClr val="FFC000"/>
                          </a:solidFill>
                          <a:latin typeface="微软雅黑" panose="020B0503020204020204" pitchFamily="34" charset="-122"/>
                          <a:cs typeface="微软雅黑" panose="020B0503020204020204" pitchFamily="34" charset="-122"/>
                        </a:rPr>
                        <a:t>研发费用小于管理 费用</a:t>
                      </a:r>
                      <a:endParaRPr sz="1800">
                        <a:latin typeface="微软雅黑" panose="020B0503020204020204" pitchFamily="34" charset="-122"/>
                        <a:cs typeface="微软雅黑" panose="020B0503020204020204" pitchFamily="34" charset="-122"/>
                      </a:endParaRPr>
                    </a:p>
                  </a:txBody>
                  <a:tcPr marL="0" marR="0" marT="0" marB="0">
                    <a:lnL w="9525">
                      <a:solidFill>
                        <a:srgbClr val="A6A6A6"/>
                      </a:solidFill>
                      <a:prstDash val="solid"/>
                    </a:lnL>
                    <a:lnR w="9525">
                      <a:solidFill>
                        <a:srgbClr val="A6A6A6"/>
                      </a:solidFill>
                      <a:prstDash val="solid"/>
                    </a:lnR>
                  </a:tcPr>
                </a:tc>
                <a:tc>
                  <a:txBody>
                    <a:bodyPr/>
                    <a:lstStyle/>
                    <a:p>
                      <a:pPr>
                        <a:lnSpc>
                          <a:spcPct val="100000"/>
                        </a:lnSpc>
                      </a:pPr>
                      <a:endParaRPr sz="2400">
                        <a:latin typeface="Times New Roman" panose="02020603050405020304"/>
                        <a:cs typeface="Times New Roman" panose="02020603050405020304"/>
                      </a:endParaRPr>
                    </a:p>
                    <a:p>
                      <a:pPr>
                        <a:lnSpc>
                          <a:spcPct val="100000"/>
                        </a:lnSpc>
                      </a:pPr>
                      <a:endParaRPr sz="2400">
                        <a:latin typeface="Times New Roman" panose="02020603050405020304"/>
                        <a:cs typeface="Times New Roman" panose="02020603050405020304"/>
                      </a:endParaRPr>
                    </a:p>
                    <a:p>
                      <a:pPr>
                        <a:lnSpc>
                          <a:spcPct val="100000"/>
                        </a:lnSpc>
                      </a:pPr>
                      <a:endParaRPr sz="2400">
                        <a:latin typeface="Times New Roman" panose="02020603050405020304"/>
                        <a:cs typeface="Times New Roman" panose="02020603050405020304"/>
                      </a:endParaRPr>
                    </a:p>
                    <a:p>
                      <a:pPr>
                        <a:lnSpc>
                          <a:spcPct val="100000"/>
                        </a:lnSpc>
                        <a:spcBef>
                          <a:spcPts val="35"/>
                        </a:spcBef>
                      </a:pPr>
                      <a:endParaRPr sz="1950">
                        <a:latin typeface="Times New Roman" panose="02020603050405020304"/>
                        <a:cs typeface="Times New Roman" panose="02020603050405020304"/>
                      </a:endParaRPr>
                    </a:p>
                    <a:p>
                      <a:pPr marL="686435">
                        <a:lnSpc>
                          <a:spcPct val="100000"/>
                        </a:lnSpc>
                        <a:spcBef>
                          <a:spcPts val="5"/>
                        </a:spcBef>
                      </a:pPr>
                      <a:r>
                        <a:rPr sz="1800" dirty="0">
                          <a:solidFill>
                            <a:srgbClr val="00AFEF"/>
                          </a:solidFill>
                          <a:latin typeface="微软雅黑" panose="020B0503020204020204" pitchFamily="34" charset="-122"/>
                          <a:cs typeface="微软雅黑" panose="020B0503020204020204" pitchFamily="34" charset="-122"/>
                        </a:rPr>
                        <a:t>合理归集研发费用</a:t>
                      </a:r>
                      <a:endParaRPr sz="1800">
                        <a:latin typeface="微软雅黑" panose="020B0503020204020204" pitchFamily="34" charset="-122"/>
                        <a:cs typeface="微软雅黑" panose="020B0503020204020204" pitchFamily="34" charset="-122"/>
                      </a:endParaRPr>
                    </a:p>
                  </a:txBody>
                  <a:tcPr marL="0" marR="0" marT="0" marB="0">
                    <a:lnL w="9525">
                      <a:solidFill>
                        <a:srgbClr val="A6A6A6"/>
                      </a:solidFill>
                      <a:prstDash val="solid"/>
                    </a:lnL>
                  </a:tcPr>
                </a:tc>
              </a:tr>
              <a:tr h="1507585">
                <a:tc>
                  <a:txBody>
                    <a:bodyPr/>
                    <a:lstStyle/>
                    <a:p>
                      <a:pPr>
                        <a:lnSpc>
                          <a:spcPct val="100000"/>
                        </a:lnSpc>
                      </a:pPr>
                      <a:endParaRPr sz="2400">
                        <a:latin typeface="Times New Roman" panose="02020603050405020304"/>
                        <a:cs typeface="Times New Roman" panose="02020603050405020304"/>
                      </a:endParaRPr>
                    </a:p>
                    <a:p>
                      <a:pPr>
                        <a:lnSpc>
                          <a:spcPct val="100000"/>
                        </a:lnSpc>
                      </a:pPr>
                      <a:endParaRPr sz="2400">
                        <a:latin typeface="Times New Roman" panose="02020603050405020304"/>
                        <a:cs typeface="Times New Roman" panose="02020603050405020304"/>
                      </a:endParaRPr>
                    </a:p>
                    <a:p>
                      <a:pPr>
                        <a:lnSpc>
                          <a:spcPct val="100000"/>
                        </a:lnSpc>
                      </a:pPr>
                      <a:endParaRPr sz="2400">
                        <a:latin typeface="Times New Roman" panose="02020603050405020304"/>
                        <a:cs typeface="Times New Roman" panose="02020603050405020304"/>
                      </a:endParaRPr>
                    </a:p>
                    <a:p>
                      <a:pPr marL="31750">
                        <a:lnSpc>
                          <a:spcPts val="2065"/>
                        </a:lnSpc>
                        <a:spcBef>
                          <a:spcPts val="1425"/>
                        </a:spcBef>
                      </a:pPr>
                      <a:r>
                        <a:rPr sz="1800" dirty="0">
                          <a:solidFill>
                            <a:srgbClr val="A4C248"/>
                          </a:solidFill>
                          <a:latin typeface="微软雅黑" panose="020B0503020204020204" pitchFamily="34" charset="-122"/>
                          <a:cs typeface="微软雅黑" panose="020B0503020204020204" pitchFamily="34" charset="-122"/>
                        </a:rPr>
                        <a:t>研发费用其他科目</a:t>
                      </a:r>
                      <a:endParaRPr sz="1800">
                        <a:latin typeface="微软雅黑" panose="020B0503020204020204" pitchFamily="34" charset="-122"/>
                        <a:cs typeface="微软雅黑" panose="020B0503020204020204" pitchFamily="34" charset="-122"/>
                      </a:endParaRPr>
                    </a:p>
                  </a:txBody>
                  <a:tcPr marL="0" marR="0" marT="0" marB="0">
                    <a:lnR w="9525">
                      <a:solidFill>
                        <a:srgbClr val="A6A6A6"/>
                      </a:solidFill>
                      <a:prstDash val="solid"/>
                    </a:lnR>
                  </a:tcPr>
                </a:tc>
                <a:tc>
                  <a:txBody>
                    <a:bodyPr/>
                    <a:lstStyle/>
                    <a:p>
                      <a:pPr>
                        <a:lnSpc>
                          <a:spcPct val="100000"/>
                        </a:lnSpc>
                      </a:pPr>
                      <a:endParaRPr sz="2400">
                        <a:latin typeface="Times New Roman" panose="02020603050405020304"/>
                        <a:cs typeface="Times New Roman" panose="02020603050405020304"/>
                      </a:endParaRPr>
                    </a:p>
                    <a:p>
                      <a:pPr>
                        <a:lnSpc>
                          <a:spcPct val="100000"/>
                        </a:lnSpc>
                      </a:pPr>
                      <a:endParaRPr sz="2400">
                        <a:latin typeface="Times New Roman" panose="02020603050405020304"/>
                        <a:cs typeface="Times New Roman" panose="02020603050405020304"/>
                      </a:endParaRPr>
                    </a:p>
                    <a:p>
                      <a:pPr>
                        <a:lnSpc>
                          <a:spcPct val="100000"/>
                        </a:lnSpc>
                      </a:pPr>
                      <a:endParaRPr sz="2400">
                        <a:latin typeface="Times New Roman" panose="02020603050405020304"/>
                        <a:cs typeface="Times New Roman" panose="02020603050405020304"/>
                      </a:endParaRPr>
                    </a:p>
                    <a:p>
                      <a:pPr marL="556260">
                        <a:lnSpc>
                          <a:spcPts val="2065"/>
                        </a:lnSpc>
                        <a:spcBef>
                          <a:spcPts val="1425"/>
                        </a:spcBef>
                      </a:pPr>
                      <a:r>
                        <a:rPr sz="1800" dirty="0">
                          <a:solidFill>
                            <a:srgbClr val="C663ED"/>
                          </a:solidFill>
                          <a:latin typeface="微软雅黑" panose="020B0503020204020204" pitchFamily="34" charset="-122"/>
                          <a:cs typeface="微软雅黑" panose="020B0503020204020204" pitchFamily="34" charset="-122"/>
                        </a:rPr>
                        <a:t>中国境内研发费用</a:t>
                      </a:r>
                      <a:endParaRPr sz="1800">
                        <a:latin typeface="微软雅黑" panose="020B0503020204020204" pitchFamily="34" charset="-122"/>
                        <a:cs typeface="微软雅黑" panose="020B0503020204020204" pitchFamily="34" charset="-122"/>
                      </a:endParaRPr>
                    </a:p>
                  </a:txBody>
                  <a:tcPr marL="0" marR="0" marT="0" marB="0">
                    <a:lnL w="9525">
                      <a:solidFill>
                        <a:srgbClr val="A6A6A6"/>
                      </a:solidFill>
                      <a:prstDash val="solid"/>
                    </a:lnL>
                    <a:lnR w="9525">
                      <a:solidFill>
                        <a:srgbClr val="A6A6A6"/>
                      </a:solidFill>
                      <a:prstDash val="solid"/>
                    </a:lnR>
                  </a:tcPr>
                </a:tc>
                <a:tc>
                  <a:txBody>
                    <a:bodyPr/>
                    <a:lstStyle/>
                    <a:p>
                      <a:pPr>
                        <a:lnSpc>
                          <a:spcPct val="100000"/>
                        </a:lnSpc>
                      </a:pPr>
                      <a:endParaRPr sz="2400">
                        <a:latin typeface="Times New Roman" panose="02020603050405020304"/>
                        <a:cs typeface="Times New Roman" panose="02020603050405020304"/>
                      </a:endParaRPr>
                    </a:p>
                    <a:p>
                      <a:pPr>
                        <a:lnSpc>
                          <a:spcPct val="100000"/>
                        </a:lnSpc>
                      </a:pPr>
                      <a:endParaRPr sz="2400">
                        <a:latin typeface="Times New Roman" panose="02020603050405020304"/>
                        <a:cs typeface="Times New Roman" panose="02020603050405020304"/>
                      </a:endParaRPr>
                    </a:p>
                    <a:p>
                      <a:pPr>
                        <a:lnSpc>
                          <a:spcPct val="100000"/>
                        </a:lnSpc>
                      </a:pPr>
                      <a:endParaRPr sz="2400">
                        <a:latin typeface="Times New Roman" panose="02020603050405020304"/>
                        <a:cs typeface="Times New Roman" panose="02020603050405020304"/>
                      </a:endParaRPr>
                    </a:p>
                    <a:p>
                      <a:pPr marL="686435">
                        <a:lnSpc>
                          <a:spcPts val="2065"/>
                        </a:lnSpc>
                        <a:spcBef>
                          <a:spcPts val="1425"/>
                        </a:spcBef>
                      </a:pPr>
                      <a:r>
                        <a:rPr sz="1800" dirty="0">
                          <a:solidFill>
                            <a:srgbClr val="F49100"/>
                          </a:solidFill>
                          <a:latin typeface="微软雅黑" panose="020B0503020204020204" pitchFamily="34" charset="-122"/>
                          <a:cs typeface="微软雅黑" panose="020B0503020204020204" pitchFamily="34" charset="-122"/>
                        </a:rPr>
                        <a:t>委托外部开发费用</a:t>
                      </a:r>
                      <a:endParaRPr sz="1800">
                        <a:latin typeface="微软雅黑" panose="020B0503020204020204" pitchFamily="34" charset="-122"/>
                        <a:cs typeface="微软雅黑" panose="020B0503020204020204" pitchFamily="34" charset="-122"/>
                      </a:endParaRPr>
                    </a:p>
                  </a:txBody>
                  <a:tcPr marL="0" marR="0" marT="0" marB="0">
                    <a:lnL w="9525">
                      <a:solidFill>
                        <a:srgbClr val="A6A6A6"/>
                      </a:solidFill>
                      <a:prstDash val="solid"/>
                    </a:lnL>
                  </a:tcPr>
                </a:tc>
              </a:tr>
              <a:tr h="274320">
                <a:tc>
                  <a:txBody>
                    <a:bodyPr/>
                    <a:lstStyle/>
                    <a:p>
                      <a:pPr marL="31750">
                        <a:lnSpc>
                          <a:spcPts val="2060"/>
                        </a:lnSpc>
                      </a:pPr>
                      <a:r>
                        <a:rPr sz="1800" dirty="0">
                          <a:solidFill>
                            <a:srgbClr val="A4C248"/>
                          </a:solidFill>
                          <a:latin typeface="微软雅黑" panose="020B0503020204020204" pitchFamily="34" charset="-122"/>
                          <a:cs typeface="微软雅黑" panose="020B0503020204020204" pitchFamily="34" charset="-122"/>
                        </a:rPr>
                        <a:t>金额小于总金额的</a:t>
                      </a:r>
                      <a:endParaRPr sz="1800">
                        <a:latin typeface="微软雅黑" panose="020B0503020204020204" pitchFamily="34" charset="-122"/>
                        <a:cs typeface="微软雅黑" panose="020B0503020204020204" pitchFamily="34" charset="-122"/>
                      </a:endParaRPr>
                    </a:p>
                  </a:txBody>
                  <a:tcPr marL="0" marR="0" marT="0" marB="0">
                    <a:lnR w="9525">
                      <a:solidFill>
                        <a:srgbClr val="A6A6A6"/>
                      </a:solidFill>
                      <a:prstDash val="solid"/>
                    </a:lnR>
                  </a:tcPr>
                </a:tc>
                <a:tc>
                  <a:txBody>
                    <a:bodyPr/>
                    <a:lstStyle/>
                    <a:p>
                      <a:pPr marL="556260">
                        <a:lnSpc>
                          <a:spcPts val="2060"/>
                        </a:lnSpc>
                      </a:pPr>
                      <a:r>
                        <a:rPr sz="1800" dirty="0">
                          <a:solidFill>
                            <a:srgbClr val="C663ED"/>
                          </a:solidFill>
                          <a:latin typeface="微软雅黑" panose="020B0503020204020204" pitchFamily="34" charset="-122"/>
                          <a:cs typeface="微软雅黑" panose="020B0503020204020204" pitchFamily="34" charset="-122"/>
                        </a:rPr>
                        <a:t>总额占全部研发费</a:t>
                      </a:r>
                      <a:endParaRPr sz="1800">
                        <a:latin typeface="微软雅黑" panose="020B0503020204020204" pitchFamily="34" charset="-122"/>
                        <a:cs typeface="微软雅黑" panose="020B0503020204020204" pitchFamily="34" charset="-122"/>
                      </a:endParaRPr>
                    </a:p>
                  </a:txBody>
                  <a:tcPr marL="0" marR="0" marT="0" marB="0">
                    <a:lnL w="9525">
                      <a:solidFill>
                        <a:srgbClr val="A6A6A6"/>
                      </a:solidFill>
                      <a:prstDash val="solid"/>
                    </a:lnL>
                    <a:lnR w="9525">
                      <a:solidFill>
                        <a:srgbClr val="A6A6A6"/>
                      </a:solidFill>
                      <a:prstDash val="solid"/>
                    </a:lnR>
                  </a:tcPr>
                </a:tc>
                <a:tc>
                  <a:txBody>
                    <a:bodyPr/>
                    <a:lstStyle/>
                    <a:p>
                      <a:pPr marL="686435">
                        <a:lnSpc>
                          <a:spcPts val="2060"/>
                        </a:lnSpc>
                      </a:pPr>
                      <a:r>
                        <a:rPr sz="1800" dirty="0">
                          <a:solidFill>
                            <a:srgbClr val="F49100"/>
                          </a:solidFill>
                          <a:latin typeface="微软雅黑" panose="020B0503020204020204" pitchFamily="34" charset="-122"/>
                          <a:cs typeface="微软雅黑" panose="020B0503020204020204" pitchFamily="34" charset="-122"/>
                        </a:rPr>
                        <a:t>按实际发生额</a:t>
                      </a:r>
                      <a:r>
                        <a:rPr sz="1800" spc="-5" dirty="0">
                          <a:solidFill>
                            <a:srgbClr val="F49100"/>
                          </a:solidFill>
                          <a:latin typeface="微软雅黑" panose="020B0503020204020204" pitchFamily="34" charset="-122"/>
                          <a:cs typeface="微软雅黑" panose="020B0503020204020204" pitchFamily="34" charset="-122"/>
                        </a:rPr>
                        <a:t>80%</a:t>
                      </a:r>
                      <a:endParaRPr sz="1800">
                        <a:latin typeface="微软雅黑" panose="020B0503020204020204" pitchFamily="34" charset="-122"/>
                        <a:cs typeface="微软雅黑" panose="020B0503020204020204" pitchFamily="34" charset="-122"/>
                      </a:endParaRPr>
                    </a:p>
                  </a:txBody>
                  <a:tcPr marL="0" marR="0" marT="0" marB="0">
                    <a:lnL w="9525">
                      <a:solidFill>
                        <a:srgbClr val="A6A6A6"/>
                      </a:solidFill>
                      <a:prstDash val="solid"/>
                    </a:lnL>
                  </a:tcPr>
                </a:tc>
              </a:tr>
              <a:tr h="562335">
                <a:tc>
                  <a:txBody>
                    <a:bodyPr/>
                    <a:lstStyle/>
                    <a:p>
                      <a:pPr marL="31750">
                        <a:lnSpc>
                          <a:spcPts val="2155"/>
                        </a:lnSpc>
                      </a:pPr>
                      <a:r>
                        <a:rPr sz="1800" spc="-5" dirty="0">
                          <a:solidFill>
                            <a:srgbClr val="A4C248"/>
                          </a:solidFill>
                          <a:latin typeface="微软雅黑" panose="020B0503020204020204" pitchFamily="34" charset="-122"/>
                          <a:cs typeface="微软雅黑" panose="020B0503020204020204" pitchFamily="34" charset="-122"/>
                        </a:rPr>
                        <a:t>20%</a:t>
                      </a:r>
                      <a:endParaRPr sz="1800">
                        <a:latin typeface="微软雅黑" panose="020B0503020204020204" pitchFamily="34" charset="-122"/>
                        <a:cs typeface="微软雅黑" panose="020B0503020204020204" pitchFamily="34" charset="-122"/>
                      </a:endParaRPr>
                    </a:p>
                  </a:txBody>
                  <a:tcPr marL="0" marR="0" marT="0" marB="0">
                    <a:lnR w="9525">
                      <a:solidFill>
                        <a:srgbClr val="A6A6A6"/>
                      </a:solidFill>
                      <a:prstDash val="solid"/>
                    </a:lnR>
                  </a:tcPr>
                </a:tc>
                <a:tc>
                  <a:txBody>
                    <a:bodyPr/>
                    <a:lstStyle/>
                    <a:p>
                      <a:pPr marL="556260" marR="857885">
                        <a:lnSpc>
                          <a:spcPts val="2160"/>
                        </a:lnSpc>
                        <a:spcBef>
                          <a:spcPts val="65"/>
                        </a:spcBef>
                      </a:pPr>
                      <a:r>
                        <a:rPr sz="1800" dirty="0">
                          <a:solidFill>
                            <a:srgbClr val="C663ED"/>
                          </a:solidFill>
                          <a:latin typeface="微软雅黑" panose="020B0503020204020204" pitchFamily="34" charset="-122"/>
                          <a:cs typeface="微软雅黑" panose="020B0503020204020204" pitchFamily="34" charset="-122"/>
                        </a:rPr>
                        <a:t>用总额比例不低于  </a:t>
                      </a:r>
                      <a:r>
                        <a:rPr sz="1800" spc="-5" dirty="0">
                          <a:solidFill>
                            <a:srgbClr val="C663ED"/>
                          </a:solidFill>
                          <a:latin typeface="微软雅黑" panose="020B0503020204020204" pitchFamily="34" charset="-122"/>
                          <a:cs typeface="微软雅黑" panose="020B0503020204020204" pitchFamily="34" charset="-122"/>
                        </a:rPr>
                        <a:t>60%</a:t>
                      </a:r>
                      <a:endParaRPr sz="1800">
                        <a:latin typeface="微软雅黑" panose="020B0503020204020204" pitchFamily="34" charset="-122"/>
                        <a:cs typeface="微软雅黑" panose="020B0503020204020204" pitchFamily="34" charset="-122"/>
                      </a:endParaRPr>
                    </a:p>
                  </a:txBody>
                  <a:tcPr marL="0" marR="0" marT="8255" marB="0">
                    <a:lnL w="9525">
                      <a:solidFill>
                        <a:srgbClr val="A6A6A6"/>
                      </a:solidFill>
                      <a:prstDash val="solid"/>
                    </a:lnL>
                    <a:lnR w="9525">
                      <a:solidFill>
                        <a:srgbClr val="A6A6A6"/>
                      </a:solidFill>
                      <a:prstDash val="solid"/>
                    </a:lnR>
                  </a:tcPr>
                </a:tc>
                <a:tc>
                  <a:txBody>
                    <a:bodyPr/>
                    <a:lstStyle/>
                    <a:p>
                      <a:pPr marL="686435">
                        <a:lnSpc>
                          <a:spcPts val="2155"/>
                        </a:lnSpc>
                      </a:pPr>
                      <a:r>
                        <a:rPr sz="1800" dirty="0">
                          <a:solidFill>
                            <a:srgbClr val="F49100"/>
                          </a:solidFill>
                          <a:latin typeface="微软雅黑" panose="020B0503020204020204" pitchFamily="34" charset="-122"/>
                          <a:cs typeface="微软雅黑" panose="020B0503020204020204" pitchFamily="34" charset="-122"/>
                        </a:rPr>
                        <a:t>计入</a:t>
                      </a:r>
                      <a:endParaRPr sz="1800">
                        <a:latin typeface="微软雅黑" panose="020B0503020204020204" pitchFamily="34" charset="-122"/>
                        <a:cs typeface="微软雅黑" panose="020B0503020204020204" pitchFamily="34" charset="-122"/>
                      </a:endParaRPr>
                    </a:p>
                  </a:txBody>
                  <a:tcPr marL="0" marR="0" marT="0" marB="0">
                    <a:lnL w="9525">
                      <a:solidFill>
                        <a:srgbClr val="A6A6A6"/>
                      </a:solidFill>
                      <a:prstDash val="solid"/>
                    </a:lnL>
                  </a:tcPr>
                </a:tc>
              </a:tr>
            </a:tbl>
          </a:graphicData>
        </a:graphic>
      </p:graphicFrame>
      <p:pic>
        <p:nvPicPr>
          <p:cNvPr id="13" name="object 13"/>
          <p:cNvPicPr/>
          <p:nvPr/>
        </p:nvPicPr>
        <p:blipFill>
          <a:blip r:embed="rId7" cstate="print"/>
          <a:stretch>
            <a:fillRect/>
          </a:stretch>
        </p:blipFill>
        <p:spPr>
          <a:xfrm>
            <a:off x="9103252" y="3718890"/>
            <a:ext cx="837926" cy="842010"/>
          </a:xfrm>
          <a:prstGeom prst="rect">
            <a:avLst/>
          </a:prstGeom>
        </p:spPr>
      </p:pic>
      <p:sp>
        <p:nvSpPr>
          <p:cNvPr id="14" name="object 14"/>
          <p:cNvSpPr txBox="1"/>
          <p:nvPr/>
        </p:nvSpPr>
        <p:spPr>
          <a:xfrm>
            <a:off x="4351972" y="6093294"/>
            <a:ext cx="3936365" cy="451484"/>
          </a:xfrm>
          <a:prstGeom prst="rect">
            <a:avLst/>
          </a:prstGeom>
        </p:spPr>
        <p:txBody>
          <a:bodyPr vert="horz" wrap="square" lIns="0" tIns="12065" rIns="0" bIns="0" rtlCol="0">
            <a:spAutoFit/>
          </a:bodyPr>
          <a:lstStyle/>
          <a:p>
            <a:pPr marL="12700">
              <a:lnSpc>
                <a:spcPct val="100000"/>
              </a:lnSpc>
              <a:spcBef>
                <a:spcPts val="95"/>
              </a:spcBef>
            </a:pPr>
            <a:r>
              <a:rPr sz="2800" dirty="0">
                <a:latin typeface="微软雅黑" panose="020B0503020204020204" pitchFamily="34" charset="-122"/>
                <a:cs typeface="微软雅黑" panose="020B0503020204020204" pitchFamily="34" charset="-122"/>
              </a:rPr>
              <a:t>需要有专项审计报告支</a:t>
            </a:r>
            <a:r>
              <a:rPr sz="2800" spc="-5" dirty="0">
                <a:latin typeface="微软雅黑" panose="020B0503020204020204" pitchFamily="34" charset="-122"/>
                <a:cs typeface="微软雅黑" panose="020B0503020204020204" pitchFamily="34" charset="-122"/>
              </a:rPr>
              <a:t>撑</a:t>
            </a:r>
            <a:endParaRPr sz="2800">
              <a:latin typeface="微软雅黑" panose="020B0503020204020204" pitchFamily="34" charset="-122"/>
              <a:cs typeface="微软雅黑" panose="020B0503020204020204" pitchFamily="34" charset="-122"/>
            </a:endParaRPr>
          </a:p>
        </p:txBody>
      </p:sp>
      <p:pic>
        <p:nvPicPr>
          <p:cNvPr id="2" name="图片 1"/>
          <p:cNvPicPr>
            <a:picLocks noChangeAspect="1"/>
          </p:cNvPicPr>
          <p:nvPr/>
        </p:nvPicPr>
        <p:blipFill>
          <a:blip r:embed="rId8" cstate="print"/>
          <a:stretch>
            <a:fillRect/>
          </a:stretch>
        </p:blipFill>
        <p:spPr>
          <a:xfrm>
            <a:off x="871642" y="514201"/>
            <a:ext cx="10448715" cy="831121"/>
          </a:xfrm>
          <a:prstGeom prst="rect">
            <a:avLst/>
          </a:prstGeom>
        </p:spPr>
      </p:pic>
      <p:sp>
        <p:nvSpPr>
          <p:cNvPr id="3" name="矩形 2"/>
          <p:cNvSpPr/>
          <p:nvPr/>
        </p:nvSpPr>
        <p:spPr>
          <a:xfrm>
            <a:off x="1806575" y="540385"/>
            <a:ext cx="6739890" cy="553085"/>
          </a:xfrm>
          <a:prstGeom prst="rect">
            <a:avLst/>
          </a:prstGeom>
          <a:noFill/>
        </p:spPr>
        <p:txBody>
          <a:bodyPr wrap="square" lIns="91440" tIns="45720" rIns="91440" bIns="45720">
            <a:spAutoFit/>
          </a:bodyPr>
          <a:lstStyle/>
          <a:p>
            <a:pPr algn="l"/>
            <a:r>
              <a:rPr lang="zh-CN" altLang="zh-CN" sz="3000" b="1" dirty="0"/>
              <a:t>高企财务核算</a:t>
            </a:r>
            <a:r>
              <a:rPr lang="en-US" altLang="zh-CN" sz="3000" b="1" cap="none" spc="0" dirty="0">
                <a:ln w="0"/>
                <a:effectLst>
                  <a:outerShdw blurRad="38100" dist="25400" dir="5400000" algn="ctr" rotWithShape="0">
                    <a:srgbClr val="6E747A">
                      <a:alpha val="43000"/>
                    </a:srgbClr>
                  </a:outerShdw>
                </a:effectLst>
              </a:rPr>
              <a:t>-</a:t>
            </a:r>
            <a:r>
              <a:rPr lang="zh-CN" altLang="en-US" sz="3000" b="1" cap="none" spc="0" dirty="0">
                <a:ln w="0"/>
                <a:effectLst>
                  <a:outerShdw blurRad="38100" dist="25400" dir="5400000" algn="ctr" rotWithShape="0">
                    <a:srgbClr val="6E747A">
                      <a:alpha val="43000"/>
                    </a:srgbClr>
                  </a:outerShdw>
                </a:effectLst>
              </a:rPr>
              <a:t>研发费用归集要点</a:t>
            </a:r>
            <a:endParaRPr lang="zh-CN" altLang="en-US" sz="3000" b="1" cap="none" spc="0" dirty="0">
              <a:ln w="0"/>
              <a:effectLst>
                <a:outerShdw blurRad="38100" dist="25400" dir="5400000" algn="ctr" rotWithShape="0">
                  <a:srgbClr val="6E747A">
                    <a:alpha val="43000"/>
                  </a:srgbClr>
                </a:outerShdw>
              </a:effectLst>
            </a:endParaRPr>
          </a:p>
        </p:txBody>
      </p:sp>
      <p:sp>
        <p:nvSpPr>
          <p:cNvPr id="4" name="矩形 3"/>
          <p:cNvSpPr/>
          <p:nvPr/>
        </p:nvSpPr>
        <p:spPr>
          <a:xfrm>
            <a:off x="893029" y="581511"/>
            <a:ext cx="718820" cy="583565"/>
          </a:xfrm>
          <a:prstGeom prst="rect">
            <a:avLst/>
          </a:prstGeom>
          <a:noFill/>
        </p:spPr>
        <p:txBody>
          <a:bodyPr wrap="none" lIns="91440" tIns="45720" rIns="91440" bIns="45720">
            <a:spAutoFit/>
          </a:bodyPr>
          <a:p>
            <a:pPr algn="ctr"/>
            <a:r>
              <a:rPr lang="en-US" altLang="zh-CN" sz="3200" b="0" cap="none" spc="0" dirty="0">
                <a:ln w="0"/>
                <a:solidFill>
                  <a:schemeClr val="bg1"/>
                </a:solidFill>
                <a:effectLst>
                  <a:outerShdw blurRad="38100" dist="25400" dir="5400000" algn="ctr" rotWithShape="0">
                    <a:srgbClr val="6E747A">
                      <a:alpha val="43000"/>
                    </a:srgbClr>
                  </a:outerShdw>
                </a:effectLst>
              </a:rPr>
              <a:t>4-1</a:t>
            </a:r>
            <a:endParaRPr lang="en-US" altLang="zh-CN" sz="3200" b="0" cap="none" spc="0" dirty="0">
              <a:ln w="0"/>
              <a:solidFill>
                <a:schemeClr val="bg1"/>
              </a:solidFill>
              <a:effectLst>
                <a:outerShdw blurRad="38100" dist="25400" dir="5400000" algn="ctr" rotWithShape="0">
                  <a:srgbClr val="6E747A">
                    <a:alpha val="43000"/>
                  </a:srgbClr>
                </a:outerShdw>
              </a:effectLs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88637" y="1390831"/>
            <a:ext cx="9419772" cy="2452915"/>
          </a:xfrm>
        </p:spPr>
        <p:txBody>
          <a:bodyPr>
            <a:normAutofit fontScale="92500" lnSpcReduction="20000"/>
          </a:bodyPr>
          <a:lstStyle/>
          <a:p>
            <a:pPr marL="0" indent="0">
              <a:buNone/>
            </a:pPr>
            <a:r>
              <a:rPr lang="zh-CN" altLang="en-US" sz="2400" b="1" dirty="0"/>
              <a:t>企业层面的基础工作：</a:t>
            </a:r>
            <a:endParaRPr lang="en-US" altLang="zh-CN" sz="2400" b="1" dirty="0"/>
          </a:p>
          <a:p>
            <a:pPr marL="0" indent="0">
              <a:buNone/>
            </a:pPr>
            <a:r>
              <a:rPr lang="en-US" altLang="zh-CN" dirty="0"/>
              <a:t>1</a:t>
            </a:r>
            <a:r>
              <a:rPr lang="zh-CN" altLang="en-US" dirty="0"/>
              <a:t>、年度研发计划及批准文件</a:t>
            </a:r>
            <a:endParaRPr lang="en-US" altLang="zh-CN" dirty="0"/>
          </a:p>
          <a:p>
            <a:pPr marL="0" indent="0">
              <a:buNone/>
            </a:pPr>
            <a:r>
              <a:rPr lang="en-US" altLang="zh-CN" dirty="0"/>
              <a:t>2</a:t>
            </a:r>
            <a:r>
              <a:rPr lang="zh-CN" altLang="en-US" dirty="0"/>
              <a:t>、项目研发计划及批准文件</a:t>
            </a:r>
            <a:endParaRPr lang="en-US" altLang="zh-CN" dirty="0"/>
          </a:p>
          <a:p>
            <a:pPr marL="0" indent="0">
              <a:buNone/>
            </a:pPr>
            <a:r>
              <a:rPr lang="en-US" altLang="zh-CN" dirty="0"/>
              <a:t>3</a:t>
            </a:r>
            <a:r>
              <a:rPr lang="zh-CN" altLang="en-US" dirty="0"/>
              <a:t>、</a:t>
            </a:r>
            <a:r>
              <a:rPr lang="zh-CN" altLang="en-US" dirty="0">
                <a:solidFill>
                  <a:srgbClr val="FF0000"/>
                </a:solidFill>
              </a:rPr>
              <a:t>项目立项批准文件</a:t>
            </a:r>
            <a:endParaRPr lang="en-US" altLang="zh-CN" dirty="0"/>
          </a:p>
          <a:p>
            <a:pPr marL="0" indent="0">
              <a:buNone/>
            </a:pPr>
            <a:r>
              <a:rPr lang="en-US" altLang="zh-CN" dirty="0"/>
              <a:t>4</a:t>
            </a:r>
            <a:r>
              <a:rPr lang="zh-CN" altLang="en-US" dirty="0"/>
              <a:t>、原始凭证制作及传递流程</a:t>
            </a:r>
            <a:endParaRPr lang="en-US" altLang="zh-CN" dirty="0"/>
          </a:p>
          <a:p>
            <a:pPr marL="0" indent="0">
              <a:buNone/>
            </a:pPr>
            <a:r>
              <a:rPr lang="en-US" altLang="zh-CN" dirty="0"/>
              <a:t>5</a:t>
            </a:r>
            <a:r>
              <a:rPr lang="zh-CN" altLang="en-US" dirty="0"/>
              <a:t>、为提高协调效率，建议设立高企认定（复审）小组</a:t>
            </a:r>
            <a:endParaRPr lang="en-US" altLang="zh-CN" dirty="0"/>
          </a:p>
          <a:p>
            <a:pPr marL="0" indent="0">
              <a:buNone/>
            </a:pPr>
            <a:endParaRPr lang="zh-CN" altLang="en-US" dirty="0"/>
          </a:p>
        </p:txBody>
      </p:sp>
      <p:graphicFrame>
        <p:nvGraphicFramePr>
          <p:cNvPr id="4" name="表格 3"/>
          <p:cNvGraphicFramePr>
            <a:graphicFrameLocks noGrp="1"/>
          </p:cNvGraphicFramePr>
          <p:nvPr/>
        </p:nvGraphicFramePr>
        <p:xfrm>
          <a:off x="1378856" y="3929942"/>
          <a:ext cx="8929550" cy="2442313"/>
        </p:xfrm>
        <a:graphic>
          <a:graphicData uri="http://schemas.openxmlformats.org/drawingml/2006/table">
            <a:tbl>
              <a:tblPr firstRow="1" bandRow="1">
                <a:tableStyleId>{5C22544A-7EE6-4342-B048-85BDC9FD1C3A}</a:tableStyleId>
              </a:tblPr>
              <a:tblGrid>
                <a:gridCol w="1785910"/>
                <a:gridCol w="1785910"/>
                <a:gridCol w="1785910"/>
                <a:gridCol w="1785910"/>
                <a:gridCol w="1785910"/>
              </a:tblGrid>
              <a:tr h="401830">
                <a:tc>
                  <a:txBody>
                    <a:bodyPr/>
                    <a:lstStyle/>
                    <a:p>
                      <a:pPr algn="ctr"/>
                      <a:r>
                        <a:rPr lang="zh-CN" altLang="en-US" sz="2000" dirty="0">
                          <a:solidFill>
                            <a:schemeClr val="bg1"/>
                          </a:solidFill>
                        </a:rPr>
                        <a:t>部门</a:t>
                      </a:r>
                      <a:endParaRPr lang="zh-CN" altLang="en-US" sz="2000" dirty="0">
                        <a:solidFill>
                          <a:schemeClr val="bg1"/>
                        </a:solidFill>
                      </a:endParaRPr>
                    </a:p>
                  </a:txBody>
                  <a:tcPr marL="100457" marR="100457" marT="50229" marB="50229">
                    <a:solidFill>
                      <a:srgbClr val="92D050"/>
                    </a:solidFill>
                  </a:tcPr>
                </a:tc>
                <a:tc>
                  <a:txBody>
                    <a:bodyPr/>
                    <a:lstStyle/>
                    <a:p>
                      <a:pPr algn="ctr"/>
                      <a:r>
                        <a:rPr lang="zh-CN" altLang="en-US" sz="2000" dirty="0">
                          <a:solidFill>
                            <a:schemeClr val="bg1"/>
                          </a:solidFill>
                        </a:rPr>
                        <a:t>负责人</a:t>
                      </a:r>
                      <a:endParaRPr lang="zh-CN" altLang="en-US" sz="2000" dirty="0">
                        <a:solidFill>
                          <a:schemeClr val="bg1"/>
                        </a:solidFill>
                      </a:endParaRPr>
                    </a:p>
                  </a:txBody>
                  <a:tcPr marL="100457" marR="100457" marT="50229" marB="50229">
                    <a:solidFill>
                      <a:srgbClr val="92D050"/>
                    </a:solidFill>
                  </a:tcPr>
                </a:tc>
                <a:tc>
                  <a:txBody>
                    <a:bodyPr/>
                    <a:lstStyle/>
                    <a:p>
                      <a:pPr algn="ctr"/>
                      <a:r>
                        <a:rPr lang="zh-CN" altLang="en-US" sz="2000" dirty="0">
                          <a:solidFill>
                            <a:schemeClr val="bg1"/>
                          </a:solidFill>
                        </a:rPr>
                        <a:t>电话</a:t>
                      </a:r>
                      <a:endParaRPr lang="zh-CN" altLang="en-US" sz="2000" dirty="0">
                        <a:solidFill>
                          <a:schemeClr val="bg1"/>
                        </a:solidFill>
                      </a:endParaRPr>
                    </a:p>
                  </a:txBody>
                  <a:tcPr marL="100457" marR="100457" marT="50229" marB="50229">
                    <a:solidFill>
                      <a:srgbClr val="92D050"/>
                    </a:solidFill>
                  </a:tcPr>
                </a:tc>
                <a:tc>
                  <a:txBody>
                    <a:bodyPr/>
                    <a:lstStyle/>
                    <a:p>
                      <a:pPr algn="ctr"/>
                      <a:r>
                        <a:rPr lang="zh-CN" altLang="en-US" sz="2000" dirty="0">
                          <a:solidFill>
                            <a:schemeClr val="bg1"/>
                          </a:solidFill>
                        </a:rPr>
                        <a:t>业务主办</a:t>
                      </a:r>
                      <a:endParaRPr lang="zh-CN" altLang="en-US" sz="2000" dirty="0">
                        <a:solidFill>
                          <a:schemeClr val="bg1"/>
                        </a:solidFill>
                      </a:endParaRPr>
                    </a:p>
                  </a:txBody>
                  <a:tcPr marL="100457" marR="100457" marT="50229" marB="50229">
                    <a:solidFill>
                      <a:srgbClr val="92D050"/>
                    </a:solidFill>
                  </a:tcPr>
                </a:tc>
                <a:tc>
                  <a:txBody>
                    <a:bodyPr/>
                    <a:lstStyle/>
                    <a:p>
                      <a:pPr algn="ctr"/>
                      <a:r>
                        <a:rPr lang="zh-CN" altLang="en-US" sz="2000" dirty="0">
                          <a:solidFill>
                            <a:schemeClr val="bg1"/>
                          </a:solidFill>
                        </a:rPr>
                        <a:t>电话</a:t>
                      </a:r>
                      <a:endParaRPr lang="zh-CN" altLang="en-US" sz="2000" dirty="0">
                        <a:solidFill>
                          <a:schemeClr val="bg1"/>
                        </a:solidFill>
                      </a:endParaRPr>
                    </a:p>
                  </a:txBody>
                  <a:tcPr marL="100457" marR="100457" marT="50229" marB="50229">
                    <a:solidFill>
                      <a:srgbClr val="92D050"/>
                    </a:solidFill>
                  </a:tcPr>
                </a:tc>
              </a:tr>
              <a:tr h="407411">
                <a:tc>
                  <a:txBody>
                    <a:bodyPr/>
                    <a:lstStyle/>
                    <a:p>
                      <a:r>
                        <a:rPr lang="zh-CN" altLang="en-US" sz="2000" dirty="0"/>
                        <a:t>副总经理</a:t>
                      </a:r>
                      <a:endParaRPr lang="zh-CN" altLang="en-US" sz="2000" dirty="0"/>
                    </a:p>
                  </a:txBody>
                  <a:tcPr marL="100457" marR="100457" marT="50229" marB="50229">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tcPr>
                </a:tc>
                <a:tc>
                  <a:txBody>
                    <a:bodyPr/>
                    <a:lstStyle/>
                    <a:p>
                      <a:endParaRPr lang="zh-CN" altLang="en-US" sz="2000" dirty="0"/>
                    </a:p>
                  </a:txBody>
                  <a:tcPr marL="100457" marR="100457" marT="50229" marB="50229">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tcPr>
                </a:tc>
                <a:tc>
                  <a:txBody>
                    <a:bodyPr/>
                    <a:lstStyle/>
                    <a:p>
                      <a:endParaRPr lang="zh-CN" altLang="en-US" sz="2000" dirty="0"/>
                    </a:p>
                  </a:txBody>
                  <a:tcPr marL="100457" marR="100457" marT="50229" marB="50229">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tcPr>
                </a:tc>
                <a:tc>
                  <a:txBody>
                    <a:bodyPr/>
                    <a:lstStyle/>
                    <a:p>
                      <a:endParaRPr lang="zh-CN" altLang="en-US" sz="2000" dirty="0"/>
                    </a:p>
                  </a:txBody>
                  <a:tcPr marL="100457" marR="100457" marT="50229" marB="50229">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tcPr>
                </a:tc>
                <a:tc>
                  <a:txBody>
                    <a:bodyPr/>
                    <a:lstStyle/>
                    <a:p>
                      <a:endParaRPr lang="zh-CN" altLang="en-US" sz="2000" dirty="0"/>
                    </a:p>
                  </a:txBody>
                  <a:tcPr marL="100457" marR="100457" marT="50229" marB="50229">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tcPr>
                </a:tc>
              </a:tr>
              <a:tr h="407411">
                <a:tc>
                  <a:txBody>
                    <a:bodyPr/>
                    <a:lstStyle/>
                    <a:p>
                      <a:r>
                        <a:rPr lang="zh-CN" altLang="en-US" sz="2000" dirty="0"/>
                        <a:t>技术部</a:t>
                      </a:r>
                      <a:endParaRPr lang="zh-CN" altLang="en-US" sz="2000" dirty="0"/>
                    </a:p>
                  </a:txBody>
                  <a:tcPr marL="100457" marR="100457" marT="50229" marB="50229">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tcPr>
                </a:tc>
                <a:tc>
                  <a:txBody>
                    <a:bodyPr/>
                    <a:lstStyle/>
                    <a:p>
                      <a:endParaRPr lang="zh-CN" altLang="en-US" sz="2000" dirty="0"/>
                    </a:p>
                  </a:txBody>
                  <a:tcPr marL="100457" marR="100457" marT="50229" marB="50229">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tcPr>
                </a:tc>
                <a:tc>
                  <a:txBody>
                    <a:bodyPr/>
                    <a:lstStyle/>
                    <a:p>
                      <a:endParaRPr lang="zh-CN" altLang="en-US" sz="2000" dirty="0"/>
                    </a:p>
                  </a:txBody>
                  <a:tcPr marL="100457" marR="100457" marT="50229" marB="50229">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tcPr>
                </a:tc>
                <a:tc>
                  <a:txBody>
                    <a:bodyPr/>
                    <a:lstStyle/>
                    <a:p>
                      <a:endParaRPr lang="zh-CN" altLang="en-US" sz="2000" dirty="0"/>
                    </a:p>
                  </a:txBody>
                  <a:tcPr marL="100457" marR="100457" marT="50229" marB="50229">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tcPr>
                </a:tc>
                <a:tc>
                  <a:txBody>
                    <a:bodyPr/>
                    <a:lstStyle/>
                    <a:p>
                      <a:endParaRPr lang="zh-CN" altLang="en-US" sz="2000" dirty="0"/>
                    </a:p>
                  </a:txBody>
                  <a:tcPr marL="100457" marR="100457" marT="50229" marB="50229">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tcPr>
                </a:tc>
              </a:tr>
              <a:tr h="407411">
                <a:tc>
                  <a:txBody>
                    <a:bodyPr/>
                    <a:lstStyle/>
                    <a:p>
                      <a:r>
                        <a:rPr lang="zh-CN" altLang="en-US" sz="2000" dirty="0"/>
                        <a:t>财务部</a:t>
                      </a:r>
                      <a:endParaRPr lang="zh-CN" altLang="en-US" sz="2000" dirty="0"/>
                    </a:p>
                  </a:txBody>
                  <a:tcPr marL="100457" marR="100457" marT="50229" marB="50229">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tcPr>
                </a:tc>
                <a:tc>
                  <a:txBody>
                    <a:bodyPr/>
                    <a:lstStyle/>
                    <a:p>
                      <a:endParaRPr lang="zh-CN" altLang="en-US" sz="2000" dirty="0"/>
                    </a:p>
                  </a:txBody>
                  <a:tcPr marL="100457" marR="100457" marT="50229" marB="50229">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tcPr>
                </a:tc>
                <a:tc>
                  <a:txBody>
                    <a:bodyPr/>
                    <a:lstStyle/>
                    <a:p>
                      <a:endParaRPr lang="zh-CN" altLang="en-US" sz="2000"/>
                    </a:p>
                  </a:txBody>
                  <a:tcPr marL="100457" marR="100457" marT="50229" marB="50229">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tcPr>
                </a:tc>
                <a:tc>
                  <a:txBody>
                    <a:bodyPr/>
                    <a:lstStyle/>
                    <a:p>
                      <a:endParaRPr lang="zh-CN" altLang="en-US" sz="2000" dirty="0"/>
                    </a:p>
                  </a:txBody>
                  <a:tcPr marL="100457" marR="100457" marT="50229" marB="50229">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tcPr>
                </a:tc>
                <a:tc>
                  <a:txBody>
                    <a:bodyPr/>
                    <a:lstStyle/>
                    <a:p>
                      <a:endParaRPr lang="zh-CN" altLang="en-US" sz="2000" dirty="0"/>
                    </a:p>
                  </a:txBody>
                  <a:tcPr marL="100457" marR="100457" marT="50229" marB="50229">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tcPr>
                </a:tc>
              </a:tr>
              <a:tr h="407411">
                <a:tc>
                  <a:txBody>
                    <a:bodyPr/>
                    <a:lstStyle/>
                    <a:p>
                      <a:r>
                        <a:rPr lang="zh-CN" altLang="en-US" sz="2000" dirty="0"/>
                        <a:t>人事部</a:t>
                      </a:r>
                      <a:endParaRPr lang="zh-CN" altLang="en-US" sz="2000" dirty="0"/>
                    </a:p>
                  </a:txBody>
                  <a:tcPr marL="100457" marR="100457" marT="50229" marB="50229">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tcPr>
                </a:tc>
                <a:tc>
                  <a:txBody>
                    <a:bodyPr/>
                    <a:lstStyle/>
                    <a:p>
                      <a:endParaRPr lang="zh-CN" altLang="en-US" sz="2000" dirty="0"/>
                    </a:p>
                  </a:txBody>
                  <a:tcPr marL="100457" marR="100457" marT="50229" marB="50229">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tcPr>
                </a:tc>
                <a:tc>
                  <a:txBody>
                    <a:bodyPr/>
                    <a:lstStyle/>
                    <a:p>
                      <a:endParaRPr lang="zh-CN" altLang="en-US" sz="2000" dirty="0"/>
                    </a:p>
                  </a:txBody>
                  <a:tcPr marL="100457" marR="100457" marT="50229" marB="50229">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tcPr>
                </a:tc>
                <a:tc>
                  <a:txBody>
                    <a:bodyPr/>
                    <a:lstStyle/>
                    <a:p>
                      <a:endParaRPr lang="zh-CN" altLang="en-US" sz="2000" dirty="0"/>
                    </a:p>
                  </a:txBody>
                  <a:tcPr marL="100457" marR="100457" marT="50229" marB="50229">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tcPr>
                </a:tc>
                <a:tc>
                  <a:txBody>
                    <a:bodyPr/>
                    <a:lstStyle/>
                    <a:p>
                      <a:endParaRPr lang="zh-CN" altLang="en-US" sz="2000" dirty="0"/>
                    </a:p>
                  </a:txBody>
                  <a:tcPr marL="100457" marR="100457" marT="50229" marB="50229">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tcPr>
                </a:tc>
              </a:tr>
              <a:tr h="407411">
                <a:tc>
                  <a:txBody>
                    <a:bodyPr/>
                    <a:lstStyle/>
                    <a:p>
                      <a:r>
                        <a:rPr lang="en-US" altLang="zh-CN" sz="2000" dirty="0"/>
                        <a:t>……</a:t>
                      </a:r>
                      <a:endParaRPr lang="zh-CN" altLang="en-US" sz="2000" dirty="0"/>
                    </a:p>
                  </a:txBody>
                  <a:tcPr marL="100457" marR="100457" marT="50229" marB="50229">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tcPr>
                </a:tc>
                <a:tc>
                  <a:txBody>
                    <a:bodyPr/>
                    <a:lstStyle/>
                    <a:p>
                      <a:endParaRPr lang="zh-CN" altLang="en-US" sz="2000" dirty="0"/>
                    </a:p>
                  </a:txBody>
                  <a:tcPr marL="100457" marR="100457" marT="50229" marB="50229">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tcPr>
                </a:tc>
                <a:tc>
                  <a:txBody>
                    <a:bodyPr/>
                    <a:lstStyle/>
                    <a:p>
                      <a:endParaRPr lang="zh-CN" altLang="en-US" sz="2000" dirty="0"/>
                    </a:p>
                  </a:txBody>
                  <a:tcPr marL="100457" marR="100457" marT="50229" marB="50229">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tcPr>
                </a:tc>
                <a:tc>
                  <a:txBody>
                    <a:bodyPr/>
                    <a:lstStyle/>
                    <a:p>
                      <a:endParaRPr lang="zh-CN" altLang="en-US" sz="2000" dirty="0"/>
                    </a:p>
                  </a:txBody>
                  <a:tcPr marL="100457" marR="100457" marT="50229" marB="50229">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tcPr>
                </a:tc>
                <a:tc>
                  <a:txBody>
                    <a:bodyPr/>
                    <a:lstStyle/>
                    <a:p>
                      <a:endParaRPr lang="zh-CN" altLang="en-US" sz="2000" dirty="0"/>
                    </a:p>
                  </a:txBody>
                  <a:tcPr marL="100457" marR="100457" marT="50229" marB="50229">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tcPr>
                </a:tc>
              </a:tr>
            </a:tbl>
          </a:graphicData>
        </a:graphic>
      </p:graphicFrame>
      <p:pic>
        <p:nvPicPr>
          <p:cNvPr id="5" name="图片 4"/>
          <p:cNvPicPr>
            <a:picLocks noChangeAspect="1"/>
          </p:cNvPicPr>
          <p:nvPr/>
        </p:nvPicPr>
        <p:blipFill>
          <a:blip r:embed="rId1" cstate="print"/>
          <a:stretch>
            <a:fillRect/>
          </a:stretch>
        </p:blipFill>
        <p:spPr>
          <a:xfrm>
            <a:off x="871642" y="472885"/>
            <a:ext cx="10448715" cy="831121"/>
          </a:xfrm>
          <a:prstGeom prst="rect">
            <a:avLst/>
          </a:prstGeom>
        </p:spPr>
      </p:pic>
      <p:sp>
        <p:nvSpPr>
          <p:cNvPr id="6" name="矩形 5"/>
          <p:cNvSpPr/>
          <p:nvPr/>
        </p:nvSpPr>
        <p:spPr>
          <a:xfrm>
            <a:off x="1912109" y="562595"/>
            <a:ext cx="5633720" cy="553085"/>
          </a:xfrm>
          <a:prstGeom prst="rect">
            <a:avLst/>
          </a:prstGeom>
          <a:noFill/>
        </p:spPr>
        <p:txBody>
          <a:bodyPr wrap="none" lIns="91440" tIns="45720" rIns="91440" bIns="45720">
            <a:spAutoFit/>
          </a:bodyPr>
          <a:lstStyle/>
          <a:p>
            <a:r>
              <a:rPr lang="zh-CN" altLang="zh-CN" sz="3000" b="1" dirty="0"/>
              <a:t>高企财务核算</a:t>
            </a:r>
            <a:r>
              <a:rPr lang="en-US" altLang="zh-CN" sz="3000" b="1" dirty="0">
                <a:ln w="0"/>
                <a:effectLst>
                  <a:outerShdw blurRad="38100" dist="25400" dir="5400000" algn="ctr" rotWithShape="0">
                    <a:srgbClr val="6E747A">
                      <a:alpha val="43000"/>
                    </a:srgbClr>
                  </a:outerShdw>
                </a:effectLst>
              </a:rPr>
              <a:t>-</a:t>
            </a:r>
            <a:r>
              <a:rPr lang="zh-CN" altLang="en-US" sz="3000" b="1" dirty="0">
                <a:ln w="0"/>
                <a:effectLst>
                  <a:outerShdw blurRad="38100" dist="25400" dir="5400000" algn="ctr" rotWithShape="0">
                    <a:srgbClr val="6E747A">
                      <a:alpha val="43000"/>
                    </a:srgbClr>
                  </a:outerShdw>
                </a:effectLst>
              </a:rPr>
              <a:t>研发费用相关资料</a:t>
            </a:r>
            <a:endParaRPr lang="zh-CN" altLang="en-US" sz="3000" b="1" dirty="0">
              <a:ln w="0"/>
              <a:effectLst>
                <a:outerShdw blurRad="38100" dist="25400" dir="5400000" algn="ctr" rotWithShape="0">
                  <a:srgbClr val="6E747A">
                    <a:alpha val="43000"/>
                  </a:srgbClr>
                </a:outerShdw>
              </a:effectLst>
            </a:endParaRPr>
          </a:p>
        </p:txBody>
      </p:sp>
      <p:sp>
        <p:nvSpPr>
          <p:cNvPr id="7" name="矩形 6"/>
          <p:cNvSpPr/>
          <p:nvPr/>
        </p:nvSpPr>
        <p:spPr>
          <a:xfrm>
            <a:off x="861279" y="566955"/>
            <a:ext cx="718820" cy="583565"/>
          </a:xfrm>
          <a:prstGeom prst="rect">
            <a:avLst/>
          </a:prstGeom>
          <a:noFill/>
        </p:spPr>
        <p:txBody>
          <a:bodyPr wrap="none" lIns="91440" tIns="45720" rIns="91440" bIns="45720">
            <a:spAutoFit/>
          </a:bodyPr>
          <a:lstStyle/>
          <a:p>
            <a:pPr algn="ctr"/>
            <a:r>
              <a:rPr lang="en-US" altLang="zh-CN" sz="3200" b="0" cap="none" spc="0" dirty="0">
                <a:ln w="0"/>
                <a:solidFill>
                  <a:schemeClr val="bg1"/>
                </a:solidFill>
                <a:effectLst>
                  <a:outerShdw blurRad="38100" dist="25400" dir="5400000" algn="ctr" rotWithShape="0">
                    <a:srgbClr val="6E747A">
                      <a:alpha val="43000"/>
                    </a:srgbClr>
                  </a:outerShdw>
                </a:effectLst>
              </a:rPr>
              <a:t>4-1</a:t>
            </a:r>
            <a:endParaRPr lang="en-US" altLang="zh-CN" sz="3200" b="0" cap="none" spc="0" dirty="0">
              <a:ln w="0"/>
              <a:solidFill>
                <a:schemeClr val="bg1"/>
              </a:solidFill>
              <a:effectLst>
                <a:outerShdw blurRad="38100" dist="25400" dir="5400000" algn="ctr" rotWithShape="0">
                  <a:srgbClr val="6E747A">
                    <a:alpha val="43000"/>
                  </a:srgbClr>
                </a:outerShdw>
              </a:effectLs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98285" y="1437532"/>
            <a:ext cx="10972800" cy="5420468"/>
          </a:xfrm>
        </p:spPr>
        <p:txBody>
          <a:bodyPr/>
          <a:lstStyle/>
          <a:p>
            <a:pPr marL="0" indent="0">
              <a:buNone/>
            </a:pPr>
            <a:r>
              <a:rPr lang="zh-CN" altLang="en-US" sz="2400" dirty="0">
                <a:solidFill>
                  <a:srgbClr val="FF0000"/>
                </a:solidFill>
              </a:rPr>
              <a:t>条件：高新技术产品（服务）收入指符合</a:t>
            </a:r>
            <a:r>
              <a:rPr lang="en-US" altLang="zh-CN" sz="2400" dirty="0">
                <a:solidFill>
                  <a:srgbClr val="FF0000"/>
                </a:solidFill>
              </a:rPr>
              <a:t>《</a:t>
            </a:r>
            <a:r>
              <a:rPr lang="zh-CN" altLang="en-US" sz="2400" dirty="0">
                <a:solidFill>
                  <a:srgbClr val="FF0000"/>
                </a:solidFill>
              </a:rPr>
              <a:t>重点领域</a:t>
            </a:r>
            <a:r>
              <a:rPr lang="en-US" altLang="zh-CN" sz="2400" dirty="0">
                <a:solidFill>
                  <a:srgbClr val="FF0000"/>
                </a:solidFill>
              </a:rPr>
              <a:t>》</a:t>
            </a:r>
            <a:r>
              <a:rPr lang="zh-CN" altLang="en-US" sz="2400" dirty="0">
                <a:solidFill>
                  <a:srgbClr val="FF0000"/>
                </a:solidFill>
              </a:rPr>
              <a:t>要求的产品（服务）收入和技术性收入的总和。近一年最新技术产品（服务）收入不低于企业总收入的</a:t>
            </a:r>
            <a:r>
              <a:rPr lang="en-US" altLang="zh-CN" sz="2400" dirty="0">
                <a:solidFill>
                  <a:srgbClr val="FF0000"/>
                </a:solidFill>
              </a:rPr>
              <a:t>60%</a:t>
            </a:r>
            <a:endParaRPr lang="en-US" altLang="zh-CN" sz="2400" dirty="0">
              <a:solidFill>
                <a:srgbClr val="FF0000"/>
              </a:solidFill>
            </a:endParaRPr>
          </a:p>
          <a:p>
            <a:pPr>
              <a:buNone/>
            </a:pPr>
            <a:r>
              <a:rPr lang="zh-CN" altLang="en-US" dirty="0"/>
              <a:t>产品：“主营业务收入”科目的设置能够反映高新技术产品收入</a:t>
            </a:r>
            <a:endParaRPr lang="en-US" altLang="zh-CN" dirty="0"/>
          </a:p>
          <a:p>
            <a:endParaRPr lang="zh-CN" altLang="en-US" dirty="0"/>
          </a:p>
        </p:txBody>
      </p:sp>
      <p:graphicFrame>
        <p:nvGraphicFramePr>
          <p:cNvPr id="5" name="表格 4"/>
          <p:cNvGraphicFramePr>
            <a:graphicFrameLocks noGrp="1"/>
          </p:cNvGraphicFramePr>
          <p:nvPr>
            <p:custDataLst>
              <p:tags r:id="rId1"/>
            </p:custDataLst>
          </p:nvPr>
        </p:nvGraphicFramePr>
        <p:xfrm>
          <a:off x="1941039" y="3178629"/>
          <a:ext cx="8243151" cy="2435534"/>
        </p:xfrm>
        <a:graphic>
          <a:graphicData uri="http://schemas.openxmlformats.org/drawingml/2006/table">
            <a:tbl>
              <a:tblPr firstRow="1" bandRow="1">
                <a:tableStyleId>{5C22544A-7EE6-4342-B048-85BDC9FD1C3A}</a:tableStyleId>
              </a:tblPr>
              <a:tblGrid>
                <a:gridCol w="2747717"/>
                <a:gridCol w="2747717"/>
                <a:gridCol w="2747717"/>
              </a:tblGrid>
              <a:tr h="478971">
                <a:tc>
                  <a:txBody>
                    <a:bodyPr/>
                    <a:lstStyle/>
                    <a:p>
                      <a:pPr algn="ctr"/>
                      <a:r>
                        <a:rPr lang="zh-CN" altLang="en-US" dirty="0">
                          <a:solidFill>
                            <a:schemeClr val="tx1"/>
                          </a:solidFill>
                        </a:rPr>
                        <a:t>一级科目</a:t>
                      </a:r>
                      <a:endParaRPr lang="zh-CN" altLang="en-US" dirty="0">
                        <a:solidFill>
                          <a:schemeClr val="tx1"/>
                        </a:solidFill>
                      </a:endParaRPr>
                    </a:p>
                  </a:txBody>
                  <a:tcPr/>
                </a:tc>
                <a:tc>
                  <a:txBody>
                    <a:bodyPr/>
                    <a:lstStyle/>
                    <a:p>
                      <a:pPr algn="ctr"/>
                      <a:r>
                        <a:rPr lang="zh-CN" altLang="en-US" dirty="0">
                          <a:solidFill>
                            <a:schemeClr val="tx1"/>
                          </a:solidFill>
                        </a:rPr>
                        <a:t>二级科目</a:t>
                      </a:r>
                      <a:endParaRPr lang="zh-CN" altLang="en-US" dirty="0">
                        <a:solidFill>
                          <a:schemeClr val="tx1"/>
                        </a:solidFill>
                      </a:endParaRPr>
                    </a:p>
                  </a:txBody>
                  <a:tcPr/>
                </a:tc>
                <a:tc>
                  <a:txBody>
                    <a:bodyPr/>
                    <a:lstStyle/>
                    <a:p>
                      <a:pPr algn="ctr"/>
                      <a:r>
                        <a:rPr lang="zh-CN" altLang="en-US" dirty="0">
                          <a:solidFill>
                            <a:schemeClr val="tx1"/>
                          </a:solidFill>
                        </a:rPr>
                        <a:t>三级科目</a:t>
                      </a:r>
                      <a:endParaRPr lang="zh-CN" altLang="en-US" dirty="0">
                        <a:solidFill>
                          <a:schemeClr val="tx1"/>
                        </a:solidFill>
                      </a:endParaRPr>
                    </a:p>
                  </a:txBody>
                  <a:tcPr/>
                </a:tc>
              </a:tr>
              <a:tr h="1316483">
                <a:tc rowSpan="2">
                  <a:txBody>
                    <a:bodyPr/>
                    <a:lstStyle/>
                    <a:p>
                      <a:pPr algn="ctr"/>
                      <a:r>
                        <a:rPr lang="zh-CN" altLang="en-US" sz="2400" dirty="0">
                          <a:sym typeface="+mn-ea"/>
                        </a:rPr>
                        <a:t>主营业务收入</a:t>
                      </a:r>
                      <a:endParaRPr lang="zh-CN" altLang="en-US" sz="2400" dirty="0"/>
                    </a:p>
                  </a:txBody>
                  <a:tcPr anchor="ctr"/>
                </a:tc>
                <a:tc>
                  <a:txBody>
                    <a:bodyPr/>
                    <a:lstStyle/>
                    <a:p>
                      <a:pPr algn="ctr"/>
                      <a:r>
                        <a:rPr lang="zh-CN" altLang="en-US" dirty="0"/>
                        <a:t>高新技术产品收入</a:t>
                      </a:r>
                      <a:endParaRPr lang="zh-CN" altLang="en-US" dirty="0"/>
                    </a:p>
                  </a:txBody>
                  <a:tcPr anchor="ctr"/>
                </a:tc>
                <a:tc>
                  <a:txBody>
                    <a:bodyPr/>
                    <a:lstStyle/>
                    <a:p>
                      <a:r>
                        <a:rPr lang="zh-CN" altLang="en-US" dirty="0"/>
                        <a:t>产品</a:t>
                      </a:r>
                      <a:r>
                        <a:rPr lang="en-US" altLang="zh-CN" dirty="0"/>
                        <a:t>A</a:t>
                      </a:r>
                      <a:endParaRPr lang="en-US" altLang="zh-CN" dirty="0"/>
                    </a:p>
                    <a:p>
                      <a:r>
                        <a:rPr lang="zh-CN" altLang="en-US" dirty="0"/>
                        <a:t>产品</a:t>
                      </a:r>
                      <a:r>
                        <a:rPr lang="en-US" altLang="zh-CN" dirty="0"/>
                        <a:t>B</a:t>
                      </a:r>
                      <a:endParaRPr lang="en-US" altLang="zh-CN" dirty="0"/>
                    </a:p>
                    <a:p>
                      <a:pPr marL="0" marR="0" indent="0" algn="l" defTabSz="914400" rtl="0" eaLnBrk="1" fontAlgn="auto" latinLnBrk="0" hangingPunct="1">
                        <a:lnSpc>
                          <a:spcPct val="100000"/>
                        </a:lnSpc>
                        <a:spcBef>
                          <a:spcPts val="0"/>
                        </a:spcBef>
                        <a:spcAft>
                          <a:spcPts val="0"/>
                        </a:spcAft>
                        <a:buClrTx/>
                        <a:buSzTx/>
                        <a:buFontTx/>
                        <a:buNone/>
                        <a:defRPr/>
                      </a:pPr>
                      <a:r>
                        <a:rPr lang="zh-CN" altLang="en-US" dirty="0"/>
                        <a:t>产品</a:t>
                      </a:r>
                      <a:r>
                        <a:rPr lang="en-US" altLang="zh-CN" dirty="0"/>
                        <a:t>C</a:t>
                      </a:r>
                      <a:endParaRPr lang="en-US" altLang="zh-CN" dirty="0"/>
                    </a:p>
                    <a:p>
                      <a:r>
                        <a:rPr lang="en-US" altLang="zh-CN" baseline="0" dirty="0"/>
                        <a:t>     </a:t>
                      </a:r>
                      <a:r>
                        <a:rPr lang="zh-CN" altLang="en-US" baseline="0" dirty="0"/>
                        <a:t>：</a:t>
                      </a:r>
                      <a:endParaRPr lang="zh-CN" altLang="en-US" dirty="0"/>
                    </a:p>
                  </a:txBody>
                  <a:tcPr/>
                </a:tc>
              </a:tr>
              <a:tr h="613917">
                <a:tc vMerge="1">
                  <a:tcPr/>
                </a:tc>
                <a:tc>
                  <a:txBody>
                    <a:bodyPr/>
                    <a:lstStyle/>
                    <a:p>
                      <a:pPr algn="ctr"/>
                      <a:r>
                        <a:rPr lang="zh-CN" altLang="en-US" dirty="0"/>
                        <a:t>非高新技术产品收入</a:t>
                      </a:r>
                      <a:endParaRPr lang="zh-CN" altLang="en-US" dirty="0"/>
                    </a:p>
                  </a:txBody>
                  <a:tcPr anchor="ctr"/>
                </a:tc>
                <a:tc>
                  <a:txBody>
                    <a:bodyPr/>
                    <a:lstStyle/>
                    <a:p>
                      <a:r>
                        <a:rPr lang="zh-CN" altLang="en-US" baseline="0" dirty="0"/>
                        <a:t>产品</a:t>
                      </a:r>
                      <a:r>
                        <a:rPr lang="en-US" altLang="zh-CN" baseline="0" dirty="0"/>
                        <a:t>H</a:t>
                      </a:r>
                      <a:endParaRPr lang="en-US" altLang="zh-CN" baseline="0" dirty="0"/>
                    </a:p>
                    <a:p>
                      <a:r>
                        <a:rPr lang="en-US" altLang="zh-CN" baseline="0" dirty="0"/>
                        <a:t>     :</a:t>
                      </a:r>
                      <a:endParaRPr lang="zh-CN" altLang="en-US" dirty="0"/>
                    </a:p>
                  </a:txBody>
                  <a:tcPr/>
                </a:tc>
              </a:tr>
            </a:tbl>
          </a:graphicData>
        </a:graphic>
      </p:graphicFrame>
      <p:pic>
        <p:nvPicPr>
          <p:cNvPr id="6" name="图片 5"/>
          <p:cNvPicPr>
            <a:picLocks noChangeAspect="1"/>
          </p:cNvPicPr>
          <p:nvPr/>
        </p:nvPicPr>
        <p:blipFill>
          <a:blip r:embed="rId2" cstate="print"/>
          <a:stretch>
            <a:fillRect/>
          </a:stretch>
        </p:blipFill>
        <p:spPr>
          <a:xfrm>
            <a:off x="871642" y="472885"/>
            <a:ext cx="10448715" cy="831121"/>
          </a:xfrm>
          <a:prstGeom prst="rect">
            <a:avLst/>
          </a:prstGeom>
        </p:spPr>
      </p:pic>
      <p:sp>
        <p:nvSpPr>
          <p:cNvPr id="7" name="矩形 6"/>
          <p:cNvSpPr/>
          <p:nvPr/>
        </p:nvSpPr>
        <p:spPr>
          <a:xfrm>
            <a:off x="890308" y="584121"/>
            <a:ext cx="718820" cy="583565"/>
          </a:xfrm>
          <a:prstGeom prst="rect">
            <a:avLst/>
          </a:prstGeom>
          <a:noFill/>
        </p:spPr>
        <p:txBody>
          <a:bodyPr wrap="none" lIns="91440" tIns="45720" rIns="91440" bIns="45720">
            <a:spAutoFit/>
          </a:bodyPr>
          <a:lstStyle/>
          <a:p>
            <a:pPr algn="ctr"/>
            <a:r>
              <a:rPr lang="en-US" altLang="zh-CN" sz="3200" b="0" cap="none" spc="0" dirty="0">
                <a:ln w="0"/>
                <a:solidFill>
                  <a:schemeClr val="bg1"/>
                </a:solidFill>
                <a:effectLst>
                  <a:outerShdw blurRad="38100" dist="25400" dir="5400000" algn="ctr" rotWithShape="0">
                    <a:srgbClr val="6E747A">
                      <a:alpha val="43000"/>
                    </a:srgbClr>
                  </a:outerShdw>
                </a:effectLst>
              </a:rPr>
              <a:t>4-2</a:t>
            </a:r>
            <a:endParaRPr lang="en-US" altLang="zh-CN" sz="3200" b="0" cap="none" spc="0" dirty="0">
              <a:ln w="0"/>
              <a:solidFill>
                <a:schemeClr val="bg1"/>
              </a:solidFill>
              <a:effectLst>
                <a:outerShdw blurRad="38100" dist="25400" dir="5400000" algn="ctr" rotWithShape="0">
                  <a:srgbClr val="6E747A">
                    <a:alpha val="43000"/>
                  </a:srgbClr>
                </a:outerShdw>
              </a:effectLst>
            </a:endParaRPr>
          </a:p>
        </p:txBody>
      </p:sp>
      <p:sp>
        <p:nvSpPr>
          <p:cNvPr id="8" name="矩形 7"/>
          <p:cNvSpPr/>
          <p:nvPr/>
        </p:nvSpPr>
        <p:spPr>
          <a:xfrm>
            <a:off x="1877466" y="577850"/>
            <a:ext cx="8683799" cy="553085"/>
          </a:xfrm>
          <a:prstGeom prst="rect">
            <a:avLst/>
          </a:prstGeom>
          <a:noFill/>
        </p:spPr>
        <p:txBody>
          <a:bodyPr wrap="square" lIns="91440" tIns="45720" rIns="91440" bIns="45720">
            <a:spAutoFit/>
          </a:bodyPr>
          <a:lstStyle/>
          <a:p>
            <a:r>
              <a:rPr lang="zh-CN" altLang="en-US" sz="3000" b="1" cap="none" spc="0" dirty="0">
                <a:ln w="0"/>
                <a:effectLst>
                  <a:outerShdw blurRad="38100" dist="25400" dir="5400000" algn="ctr" rotWithShape="0">
                    <a:srgbClr val="6E747A">
                      <a:alpha val="43000"/>
                    </a:srgbClr>
                  </a:outerShdw>
                </a:effectLst>
              </a:rPr>
              <a:t>高企财务核算</a:t>
            </a:r>
            <a:r>
              <a:rPr lang="en-US" altLang="zh-CN" sz="3000" b="1" cap="none" spc="0" dirty="0">
                <a:ln w="0"/>
                <a:effectLst>
                  <a:outerShdw blurRad="38100" dist="25400" dir="5400000" algn="ctr" rotWithShape="0">
                    <a:srgbClr val="6E747A">
                      <a:alpha val="43000"/>
                    </a:srgbClr>
                  </a:outerShdw>
                </a:effectLst>
              </a:rPr>
              <a:t>-</a:t>
            </a:r>
            <a:r>
              <a:rPr lang="zh-CN" altLang="en-US" sz="3000" b="1" cap="none" spc="0" dirty="0">
                <a:ln w="0"/>
                <a:effectLst>
                  <a:outerShdw blurRad="38100" dist="25400" dir="5400000" algn="ctr" rotWithShape="0">
                    <a:srgbClr val="6E747A">
                      <a:alpha val="43000"/>
                    </a:srgbClr>
                  </a:outerShdw>
                </a:effectLst>
              </a:rPr>
              <a:t>高品收入核算</a:t>
            </a:r>
            <a:endParaRPr lang="zh-CN" altLang="en-US" sz="3000" b="1" cap="none" spc="0" dirty="0">
              <a:ln w="0"/>
              <a:effectLst>
                <a:outerShdw blurRad="38100" dist="25400" dir="5400000" algn="ctr" rotWithShape="0">
                  <a:srgbClr val="6E747A">
                    <a:alpha val="43000"/>
                  </a:srgbClr>
                </a:outerShdw>
              </a:effectLst>
            </a:endParaRPr>
          </a:p>
        </p:txBody>
      </p:sp>
      <p:sp>
        <p:nvSpPr>
          <p:cNvPr id="9" name="矩形 8"/>
          <p:cNvSpPr/>
          <p:nvPr/>
        </p:nvSpPr>
        <p:spPr bwMode="auto">
          <a:xfrm>
            <a:off x="1540003" y="5610579"/>
            <a:ext cx="9031111" cy="1247421"/>
          </a:xfrm>
          <a:prstGeom prst="rect">
            <a:avLst/>
          </a:prstGeom>
          <a:solidFill>
            <a:schemeClr val="accent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r>
              <a:rPr kumimoji="0" lang="zh-CN" altLang="en-US" sz="1800" b="0" i="0" u="none" strike="noStrike" cap="none" normalizeH="0" baseline="0" dirty="0">
                <a:ln>
                  <a:noFill/>
                </a:ln>
                <a:solidFill>
                  <a:schemeClr val="tx1"/>
                </a:solidFill>
                <a:effectLst/>
                <a:latin typeface="Arial" panose="020B0604020202020204" pitchFamily="34" charset="0"/>
                <a:ea typeface="宋体" panose="02010600030101010101" pitchFamily="2" charset="-122"/>
              </a:rPr>
              <a:t>借：应收账款（银行存款）</a:t>
            </a:r>
            <a:endParaRPr kumimoji="0" lang="en-US" altLang="zh-CN" sz="1800" b="0" i="0" u="none" strike="noStrike" cap="none" normalizeH="0" baseline="0" dirty="0">
              <a:ln>
                <a:noFill/>
              </a:ln>
              <a:solidFill>
                <a:schemeClr val="tx1"/>
              </a:solidFill>
              <a:effectLst/>
              <a:latin typeface="Arial" panose="020B0604020202020204" pitchFamily="34" charset="0"/>
              <a:ea typeface="宋体" panose="02010600030101010101" pitchFamily="2" charset="-122"/>
            </a:endParaRPr>
          </a:p>
          <a:p>
            <a:pPr fontAlgn="base">
              <a:spcBef>
                <a:spcPct val="0"/>
              </a:spcBef>
              <a:spcAft>
                <a:spcPct val="0"/>
              </a:spcAft>
            </a:pPr>
            <a:r>
              <a:rPr lang="en-US" altLang="zh-CN" dirty="0">
                <a:latin typeface="Arial" panose="020B0604020202020204" pitchFamily="34" charset="0"/>
                <a:ea typeface="宋体" panose="02010600030101010101" pitchFamily="2" charset="-122"/>
              </a:rPr>
              <a:t>        </a:t>
            </a:r>
            <a:r>
              <a:rPr lang="zh-CN" altLang="en-US" dirty="0">
                <a:latin typeface="Arial" panose="020B0604020202020204" pitchFamily="34" charset="0"/>
                <a:ea typeface="宋体" panose="02010600030101010101" pitchFamily="2" charset="-122"/>
              </a:rPr>
              <a:t>贷：</a:t>
            </a:r>
            <a:r>
              <a:rPr lang="zh-CN" altLang="en-US" dirty="0">
                <a:sym typeface="+mn-ea"/>
              </a:rPr>
              <a:t>主营业务收入</a:t>
            </a:r>
            <a:r>
              <a:rPr lang="en-US" altLang="zh-CN" dirty="0">
                <a:latin typeface="Arial" panose="020B0604020202020204" pitchFamily="34" charset="0"/>
                <a:ea typeface="宋体" panose="02010600030101010101" pitchFamily="2" charset="-122"/>
              </a:rPr>
              <a:t>——</a:t>
            </a:r>
            <a:r>
              <a:rPr lang="zh-CN" altLang="en-US" dirty="0">
                <a:latin typeface="Arial" panose="020B0604020202020204" pitchFamily="34" charset="0"/>
                <a:ea typeface="宋体" panose="02010600030101010101" pitchFamily="2" charset="-122"/>
              </a:rPr>
              <a:t>高新技术产品</a:t>
            </a:r>
            <a:r>
              <a:rPr lang="en-US" altLang="zh-CN" dirty="0">
                <a:latin typeface="Arial" panose="020B0604020202020204" pitchFamily="34" charset="0"/>
                <a:ea typeface="宋体" panose="02010600030101010101" pitchFamily="2" charset="-122"/>
              </a:rPr>
              <a:t>——A</a:t>
            </a:r>
            <a:r>
              <a:rPr lang="zh-CN" altLang="en-US" dirty="0">
                <a:latin typeface="Arial" panose="020B0604020202020204" pitchFamily="34" charset="0"/>
                <a:ea typeface="宋体" panose="02010600030101010101" pitchFamily="2" charset="-122"/>
              </a:rPr>
              <a:t>产品（产品分类）（注：与企业报送资料一致）</a:t>
            </a:r>
            <a:endParaRPr lang="en-US" altLang="zh-CN" dirty="0">
              <a:latin typeface="Arial" panose="020B0604020202020204" pitchFamily="34" charset="0"/>
              <a:ea typeface="宋体" panose="02010600030101010101" pitchFamily="2" charset="-122"/>
            </a:endParaRPr>
          </a:p>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r>
              <a:rPr lang="zh-CN" altLang="en-US" dirty="0">
                <a:latin typeface="Arial" panose="020B0604020202020204" pitchFamily="34" charset="0"/>
                <a:ea typeface="宋体" panose="02010600030101010101" pitchFamily="2" charset="-122"/>
              </a:rPr>
              <a:t>                应交税费</a:t>
            </a:r>
            <a:r>
              <a:rPr lang="en-US" altLang="zh-CN" dirty="0">
                <a:latin typeface="Arial" panose="020B0604020202020204" pitchFamily="34" charset="0"/>
                <a:ea typeface="宋体" panose="02010600030101010101" pitchFamily="2" charset="-122"/>
              </a:rPr>
              <a:t>——</a:t>
            </a:r>
            <a:r>
              <a:rPr lang="zh-CN" altLang="en-US" dirty="0">
                <a:latin typeface="Arial" panose="020B0604020202020204" pitchFamily="34" charset="0"/>
                <a:ea typeface="宋体" panose="02010600030101010101" pitchFamily="2" charset="-122"/>
              </a:rPr>
              <a:t>应交增值税（销项税额）</a:t>
            </a:r>
            <a:endParaRPr kumimoji="0" lang="zh-CN" altLang="en-US" sz="1800" b="0" i="0" u="none" strike="noStrike" cap="none" normalizeH="0" baseline="0" dirty="0">
              <a:ln>
                <a:noFill/>
              </a:ln>
              <a:solidFill>
                <a:schemeClr val="tx1"/>
              </a:solidFill>
              <a:effectLst/>
              <a:latin typeface="Arial" panose="020B0604020202020204" pitchFamily="34" charset="0"/>
              <a:ea typeface="宋体" panose="02010600030101010101" pitchFamily="2"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cstate="print"/>
          <a:stretch>
            <a:fillRect/>
          </a:stretch>
        </p:blipFill>
        <p:spPr>
          <a:xfrm>
            <a:off x="871642" y="472885"/>
            <a:ext cx="10448715" cy="831121"/>
          </a:xfrm>
          <a:prstGeom prst="rect">
            <a:avLst/>
          </a:prstGeom>
        </p:spPr>
      </p:pic>
      <p:sp>
        <p:nvSpPr>
          <p:cNvPr id="8" name="矩形 7"/>
          <p:cNvSpPr/>
          <p:nvPr/>
        </p:nvSpPr>
        <p:spPr>
          <a:xfrm>
            <a:off x="839689" y="566271"/>
            <a:ext cx="786130" cy="645160"/>
          </a:xfrm>
          <a:prstGeom prst="rect">
            <a:avLst/>
          </a:prstGeom>
          <a:noFill/>
        </p:spPr>
        <p:txBody>
          <a:bodyPr wrap="none" lIns="91440" tIns="45720" rIns="91440" bIns="45720">
            <a:spAutoFit/>
          </a:bodyPr>
          <a:lstStyle/>
          <a:p>
            <a:pPr algn="ctr"/>
            <a:r>
              <a:rPr lang="en-US" altLang="zh-CN" sz="3600" b="0" cap="none" spc="0" dirty="0">
                <a:ln w="0"/>
                <a:solidFill>
                  <a:schemeClr val="bg1"/>
                </a:solidFill>
                <a:effectLst>
                  <a:outerShdw blurRad="38100" dist="25400" dir="5400000" algn="ctr" rotWithShape="0">
                    <a:srgbClr val="6E747A">
                      <a:alpha val="43000"/>
                    </a:srgbClr>
                  </a:outerShdw>
                </a:effectLst>
              </a:rPr>
              <a:t>4-2</a:t>
            </a:r>
            <a:endParaRPr lang="zh-CN" altLang="en-US" sz="3600" b="0" cap="none" spc="0" dirty="0">
              <a:ln w="0"/>
              <a:solidFill>
                <a:schemeClr val="bg1"/>
              </a:solidFill>
              <a:effectLst>
                <a:outerShdw blurRad="38100" dist="25400" dir="5400000" algn="ctr" rotWithShape="0">
                  <a:srgbClr val="6E747A">
                    <a:alpha val="43000"/>
                  </a:srgbClr>
                </a:outerShdw>
              </a:effectLst>
            </a:endParaRPr>
          </a:p>
        </p:txBody>
      </p:sp>
      <p:sp>
        <p:nvSpPr>
          <p:cNvPr id="10" name="矩形 9"/>
          <p:cNvSpPr/>
          <p:nvPr/>
        </p:nvSpPr>
        <p:spPr>
          <a:xfrm>
            <a:off x="1901257" y="577120"/>
            <a:ext cx="9304688" cy="553085"/>
          </a:xfrm>
          <a:prstGeom prst="rect">
            <a:avLst/>
          </a:prstGeom>
          <a:noFill/>
        </p:spPr>
        <p:txBody>
          <a:bodyPr wrap="square" lIns="91440" tIns="45720" rIns="91440" bIns="45720">
            <a:spAutoFit/>
          </a:bodyPr>
          <a:lstStyle/>
          <a:p>
            <a:r>
              <a:rPr lang="zh-CN" altLang="zh-CN" sz="3000" b="1" dirty="0"/>
              <a:t>高企财务核算</a:t>
            </a:r>
            <a:r>
              <a:rPr lang="en-US" altLang="zh-CN" sz="3000" b="1" cap="none" spc="0" dirty="0">
                <a:ln w="0"/>
                <a:effectLst>
                  <a:outerShdw blurRad="38100" dist="25400" dir="5400000" algn="ctr" rotWithShape="0">
                    <a:srgbClr val="6E747A">
                      <a:alpha val="43000"/>
                    </a:srgbClr>
                  </a:outerShdw>
                </a:effectLst>
              </a:rPr>
              <a:t>-</a:t>
            </a:r>
            <a:r>
              <a:rPr lang="zh-CN" altLang="en-US" sz="3000" b="1" cap="none" spc="0" dirty="0">
                <a:ln w="0"/>
                <a:effectLst>
                  <a:outerShdw blurRad="38100" dist="25400" dir="5400000" algn="ctr" rotWithShape="0">
                    <a:srgbClr val="6E747A">
                      <a:alpha val="43000"/>
                    </a:srgbClr>
                  </a:outerShdw>
                </a:effectLst>
              </a:rPr>
              <a:t>高品收入</a:t>
            </a:r>
            <a:r>
              <a:rPr lang="zh-CN" altLang="en-US" sz="3000" b="1" cap="none" spc="0" dirty="0">
                <a:ln w="0"/>
                <a:effectLst>
                  <a:outerShdw blurRad="38100" dist="25400" dir="5400000" algn="ctr" rotWithShape="0">
                    <a:srgbClr val="6E747A">
                      <a:alpha val="43000"/>
                    </a:srgbClr>
                  </a:outerShdw>
                </a:effectLst>
              </a:rPr>
              <a:t>核算</a:t>
            </a:r>
            <a:endParaRPr lang="zh-CN" altLang="en-US" sz="3000" b="1" cap="none" spc="0" dirty="0">
              <a:ln w="0"/>
              <a:effectLst>
                <a:outerShdw blurRad="38100" dist="25400" dir="5400000" algn="ctr" rotWithShape="0">
                  <a:srgbClr val="6E747A">
                    <a:alpha val="43000"/>
                  </a:srgbClr>
                </a:outerShdw>
              </a:effectLst>
            </a:endParaRPr>
          </a:p>
        </p:txBody>
      </p:sp>
      <p:sp>
        <p:nvSpPr>
          <p:cNvPr id="9" name="内容占位符 8"/>
          <p:cNvSpPr>
            <a:spLocks noGrp="1"/>
          </p:cNvSpPr>
          <p:nvPr>
            <p:ph idx="1"/>
          </p:nvPr>
        </p:nvSpPr>
        <p:spPr>
          <a:xfrm>
            <a:off x="798286" y="1600201"/>
            <a:ext cx="10972800" cy="4525963"/>
          </a:xfrm>
        </p:spPr>
        <p:txBody>
          <a:bodyPr>
            <a:normAutofit fontScale="92500" lnSpcReduction="10000"/>
          </a:bodyPr>
          <a:lstStyle/>
          <a:p>
            <a:pPr>
              <a:buNone/>
            </a:pPr>
            <a:r>
              <a:rPr lang="zh-CN" altLang="en-US" sz="2400" dirty="0"/>
              <a:t>按照收入的科目设置，设置予以相对应的资产、成本和损益类科目</a:t>
            </a:r>
            <a:endParaRPr lang="en-US" altLang="zh-CN" sz="2400" dirty="0"/>
          </a:p>
          <a:p>
            <a:pPr>
              <a:buNone/>
            </a:pPr>
            <a:endParaRPr lang="en-US" altLang="zh-CN" sz="2400" dirty="0"/>
          </a:p>
          <a:p>
            <a:pPr>
              <a:buNone/>
            </a:pPr>
            <a:r>
              <a:rPr lang="zh-CN" altLang="en-US" sz="2400" dirty="0"/>
              <a:t>如：产成品</a:t>
            </a:r>
            <a:r>
              <a:rPr lang="en-US" altLang="zh-CN" sz="2400" dirty="0"/>
              <a:t>—</a:t>
            </a:r>
            <a:r>
              <a:rPr lang="zh-CN" altLang="en-US" sz="2400" dirty="0"/>
              <a:t>高新技术产品</a:t>
            </a:r>
            <a:r>
              <a:rPr lang="en-US" altLang="zh-CN" sz="2400" dirty="0"/>
              <a:t>—A</a:t>
            </a:r>
            <a:r>
              <a:rPr lang="zh-CN" altLang="en-US" sz="2400" dirty="0"/>
              <a:t>产品</a:t>
            </a:r>
            <a:endParaRPr lang="en-US" altLang="zh-CN" sz="2400" dirty="0"/>
          </a:p>
          <a:p>
            <a:pPr>
              <a:buNone/>
            </a:pPr>
            <a:r>
              <a:rPr lang="en-US" altLang="zh-CN" sz="2400" dirty="0"/>
              <a:t>    </a:t>
            </a:r>
            <a:r>
              <a:rPr lang="zh-CN" altLang="en-US" sz="2400" dirty="0"/>
              <a:t>生产成本</a:t>
            </a:r>
            <a:r>
              <a:rPr lang="en-US" altLang="zh-CN" sz="2400" dirty="0"/>
              <a:t>—</a:t>
            </a:r>
            <a:r>
              <a:rPr lang="zh-CN" altLang="en-US" sz="2400" dirty="0"/>
              <a:t>高新技术产品</a:t>
            </a:r>
            <a:r>
              <a:rPr lang="en-US" altLang="zh-CN" sz="2400" dirty="0"/>
              <a:t>—A</a:t>
            </a:r>
            <a:r>
              <a:rPr lang="zh-CN" altLang="en-US" sz="2400" dirty="0"/>
              <a:t>产品</a:t>
            </a:r>
            <a:endParaRPr lang="en-US" altLang="zh-CN" sz="2400" dirty="0"/>
          </a:p>
          <a:p>
            <a:pPr>
              <a:buNone/>
            </a:pPr>
            <a:r>
              <a:rPr lang="en-US" altLang="zh-CN" sz="2400" dirty="0"/>
              <a:t>   </a:t>
            </a:r>
            <a:r>
              <a:rPr lang="zh-CN" altLang="en-US" sz="2400" dirty="0"/>
              <a:t>主营业务成本</a:t>
            </a:r>
            <a:r>
              <a:rPr lang="en-US" altLang="zh-CN" sz="2400" dirty="0"/>
              <a:t>—</a:t>
            </a:r>
            <a:r>
              <a:rPr lang="zh-CN" altLang="en-US" sz="2400" dirty="0"/>
              <a:t>高新技术产品</a:t>
            </a:r>
            <a:r>
              <a:rPr lang="en-US" altLang="zh-CN" sz="2400" dirty="0"/>
              <a:t>—A</a:t>
            </a:r>
            <a:r>
              <a:rPr lang="zh-CN" altLang="en-US" sz="2400" dirty="0"/>
              <a:t>产品</a:t>
            </a:r>
            <a:endParaRPr lang="en-US" altLang="zh-CN" sz="2400" dirty="0"/>
          </a:p>
          <a:p>
            <a:pPr>
              <a:buNone/>
            </a:pPr>
            <a:endParaRPr lang="en-US" altLang="zh-CN" sz="2400" dirty="0"/>
          </a:p>
          <a:p>
            <a:pPr>
              <a:buNone/>
            </a:pPr>
            <a:r>
              <a:rPr lang="zh-CN" altLang="en-US" sz="2400" dirty="0"/>
              <a:t>注意：</a:t>
            </a:r>
            <a:endParaRPr lang="zh-CN" altLang="en-US" sz="2400" dirty="0"/>
          </a:p>
          <a:p>
            <a:pPr>
              <a:buNone/>
            </a:pPr>
            <a:r>
              <a:rPr lang="zh-CN" altLang="en-US" sz="2400" dirty="0"/>
              <a:t> </a:t>
            </a:r>
            <a:r>
              <a:rPr lang="en-US" altLang="zh-CN" sz="2400" dirty="0"/>
              <a:t>     1</a:t>
            </a:r>
            <a:r>
              <a:rPr lang="zh-CN" altLang="en-US" sz="2400" dirty="0"/>
              <a:t>、人员的区分，如参加多个项目研发的如何进行工资分配</a:t>
            </a:r>
            <a:endParaRPr lang="en-US" altLang="zh-CN" sz="2400" dirty="0"/>
          </a:p>
          <a:p>
            <a:pPr>
              <a:buNone/>
            </a:pPr>
            <a:r>
              <a:rPr lang="en-US" altLang="zh-CN" sz="2400" dirty="0"/>
              <a:t>      2</a:t>
            </a:r>
            <a:r>
              <a:rPr lang="zh-CN" altLang="en-US" sz="2400" dirty="0"/>
              <a:t>、领用的材料如何区分</a:t>
            </a:r>
            <a:r>
              <a:rPr lang="en-US" altLang="zh-CN" sz="2400" dirty="0"/>
              <a:t>  </a:t>
            </a:r>
            <a:endParaRPr lang="en-US" altLang="zh-CN" sz="2400" dirty="0"/>
          </a:p>
          <a:p>
            <a:pPr>
              <a:buNone/>
            </a:pPr>
            <a:r>
              <a:rPr lang="en-US" altLang="zh-CN" sz="2400" dirty="0"/>
              <a:t>      3</a:t>
            </a:r>
            <a:r>
              <a:rPr lang="zh-CN" altLang="en-US" sz="2400" dirty="0"/>
              <a:t>、固定资产折旧和无形资产摊销</a:t>
            </a:r>
            <a:r>
              <a:rPr lang="en-US" altLang="zh-CN" sz="2400" dirty="0"/>
              <a:t>   </a:t>
            </a:r>
            <a:endParaRPr lang="en-US" altLang="zh-CN" sz="2400" dirty="0"/>
          </a:p>
          <a:p>
            <a:pPr>
              <a:buNone/>
            </a:pPr>
            <a:r>
              <a:rPr lang="en-US" altLang="zh-CN" sz="2400" dirty="0"/>
              <a:t>      4</a:t>
            </a:r>
            <a:r>
              <a:rPr lang="zh-CN" altLang="en-US" sz="2400" dirty="0"/>
              <a:t>、其他费用</a:t>
            </a:r>
            <a:endParaRPr lang="en-US" altLang="zh-CN" sz="2400" dirty="0"/>
          </a:p>
          <a:p>
            <a:pPr>
              <a:buNone/>
            </a:pPr>
            <a:endParaRPr lang="en-US" altLang="zh-CN" sz="2400" dirty="0"/>
          </a:p>
          <a:p>
            <a:pPr>
              <a:buNone/>
            </a:pPr>
            <a:endParaRPr lang="zh-CN" alt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bwMode="auto">
          <a:xfrm>
            <a:off x="4106794" y="873566"/>
            <a:ext cx="6979285" cy="600075"/>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wrap="none" lIns="90000" tIns="46800" rIns="90000" bIns="46800">
            <a:normAutofit/>
          </a:bodyPr>
          <a:lstStyle/>
          <a:p>
            <a:pPr marL="342900" indent="-342900">
              <a:lnSpc>
                <a:spcPct val="130000"/>
              </a:lnSpc>
              <a:spcBef>
                <a:spcPct val="20000"/>
              </a:spcBef>
              <a:buClr>
                <a:srgbClr val="FF3300"/>
              </a:buClr>
              <a:defRPr/>
            </a:pPr>
            <a:r>
              <a:rPr lang="en-US" altLang="zh-CN" sz="2400" b="1" kern="0" dirty="0">
                <a:solidFill>
                  <a:schemeClr val="accent1">
                    <a:lumMod val="75000"/>
                  </a:schemeClr>
                </a:solidFill>
                <a:latin typeface="黑体" panose="02010609060101010101" pitchFamily="49" charset="-122"/>
                <a:ea typeface="黑体" panose="02010609060101010101" pitchFamily="49" charset="-122"/>
              </a:rPr>
              <a:t>1</a:t>
            </a:r>
            <a:r>
              <a:rPr lang="zh-CN" altLang="en-US" sz="2400" b="1" kern="0" dirty="0">
                <a:solidFill>
                  <a:schemeClr val="accent1">
                    <a:lumMod val="75000"/>
                  </a:schemeClr>
                </a:solidFill>
                <a:latin typeface="黑体" panose="02010609060101010101" pitchFamily="49" charset="-122"/>
                <a:ea typeface="黑体" panose="02010609060101010101" pitchFamily="49" charset="-122"/>
              </a:rPr>
              <a:t>、什么是</a:t>
            </a:r>
            <a:r>
              <a:rPr lang="zh-CN" altLang="en-US" sz="2400" b="1" kern="0" dirty="0">
                <a:solidFill>
                  <a:schemeClr val="accent1">
                    <a:lumMod val="75000"/>
                  </a:schemeClr>
                </a:solidFill>
                <a:latin typeface="黑体" panose="02010609060101010101" pitchFamily="49" charset="-122"/>
                <a:ea typeface="黑体" panose="02010609060101010101" pitchFamily="49" charset="-122"/>
              </a:rPr>
              <a:t>高企？</a:t>
            </a:r>
            <a:endParaRPr lang="zh-CN" altLang="en-US" sz="2400" b="1" kern="0" dirty="0">
              <a:solidFill>
                <a:schemeClr val="accent1">
                  <a:lumMod val="75000"/>
                </a:schemeClr>
              </a:solidFill>
              <a:latin typeface="黑体" panose="02010609060101010101" pitchFamily="49" charset="-122"/>
              <a:ea typeface="黑体" panose="02010609060101010101" pitchFamily="49" charset="-122"/>
            </a:endParaRPr>
          </a:p>
        </p:txBody>
      </p:sp>
      <p:sp>
        <p:nvSpPr>
          <p:cNvPr id="29" name="矩形 28"/>
          <p:cNvSpPr>
            <a:spLocks noChangeArrowheads="1"/>
          </p:cNvSpPr>
          <p:nvPr/>
        </p:nvSpPr>
        <p:spPr bwMode="auto">
          <a:xfrm>
            <a:off x="908776" y="2705218"/>
            <a:ext cx="2576422" cy="1446550"/>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wrap="square">
            <a:spAutoFit/>
          </a:bodyPr>
          <a:lstStyle/>
          <a:p>
            <a:pPr algn="ctr" fontAlgn="auto">
              <a:spcBef>
                <a:spcPts val="0"/>
              </a:spcBef>
              <a:spcAft>
                <a:spcPts val="0"/>
              </a:spcAft>
            </a:pPr>
            <a:r>
              <a:rPr lang="zh-CN" altLang="en-US" sz="4400" b="1" dirty="0">
                <a:ln w="18415" cmpd="sng">
                  <a:solidFill>
                    <a:srgbClr val="FFFFFF"/>
                  </a:solidFill>
                  <a:prstDash val="solid"/>
                </a:ln>
                <a:solidFill>
                  <a:schemeClr val="accent1">
                    <a:lumMod val="75000"/>
                  </a:schemeClr>
                </a:solidFill>
                <a:effectLst>
                  <a:glow rad="101600">
                    <a:srgbClr val="0070C0">
                      <a:alpha val="60000"/>
                    </a:srgbClr>
                  </a:glow>
                  <a:outerShdw blurRad="63500" sx="102000" sy="102000" algn="ctr" rotWithShape="0">
                    <a:prstClr val="black">
                      <a:alpha val="40000"/>
                    </a:prstClr>
                  </a:outerShdw>
                </a:effectLst>
                <a:latin typeface="黑体" panose="02010609060101010101" pitchFamily="49" charset="-122"/>
                <a:ea typeface="黑体" panose="02010609060101010101" pitchFamily="49" charset="-122"/>
              </a:rPr>
              <a:t>目录</a:t>
            </a:r>
            <a:endParaRPr lang="en-US" altLang="zh-CN" sz="4400" b="1" dirty="0">
              <a:ln w="18415" cmpd="sng">
                <a:solidFill>
                  <a:srgbClr val="FFFFFF"/>
                </a:solidFill>
                <a:prstDash val="solid"/>
              </a:ln>
              <a:solidFill>
                <a:schemeClr val="accent1">
                  <a:lumMod val="75000"/>
                </a:schemeClr>
              </a:solidFill>
              <a:effectLst>
                <a:glow rad="101600">
                  <a:srgbClr val="0070C0">
                    <a:alpha val="60000"/>
                  </a:srgbClr>
                </a:glow>
                <a:outerShdw blurRad="63500" sx="102000" sy="102000" algn="ctr" rotWithShape="0">
                  <a:prstClr val="black">
                    <a:alpha val="40000"/>
                  </a:prstClr>
                </a:outerShdw>
              </a:effectLst>
              <a:latin typeface="黑体" panose="02010609060101010101" pitchFamily="49" charset="-122"/>
              <a:ea typeface="黑体" panose="02010609060101010101" pitchFamily="49" charset="-122"/>
            </a:endParaRPr>
          </a:p>
          <a:p>
            <a:pPr algn="ctr" fontAlgn="auto">
              <a:spcBef>
                <a:spcPts val="0"/>
              </a:spcBef>
              <a:spcAft>
                <a:spcPts val="0"/>
              </a:spcAft>
            </a:pPr>
            <a:r>
              <a:rPr lang="en-US" altLang="zh-CN" sz="4400" b="1" dirty="0">
                <a:ln w="18415" cmpd="sng">
                  <a:solidFill>
                    <a:srgbClr val="FFFFFF"/>
                  </a:solidFill>
                  <a:prstDash val="solid"/>
                </a:ln>
                <a:solidFill>
                  <a:schemeClr val="accent1">
                    <a:lumMod val="75000"/>
                  </a:schemeClr>
                </a:solidFill>
                <a:effectLst>
                  <a:glow rad="101600">
                    <a:srgbClr val="0070C0">
                      <a:alpha val="60000"/>
                    </a:srgbClr>
                  </a:glow>
                  <a:outerShdw blurRad="63500" sx="102000" sy="102000" algn="ctr" rotWithShape="0">
                    <a:prstClr val="black">
                      <a:alpha val="40000"/>
                    </a:prstClr>
                  </a:outerShdw>
                </a:effectLst>
                <a:latin typeface="黑体" panose="02010609060101010101" pitchFamily="49" charset="-122"/>
                <a:ea typeface="黑体" panose="02010609060101010101" pitchFamily="49" charset="-122"/>
              </a:rPr>
              <a:t>CONTENTS</a:t>
            </a:r>
            <a:endParaRPr lang="zh-CN" altLang="en-US" sz="4400" b="1" dirty="0">
              <a:ln w="18415" cmpd="sng">
                <a:solidFill>
                  <a:srgbClr val="FFFFFF"/>
                </a:solidFill>
                <a:prstDash val="solid"/>
              </a:ln>
              <a:solidFill>
                <a:schemeClr val="accent1">
                  <a:lumMod val="75000"/>
                </a:schemeClr>
              </a:solidFill>
              <a:effectLst>
                <a:glow rad="101600">
                  <a:srgbClr val="0070C0">
                    <a:alpha val="60000"/>
                  </a:srgbClr>
                </a:glow>
                <a:outerShdw blurRad="63500" sx="102000" sy="102000" algn="ctr" rotWithShape="0">
                  <a:prstClr val="black">
                    <a:alpha val="40000"/>
                  </a:prstClr>
                </a:outerShdw>
              </a:effectLst>
              <a:latin typeface="黑体" panose="02010609060101010101" pitchFamily="49" charset="-122"/>
              <a:ea typeface="黑体" panose="02010609060101010101" pitchFamily="49" charset="-122"/>
            </a:endParaRPr>
          </a:p>
        </p:txBody>
      </p:sp>
      <p:sp>
        <p:nvSpPr>
          <p:cNvPr id="32" name="矩形 31"/>
          <p:cNvSpPr/>
          <p:nvPr/>
        </p:nvSpPr>
        <p:spPr bwMode="auto">
          <a:xfrm>
            <a:off x="4122420" y="1920111"/>
            <a:ext cx="6979285" cy="600075"/>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wrap="none" lIns="90000" tIns="46800" rIns="90000" bIns="46800">
            <a:normAutofit/>
          </a:bodyPr>
          <a:lstStyle/>
          <a:p>
            <a:pPr marL="342900" indent="-342900">
              <a:lnSpc>
                <a:spcPct val="130000"/>
              </a:lnSpc>
              <a:spcBef>
                <a:spcPct val="20000"/>
              </a:spcBef>
              <a:buClr>
                <a:srgbClr val="FF3300"/>
              </a:buClr>
              <a:defRPr/>
            </a:pPr>
            <a:r>
              <a:rPr lang="en-US" altLang="zh-CN" sz="2400" b="1" kern="0" dirty="0">
                <a:solidFill>
                  <a:schemeClr val="accent1">
                    <a:lumMod val="75000"/>
                  </a:schemeClr>
                </a:solidFill>
                <a:latin typeface="黑体" panose="02010609060101010101" pitchFamily="49" charset="-122"/>
                <a:ea typeface="黑体" panose="02010609060101010101" pitchFamily="49" charset="-122"/>
              </a:rPr>
              <a:t>2</a:t>
            </a:r>
            <a:r>
              <a:rPr lang="zh-CN" altLang="en-US" sz="2400" b="1" kern="0" dirty="0">
                <a:solidFill>
                  <a:schemeClr val="accent1">
                    <a:lumMod val="75000"/>
                  </a:schemeClr>
                </a:solidFill>
                <a:latin typeface="黑体" panose="02010609060101010101" pitchFamily="49" charset="-122"/>
                <a:ea typeface="黑体" panose="02010609060101010101" pitchFamily="49" charset="-122"/>
              </a:rPr>
              <a:t>、企业申请高企有何</a:t>
            </a:r>
            <a:r>
              <a:rPr lang="zh-CN" altLang="en-US" sz="2400" b="1" kern="0" dirty="0">
                <a:solidFill>
                  <a:schemeClr val="accent1">
                    <a:lumMod val="75000"/>
                  </a:schemeClr>
                </a:solidFill>
                <a:latin typeface="黑体" panose="02010609060101010101" pitchFamily="49" charset="-122"/>
                <a:ea typeface="黑体" panose="02010609060101010101" pitchFamily="49" charset="-122"/>
              </a:rPr>
              <a:t>优势？</a:t>
            </a:r>
            <a:endParaRPr lang="zh-CN" altLang="en-US" sz="2400" b="1" kern="0" dirty="0">
              <a:solidFill>
                <a:schemeClr val="accent1">
                  <a:lumMod val="75000"/>
                </a:schemeClr>
              </a:solidFill>
              <a:latin typeface="黑体" panose="02010609060101010101" pitchFamily="49" charset="-122"/>
              <a:ea typeface="黑体" panose="02010609060101010101" pitchFamily="49" charset="-122"/>
            </a:endParaRPr>
          </a:p>
        </p:txBody>
      </p:sp>
      <p:sp>
        <p:nvSpPr>
          <p:cNvPr id="34" name="矩形 33"/>
          <p:cNvSpPr/>
          <p:nvPr/>
        </p:nvSpPr>
        <p:spPr bwMode="auto">
          <a:xfrm>
            <a:off x="4115435" y="2987445"/>
            <a:ext cx="6979285" cy="600075"/>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wrap="none" lIns="90000" tIns="46800" rIns="90000" bIns="46800">
            <a:normAutofit lnSpcReduction="10000"/>
          </a:bodyPr>
          <a:lstStyle/>
          <a:p>
            <a:pPr marL="342900" indent="-342900">
              <a:lnSpc>
                <a:spcPct val="140000"/>
              </a:lnSpc>
              <a:spcBef>
                <a:spcPct val="20000"/>
              </a:spcBef>
              <a:buClr>
                <a:srgbClr val="FF3300"/>
              </a:buClr>
              <a:defRPr/>
            </a:pPr>
            <a:r>
              <a:rPr lang="en-US" altLang="zh-CN" sz="2400" b="1" kern="0" dirty="0">
                <a:solidFill>
                  <a:schemeClr val="accent1">
                    <a:lumMod val="75000"/>
                  </a:schemeClr>
                </a:solidFill>
                <a:latin typeface="黑体" panose="02010609060101010101" pitchFamily="49" charset="-122"/>
                <a:ea typeface="黑体" panose="02010609060101010101" pitchFamily="49" charset="-122"/>
              </a:rPr>
              <a:t>3</a:t>
            </a:r>
            <a:r>
              <a:rPr lang="zh-CN" altLang="en-US" sz="2400" b="1" kern="0" dirty="0">
                <a:solidFill>
                  <a:schemeClr val="accent1">
                    <a:lumMod val="75000"/>
                  </a:schemeClr>
                </a:solidFill>
                <a:latin typeface="黑体" panose="02010609060101010101" pitchFamily="49" charset="-122"/>
                <a:ea typeface="黑体" panose="02010609060101010101" pitchFamily="49" charset="-122"/>
              </a:rPr>
              <a:t>、高企申报</a:t>
            </a:r>
            <a:r>
              <a:rPr lang="zh-CN" altLang="en-US" sz="2400" b="1" kern="0" dirty="0">
                <a:solidFill>
                  <a:schemeClr val="accent1">
                    <a:lumMod val="75000"/>
                  </a:schemeClr>
                </a:solidFill>
                <a:latin typeface="黑体" panose="02010609060101010101" pitchFamily="49" charset="-122"/>
                <a:ea typeface="黑体" panose="02010609060101010101" pitchFamily="49" charset="-122"/>
              </a:rPr>
              <a:t>要点</a:t>
            </a:r>
            <a:endParaRPr lang="zh-CN" altLang="en-US" sz="2400" b="1" kern="0" dirty="0">
              <a:solidFill>
                <a:schemeClr val="accent1">
                  <a:lumMod val="75000"/>
                </a:schemeClr>
              </a:solidFill>
              <a:latin typeface="黑体" panose="02010609060101010101" pitchFamily="49" charset="-122"/>
              <a:ea typeface="黑体" panose="02010609060101010101" pitchFamily="49" charset="-122"/>
            </a:endParaRPr>
          </a:p>
        </p:txBody>
      </p:sp>
      <p:sp>
        <p:nvSpPr>
          <p:cNvPr id="37" name="矩形 36"/>
          <p:cNvSpPr/>
          <p:nvPr/>
        </p:nvSpPr>
        <p:spPr bwMode="auto">
          <a:xfrm>
            <a:off x="4115435" y="3994416"/>
            <a:ext cx="6986270" cy="600075"/>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wrap="none" lIns="90000" tIns="46800" rIns="90000" bIns="46800">
            <a:normAutofit lnSpcReduction="10000"/>
          </a:bodyPr>
          <a:lstStyle/>
          <a:p>
            <a:pPr marL="342900" indent="-342900">
              <a:lnSpc>
                <a:spcPct val="140000"/>
              </a:lnSpc>
              <a:spcBef>
                <a:spcPct val="20000"/>
              </a:spcBef>
              <a:buClr>
                <a:srgbClr val="FF3300"/>
              </a:buClr>
              <a:defRPr/>
            </a:pPr>
            <a:r>
              <a:rPr lang="en-US" altLang="zh-CN" sz="2400" b="1" kern="0" dirty="0">
                <a:solidFill>
                  <a:schemeClr val="accent1">
                    <a:lumMod val="75000"/>
                  </a:schemeClr>
                </a:solidFill>
                <a:latin typeface="黑体" panose="02010609060101010101" pitchFamily="49" charset="-122"/>
                <a:ea typeface="黑体" panose="02010609060101010101" pitchFamily="49" charset="-122"/>
              </a:rPr>
              <a:t>4</a:t>
            </a:r>
            <a:r>
              <a:rPr lang="zh-CN" altLang="en-US" sz="2400" b="1" kern="0" dirty="0">
                <a:solidFill>
                  <a:schemeClr val="accent1">
                    <a:lumMod val="75000"/>
                  </a:schemeClr>
                </a:solidFill>
                <a:latin typeface="黑体" panose="02010609060101010101" pitchFamily="49" charset="-122"/>
                <a:ea typeface="黑体" panose="02010609060101010101" pitchFamily="49" charset="-122"/>
              </a:rPr>
              <a:t>、</a:t>
            </a:r>
            <a:r>
              <a:rPr lang="zh-CN" altLang="zh-CN" sz="2400" b="1" kern="0" dirty="0">
                <a:solidFill>
                  <a:schemeClr val="accent1">
                    <a:lumMod val="75000"/>
                  </a:schemeClr>
                </a:solidFill>
                <a:latin typeface="黑体" panose="02010609060101010101" pitchFamily="49" charset="-122"/>
                <a:ea typeface="黑体" panose="02010609060101010101" pitchFamily="49" charset="-122"/>
              </a:rPr>
              <a:t>高企财务核算</a:t>
            </a:r>
            <a:r>
              <a:rPr lang="en-US" altLang="zh-CN" sz="2400" b="1" kern="0" dirty="0">
                <a:solidFill>
                  <a:schemeClr val="accent1">
                    <a:lumMod val="75000"/>
                  </a:schemeClr>
                </a:solidFill>
                <a:latin typeface="黑体" panose="02010609060101010101" pitchFamily="49" charset="-122"/>
                <a:ea typeface="黑体" panose="02010609060101010101" pitchFamily="49" charset="-122"/>
              </a:rPr>
              <a:t>--</a:t>
            </a:r>
            <a:r>
              <a:rPr lang="zh-CN" altLang="en-US" sz="2400" b="1" kern="0" dirty="0">
                <a:solidFill>
                  <a:schemeClr val="accent1">
                    <a:lumMod val="75000"/>
                  </a:schemeClr>
                </a:solidFill>
                <a:latin typeface="黑体" panose="02010609060101010101" pitchFamily="49" charset="-122"/>
                <a:ea typeface="黑体" panose="02010609060101010101" pitchFamily="49" charset="-122"/>
              </a:rPr>
              <a:t>研发费用、高品</a:t>
            </a:r>
            <a:r>
              <a:rPr lang="zh-CN" altLang="en-US" sz="2400" b="1" kern="0" dirty="0">
                <a:solidFill>
                  <a:schemeClr val="accent1">
                    <a:lumMod val="75000"/>
                  </a:schemeClr>
                </a:solidFill>
                <a:latin typeface="黑体" panose="02010609060101010101" pitchFamily="49" charset="-122"/>
                <a:ea typeface="黑体" panose="02010609060101010101" pitchFamily="49" charset="-122"/>
              </a:rPr>
              <a:t>收入</a:t>
            </a:r>
            <a:endParaRPr lang="zh-CN" altLang="en-US" sz="2400" b="1" kern="0" dirty="0">
              <a:solidFill>
                <a:schemeClr val="accent1">
                  <a:lumMod val="75000"/>
                </a:schemeClr>
              </a:solidFill>
              <a:latin typeface="黑体" panose="02010609060101010101" pitchFamily="49" charset="-122"/>
              <a:ea typeface="黑体" panose="02010609060101010101" pitchFamily="49" charset="-122"/>
            </a:endParaRPr>
          </a:p>
        </p:txBody>
      </p:sp>
      <p:sp>
        <p:nvSpPr>
          <p:cNvPr id="44" name="矩形 43"/>
          <p:cNvSpPr/>
          <p:nvPr/>
        </p:nvSpPr>
        <p:spPr bwMode="auto">
          <a:xfrm>
            <a:off x="4142740" y="4971720"/>
            <a:ext cx="6986270" cy="600075"/>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wrap="none" lIns="90000" tIns="46800" rIns="90000" bIns="46800">
            <a:normAutofit lnSpcReduction="10000"/>
          </a:bodyPr>
          <a:lstStyle/>
          <a:p>
            <a:pPr marL="342900" indent="-342900">
              <a:lnSpc>
                <a:spcPct val="140000"/>
              </a:lnSpc>
              <a:spcBef>
                <a:spcPct val="20000"/>
              </a:spcBef>
              <a:buClr>
                <a:srgbClr val="FF3300"/>
              </a:buClr>
              <a:defRPr/>
            </a:pPr>
            <a:r>
              <a:rPr lang="en-US" altLang="zh-CN" sz="2400" b="1" kern="0" dirty="0">
                <a:solidFill>
                  <a:schemeClr val="accent1">
                    <a:lumMod val="75000"/>
                  </a:schemeClr>
                </a:solidFill>
                <a:latin typeface="黑体" panose="02010609060101010101" pitchFamily="49" charset="-122"/>
                <a:ea typeface="黑体" panose="02010609060101010101" pitchFamily="49" charset="-122"/>
              </a:rPr>
              <a:t>5</a:t>
            </a:r>
            <a:r>
              <a:rPr lang="zh-CN" altLang="en-US" sz="2400" b="1" kern="0" dirty="0">
                <a:solidFill>
                  <a:schemeClr val="accent1">
                    <a:lumMod val="75000"/>
                  </a:schemeClr>
                </a:solidFill>
                <a:latin typeface="黑体" panose="02010609060101010101" pitchFamily="49" charset="-122"/>
                <a:ea typeface="黑体" panose="02010609060101010101" pitchFamily="49" charset="-122"/>
              </a:rPr>
              <a:t>、研发费用三个</a:t>
            </a:r>
            <a:r>
              <a:rPr lang="zh-CN" altLang="en-US" sz="2400" b="1" kern="0" dirty="0">
                <a:solidFill>
                  <a:schemeClr val="accent1">
                    <a:lumMod val="75000"/>
                  </a:schemeClr>
                </a:solidFill>
                <a:latin typeface="黑体" panose="02010609060101010101" pitchFamily="49" charset="-122"/>
                <a:ea typeface="黑体" panose="02010609060101010101" pitchFamily="49" charset="-122"/>
              </a:rPr>
              <a:t>口径</a:t>
            </a:r>
            <a:endParaRPr lang="zh-CN" altLang="en-US" sz="2400" b="1" kern="0" dirty="0">
              <a:solidFill>
                <a:schemeClr val="accent1">
                  <a:lumMod val="75000"/>
                </a:schemeClr>
              </a:solidFill>
              <a:latin typeface="黑体" panose="02010609060101010101" pitchFamily="49" charset="-122"/>
              <a:ea typeface="黑体" panose="02010609060101010101" pitchFamily="49" charset="-12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04545" y="1321435"/>
            <a:ext cx="10515600" cy="1254760"/>
          </a:xfrm>
        </p:spPr>
        <p:txBody>
          <a:bodyPr>
            <a:normAutofit/>
            <a:scene3d>
              <a:camera prst="orthographicFront"/>
              <a:lightRig rig="threePt" dir="t"/>
            </a:scene3d>
          </a:bodyPr>
          <a:lstStyle/>
          <a:p>
            <a:pPr marL="0" indent="0">
              <a:buFont typeface="Wingdings" panose="05000000000000000000" charset="0"/>
            </a:pPr>
            <a:r>
              <a:rPr lang="zh-CN" altLang="en-US" sz="2665" b="1" dirty="0">
                <a:solidFill>
                  <a:schemeClr val="tx1"/>
                </a:solidFill>
                <a:effectLst>
                  <a:outerShdw blurRad="38100" dist="19050" dir="2700000" algn="tl" rotWithShape="0">
                    <a:schemeClr val="dk1">
                      <a:alpha val="40000"/>
                    </a:schemeClr>
                  </a:outerShdw>
                </a:effectLst>
                <a:latin typeface="+mn-lt"/>
                <a:ea typeface="+mn-ea"/>
                <a:cs typeface="+mn-cs"/>
              </a:rPr>
              <a:t>如何确定产品是否属于高新技术产品？</a:t>
            </a:r>
            <a:br>
              <a:rPr lang="zh-CN" altLang="en-US" sz="2665" b="1" dirty="0">
                <a:solidFill>
                  <a:schemeClr val="tx1"/>
                </a:solidFill>
                <a:effectLst>
                  <a:outerShdw blurRad="38100" dist="19050" dir="2700000" algn="tl" rotWithShape="0">
                    <a:schemeClr val="dk1">
                      <a:alpha val="40000"/>
                    </a:schemeClr>
                  </a:outerShdw>
                </a:effectLst>
                <a:latin typeface="+mn-lt"/>
                <a:ea typeface="+mn-ea"/>
                <a:cs typeface="+mn-cs"/>
              </a:rPr>
            </a:br>
            <a:r>
              <a:rPr lang="zh-CN" altLang="en-US" sz="2400" b="1" dirty="0">
                <a:solidFill>
                  <a:schemeClr val="tx1"/>
                </a:solidFill>
                <a:effectLst>
                  <a:outerShdw blurRad="38100" dist="19050" dir="2700000" algn="tl" rotWithShape="0">
                    <a:schemeClr val="dk1">
                      <a:alpha val="40000"/>
                    </a:schemeClr>
                  </a:outerShdw>
                </a:effectLst>
                <a:latin typeface="+mn-lt"/>
                <a:ea typeface="+mn-ea"/>
                <a:cs typeface="+mn-cs"/>
              </a:rPr>
              <a:t>通过研发和相关技术创新活动，取得的产品（服务）收入与技术性收入的总和。</a:t>
            </a:r>
            <a:endParaRPr lang="zh-CN" altLang="en-US" sz="2400" b="1" dirty="0">
              <a:solidFill>
                <a:schemeClr val="tx1"/>
              </a:solidFill>
              <a:effectLst>
                <a:outerShdw blurRad="38100" dist="19050" dir="2700000" algn="tl" rotWithShape="0">
                  <a:schemeClr val="dk1">
                    <a:alpha val="40000"/>
                  </a:schemeClr>
                </a:outerShdw>
              </a:effectLst>
              <a:latin typeface="+mn-lt"/>
              <a:ea typeface="+mn-ea"/>
              <a:cs typeface="+mn-cs"/>
            </a:endParaRPr>
          </a:p>
        </p:txBody>
      </p:sp>
      <p:sp>
        <p:nvSpPr>
          <p:cNvPr id="3" name="内容占位符 2"/>
          <p:cNvSpPr>
            <a:spLocks noGrp="1"/>
          </p:cNvSpPr>
          <p:nvPr>
            <p:ph idx="1"/>
          </p:nvPr>
        </p:nvSpPr>
        <p:spPr>
          <a:xfrm>
            <a:off x="804545" y="2514600"/>
            <a:ext cx="10481310" cy="3938270"/>
          </a:xfrm>
        </p:spPr>
        <p:txBody>
          <a:bodyPr/>
          <a:lstStyle/>
          <a:p>
            <a:pPr>
              <a:buNone/>
            </a:pPr>
            <a:r>
              <a:rPr lang="zh-CN" altLang="en-US" sz="3200" dirty="0">
                <a:solidFill>
                  <a:srgbClr val="C00000"/>
                </a:solidFill>
              </a:rPr>
              <a:t>了解企业拥有哪些专利技术</a:t>
            </a:r>
            <a:endParaRPr lang="en-US" altLang="zh-CN" sz="3200" dirty="0">
              <a:solidFill>
                <a:srgbClr val="C00000"/>
              </a:solidFill>
            </a:endParaRPr>
          </a:p>
          <a:p>
            <a:pPr>
              <a:buNone/>
            </a:pPr>
            <a:r>
              <a:rPr lang="zh-CN" altLang="en-US" sz="3200" dirty="0">
                <a:solidFill>
                  <a:srgbClr val="C00000"/>
                </a:solidFill>
              </a:rPr>
              <a:t>各个产品使用了哪项专利技术</a:t>
            </a:r>
            <a:endParaRPr lang="zh-CN" altLang="en-US" sz="3200" dirty="0">
              <a:solidFill>
                <a:srgbClr val="C00000"/>
              </a:solidFill>
            </a:endParaRPr>
          </a:p>
        </p:txBody>
      </p:sp>
      <p:sp>
        <p:nvSpPr>
          <p:cNvPr id="4" name="矩形 3"/>
          <p:cNvSpPr/>
          <p:nvPr/>
        </p:nvSpPr>
        <p:spPr>
          <a:xfrm>
            <a:off x="909711" y="3669374"/>
            <a:ext cx="5186289" cy="584775"/>
          </a:xfrm>
          <a:prstGeom prst="rect">
            <a:avLst/>
          </a:prstGeom>
          <a:noFill/>
        </p:spPr>
        <p:txBody>
          <a:bodyPr wrap="square" lIns="91440" tIns="45720" rIns="91440" bIns="45720">
            <a:spAutoFit/>
            <a:scene3d>
              <a:camera prst="orthographicFront"/>
              <a:lightRig rig="threePt" dir="t"/>
            </a:scene3d>
          </a:bodyPr>
          <a:lstStyle/>
          <a:p>
            <a:pPr algn="ctr"/>
            <a:r>
              <a:rPr lang="zh-CN" altLang="en-US" sz="3200" b="1" dirty="0">
                <a:solidFill>
                  <a:schemeClr val="tx1"/>
                </a:solidFill>
                <a:effectLst>
                  <a:outerShdw blurRad="38100" dist="19050" dir="2700000" algn="tl" rotWithShape="0">
                    <a:schemeClr val="dk1">
                      <a:alpha val="40000"/>
                    </a:schemeClr>
                  </a:outerShdw>
                </a:effectLst>
              </a:rPr>
              <a:t>特别提示：技术部资料说明</a:t>
            </a:r>
            <a:endParaRPr lang="zh-CN" altLang="en-US" sz="3200" b="1" cap="none" spc="0" dirty="0">
              <a:solidFill>
                <a:schemeClr val="tx1"/>
              </a:solidFill>
              <a:effectLst>
                <a:outerShdw blurRad="38100" dist="19050" dir="2700000" algn="tl" rotWithShape="0">
                  <a:schemeClr val="dk1">
                    <a:alpha val="40000"/>
                  </a:schemeClr>
                </a:outerShdw>
              </a:effectLst>
            </a:endParaRPr>
          </a:p>
        </p:txBody>
      </p:sp>
      <p:pic>
        <p:nvPicPr>
          <p:cNvPr id="7" name="图片 6"/>
          <p:cNvPicPr>
            <a:picLocks noChangeAspect="1"/>
          </p:cNvPicPr>
          <p:nvPr/>
        </p:nvPicPr>
        <p:blipFill>
          <a:blip r:embed="rId1" cstate="print"/>
          <a:stretch>
            <a:fillRect/>
          </a:stretch>
        </p:blipFill>
        <p:spPr>
          <a:xfrm>
            <a:off x="871642" y="472885"/>
            <a:ext cx="10448715" cy="831121"/>
          </a:xfrm>
          <a:prstGeom prst="rect">
            <a:avLst/>
          </a:prstGeom>
        </p:spPr>
      </p:pic>
      <p:sp>
        <p:nvSpPr>
          <p:cNvPr id="8" name="矩形 7"/>
          <p:cNvSpPr/>
          <p:nvPr/>
        </p:nvSpPr>
        <p:spPr>
          <a:xfrm>
            <a:off x="890307" y="601286"/>
            <a:ext cx="718820" cy="583565"/>
          </a:xfrm>
          <a:prstGeom prst="rect">
            <a:avLst/>
          </a:prstGeom>
          <a:noFill/>
        </p:spPr>
        <p:txBody>
          <a:bodyPr wrap="none" lIns="91440" tIns="45720" rIns="91440" bIns="45720">
            <a:spAutoFit/>
          </a:bodyPr>
          <a:lstStyle/>
          <a:p>
            <a:pPr algn="ctr"/>
            <a:r>
              <a:rPr lang="en-US" altLang="zh-CN" sz="3200" b="0" cap="none" spc="0" dirty="0">
                <a:ln w="0"/>
                <a:solidFill>
                  <a:schemeClr val="bg1"/>
                </a:solidFill>
                <a:effectLst>
                  <a:outerShdw blurRad="38100" dist="25400" dir="5400000" algn="ctr" rotWithShape="0">
                    <a:srgbClr val="6E747A">
                      <a:alpha val="43000"/>
                    </a:srgbClr>
                  </a:outerShdw>
                </a:effectLst>
              </a:rPr>
              <a:t>4-2</a:t>
            </a:r>
            <a:endParaRPr lang="en-US" altLang="zh-CN" sz="3200" b="0" cap="none" spc="0" dirty="0">
              <a:ln w="0"/>
              <a:solidFill>
                <a:schemeClr val="bg1"/>
              </a:solidFill>
              <a:effectLst>
                <a:outerShdw blurRad="38100" dist="25400" dir="5400000" algn="ctr" rotWithShape="0">
                  <a:srgbClr val="6E747A">
                    <a:alpha val="43000"/>
                  </a:srgbClr>
                </a:outerShdw>
              </a:effectLst>
            </a:endParaRPr>
          </a:p>
        </p:txBody>
      </p:sp>
      <p:sp>
        <p:nvSpPr>
          <p:cNvPr id="10" name="矩形 9"/>
          <p:cNvSpPr/>
          <p:nvPr/>
        </p:nvSpPr>
        <p:spPr>
          <a:xfrm>
            <a:off x="1897829" y="561877"/>
            <a:ext cx="9462732" cy="553085"/>
          </a:xfrm>
          <a:prstGeom prst="rect">
            <a:avLst/>
          </a:prstGeom>
          <a:noFill/>
        </p:spPr>
        <p:txBody>
          <a:bodyPr wrap="square" lIns="91440" tIns="45720" rIns="91440" bIns="45720">
            <a:spAutoFit/>
          </a:bodyPr>
          <a:lstStyle/>
          <a:p>
            <a:r>
              <a:rPr lang="zh-CN" altLang="en-US" sz="3000" b="1" cap="none" spc="0" dirty="0">
                <a:ln w="0"/>
                <a:effectLst>
                  <a:outerShdw blurRad="38100" dist="25400" dir="5400000" algn="ctr" rotWithShape="0">
                    <a:srgbClr val="6E747A">
                      <a:alpha val="43000"/>
                    </a:srgbClr>
                  </a:outerShdw>
                </a:effectLst>
              </a:rPr>
              <a:t>高企财务核算</a:t>
            </a:r>
            <a:r>
              <a:rPr lang="en-US" altLang="zh-CN" sz="3000" b="1" cap="none" spc="0" dirty="0">
                <a:ln w="0"/>
                <a:effectLst>
                  <a:outerShdw blurRad="38100" dist="25400" dir="5400000" algn="ctr" rotWithShape="0">
                    <a:srgbClr val="6E747A">
                      <a:alpha val="43000"/>
                    </a:srgbClr>
                  </a:outerShdw>
                </a:effectLst>
              </a:rPr>
              <a:t>-</a:t>
            </a:r>
            <a:r>
              <a:rPr lang="zh-CN" altLang="en-US" sz="3000" b="1" cap="none" spc="0" dirty="0">
                <a:ln w="0"/>
                <a:effectLst>
                  <a:outerShdw blurRad="38100" dist="25400" dir="5400000" algn="ctr" rotWithShape="0">
                    <a:srgbClr val="6E747A">
                      <a:alpha val="43000"/>
                    </a:srgbClr>
                  </a:outerShdw>
                </a:effectLst>
              </a:rPr>
              <a:t>高品收入核算</a:t>
            </a:r>
            <a:endParaRPr lang="zh-CN" altLang="en-US" sz="3000" b="1" cap="none" spc="0" dirty="0">
              <a:ln w="0"/>
              <a:effectLst>
                <a:outerShdw blurRad="38100" dist="25400" dir="5400000" algn="ctr" rotWithShape="0">
                  <a:srgbClr val="6E747A">
                    <a:alpha val="43000"/>
                  </a:srgbClr>
                </a:outerShdw>
              </a:effectLst>
            </a:endParaRPr>
          </a:p>
        </p:txBody>
      </p:sp>
      <p:sp>
        <p:nvSpPr>
          <p:cNvPr id="11" name="矩形 10"/>
          <p:cNvSpPr/>
          <p:nvPr/>
        </p:nvSpPr>
        <p:spPr>
          <a:xfrm>
            <a:off x="4609054" y="3244334"/>
            <a:ext cx="184731" cy="369332"/>
          </a:xfrm>
          <a:prstGeom prst="rect">
            <a:avLst/>
          </a:prstGeom>
        </p:spPr>
        <p:txBody>
          <a:bodyPr wrap="none">
            <a:spAutoFit/>
          </a:bodyPr>
          <a:lstStyle/>
          <a:p>
            <a:endParaRPr lang="zh-CN"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cstate="print"/>
          <a:stretch>
            <a:fillRect/>
          </a:stretch>
        </p:blipFill>
        <p:spPr>
          <a:xfrm>
            <a:off x="871642" y="472885"/>
            <a:ext cx="10448715" cy="831121"/>
          </a:xfrm>
          <a:prstGeom prst="rect">
            <a:avLst/>
          </a:prstGeom>
        </p:spPr>
      </p:pic>
      <p:sp>
        <p:nvSpPr>
          <p:cNvPr id="8" name="矩形 7"/>
          <p:cNvSpPr/>
          <p:nvPr/>
        </p:nvSpPr>
        <p:spPr>
          <a:xfrm>
            <a:off x="875793" y="572258"/>
            <a:ext cx="718820" cy="583565"/>
          </a:xfrm>
          <a:prstGeom prst="rect">
            <a:avLst/>
          </a:prstGeom>
          <a:noFill/>
        </p:spPr>
        <p:txBody>
          <a:bodyPr wrap="none" lIns="91440" tIns="45720" rIns="91440" bIns="45720">
            <a:spAutoFit/>
          </a:bodyPr>
          <a:lstStyle/>
          <a:p>
            <a:pPr algn="ctr"/>
            <a:r>
              <a:rPr lang="en-US" altLang="zh-CN" sz="3200" b="0" cap="none" spc="0" dirty="0">
                <a:ln w="0"/>
                <a:solidFill>
                  <a:schemeClr val="bg1"/>
                </a:solidFill>
                <a:effectLst>
                  <a:outerShdw blurRad="38100" dist="25400" dir="5400000" algn="ctr" rotWithShape="0">
                    <a:srgbClr val="6E747A">
                      <a:alpha val="43000"/>
                    </a:srgbClr>
                  </a:outerShdw>
                </a:effectLst>
              </a:rPr>
              <a:t>4-2</a:t>
            </a:r>
            <a:endParaRPr lang="en-US" altLang="zh-CN" sz="3200" b="0" cap="none" spc="0" dirty="0">
              <a:ln w="0"/>
              <a:solidFill>
                <a:schemeClr val="bg1"/>
              </a:solidFill>
              <a:effectLst>
                <a:outerShdw blurRad="38100" dist="25400" dir="5400000" algn="ctr" rotWithShape="0">
                  <a:srgbClr val="6E747A">
                    <a:alpha val="43000"/>
                  </a:srgbClr>
                </a:outerShdw>
              </a:effectLst>
            </a:endParaRPr>
          </a:p>
        </p:txBody>
      </p:sp>
      <p:sp>
        <p:nvSpPr>
          <p:cNvPr id="10" name="矩形 9"/>
          <p:cNvSpPr/>
          <p:nvPr/>
        </p:nvSpPr>
        <p:spPr>
          <a:xfrm>
            <a:off x="1936426" y="556465"/>
            <a:ext cx="9304688" cy="553085"/>
          </a:xfrm>
          <a:prstGeom prst="rect">
            <a:avLst/>
          </a:prstGeom>
          <a:noFill/>
        </p:spPr>
        <p:txBody>
          <a:bodyPr wrap="square" lIns="91440" tIns="45720" rIns="91440" bIns="45720">
            <a:spAutoFit/>
          </a:bodyPr>
          <a:lstStyle/>
          <a:p>
            <a:r>
              <a:rPr lang="zh-CN" altLang="en-US" sz="3000" b="1" cap="none" spc="0" dirty="0">
                <a:ln w="0"/>
                <a:effectLst>
                  <a:outerShdw blurRad="38100" dist="25400" dir="5400000" algn="ctr" rotWithShape="0">
                    <a:srgbClr val="6E747A">
                      <a:alpha val="43000"/>
                    </a:srgbClr>
                  </a:outerShdw>
                </a:effectLst>
              </a:rPr>
              <a:t>高企财务核算</a:t>
            </a:r>
            <a:r>
              <a:rPr lang="en-US" altLang="zh-CN" sz="3000" b="1" cap="none" spc="0" dirty="0">
                <a:ln w="0"/>
                <a:effectLst>
                  <a:outerShdw blurRad="38100" dist="25400" dir="5400000" algn="ctr" rotWithShape="0">
                    <a:srgbClr val="6E747A">
                      <a:alpha val="43000"/>
                    </a:srgbClr>
                  </a:outerShdw>
                </a:effectLst>
              </a:rPr>
              <a:t>-</a:t>
            </a:r>
            <a:r>
              <a:rPr lang="zh-CN" altLang="en-US" sz="3000" b="1" cap="none" spc="0" dirty="0">
                <a:ln w="0"/>
                <a:effectLst>
                  <a:outerShdw blurRad="38100" dist="25400" dir="5400000" algn="ctr" rotWithShape="0">
                    <a:srgbClr val="6E747A">
                      <a:alpha val="43000"/>
                    </a:srgbClr>
                  </a:outerShdw>
                </a:effectLst>
              </a:rPr>
              <a:t>高品收入核算</a:t>
            </a:r>
            <a:endParaRPr lang="zh-CN" altLang="en-US" sz="3000" b="1" cap="none" spc="0" dirty="0">
              <a:ln w="0"/>
              <a:effectLst>
                <a:outerShdw blurRad="38100" dist="25400" dir="5400000" algn="ctr" rotWithShape="0">
                  <a:srgbClr val="6E747A">
                    <a:alpha val="43000"/>
                  </a:srgbClr>
                </a:outerShdw>
              </a:effectLst>
            </a:endParaRPr>
          </a:p>
        </p:txBody>
      </p:sp>
      <p:pic>
        <p:nvPicPr>
          <p:cNvPr id="6" name="Picture 3"/>
          <p:cNvPicPr>
            <a:picLocks noGrp="1" noChangeAspect="1" noChangeArrowheads="1"/>
          </p:cNvPicPr>
          <p:nvPr>
            <p:ph idx="1"/>
          </p:nvPr>
        </p:nvPicPr>
        <p:blipFill>
          <a:blip r:embed="rId2" cstate="print"/>
          <a:stretch>
            <a:fillRect/>
          </a:stretch>
        </p:blipFill>
        <p:spPr bwMode="auto">
          <a:xfrm>
            <a:off x="838200" y="2067014"/>
            <a:ext cx="10515600" cy="3868560"/>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内容占位符 10"/>
          <p:cNvPicPr>
            <a:picLocks noGrp="1" noChangeAspect="1"/>
          </p:cNvPicPr>
          <p:nvPr>
            <p:ph idx="1"/>
          </p:nvPr>
        </p:nvPicPr>
        <p:blipFill>
          <a:blip r:embed="rId1" cstate="print"/>
          <a:stretch>
            <a:fillRect/>
          </a:stretch>
        </p:blipFill>
        <p:spPr>
          <a:xfrm>
            <a:off x="1427480" y="1394460"/>
            <a:ext cx="8792210" cy="5341620"/>
          </a:xfrm>
          <a:prstGeom prst="rect">
            <a:avLst/>
          </a:prstGeom>
        </p:spPr>
      </p:pic>
      <p:pic>
        <p:nvPicPr>
          <p:cNvPr id="7" name="图片 6"/>
          <p:cNvPicPr>
            <a:picLocks noChangeAspect="1"/>
          </p:cNvPicPr>
          <p:nvPr/>
        </p:nvPicPr>
        <p:blipFill>
          <a:blip r:embed="rId2" cstate="print"/>
          <a:stretch>
            <a:fillRect/>
          </a:stretch>
        </p:blipFill>
        <p:spPr>
          <a:xfrm>
            <a:off x="871642" y="472885"/>
            <a:ext cx="10448715" cy="831121"/>
          </a:xfrm>
          <a:prstGeom prst="rect">
            <a:avLst/>
          </a:prstGeom>
        </p:spPr>
      </p:pic>
      <p:sp>
        <p:nvSpPr>
          <p:cNvPr id="10" name="矩形 9"/>
          <p:cNvSpPr/>
          <p:nvPr/>
        </p:nvSpPr>
        <p:spPr>
          <a:xfrm>
            <a:off x="1889036" y="570669"/>
            <a:ext cx="9462732" cy="553085"/>
          </a:xfrm>
          <a:prstGeom prst="rect">
            <a:avLst/>
          </a:prstGeom>
          <a:noFill/>
        </p:spPr>
        <p:txBody>
          <a:bodyPr wrap="square" lIns="91440" tIns="45720" rIns="91440" bIns="45720">
            <a:spAutoFit/>
          </a:bodyPr>
          <a:lstStyle/>
          <a:p>
            <a:r>
              <a:rPr lang="zh-CN" altLang="zh-CN" sz="3000" b="1" dirty="0"/>
              <a:t>高企财务核算</a:t>
            </a:r>
            <a:r>
              <a:rPr lang="en-US" altLang="zh-CN" sz="3000" b="1" cap="none" spc="0" dirty="0">
                <a:ln w="0"/>
                <a:effectLst>
                  <a:outerShdw blurRad="38100" dist="25400" dir="5400000" algn="ctr" rotWithShape="0">
                    <a:srgbClr val="6E747A">
                      <a:alpha val="43000"/>
                    </a:srgbClr>
                  </a:outerShdw>
                </a:effectLst>
              </a:rPr>
              <a:t>-</a:t>
            </a:r>
            <a:r>
              <a:rPr lang="zh-CN" altLang="en-US" sz="3000" b="1" cap="none" spc="0" dirty="0">
                <a:ln w="0"/>
                <a:effectLst>
                  <a:outerShdw blurRad="38100" dist="25400" dir="5400000" algn="ctr" rotWithShape="0">
                    <a:srgbClr val="6E747A">
                      <a:alpha val="43000"/>
                    </a:srgbClr>
                  </a:outerShdw>
                </a:effectLst>
              </a:rPr>
              <a:t>高品收入核算</a:t>
            </a:r>
            <a:endParaRPr lang="zh-CN" altLang="en-US" sz="3000" b="1" cap="none" spc="0" dirty="0">
              <a:ln w="0"/>
              <a:effectLst>
                <a:outerShdw blurRad="38100" dist="25400" dir="5400000" algn="ctr" rotWithShape="0">
                  <a:srgbClr val="6E747A">
                    <a:alpha val="43000"/>
                  </a:srgbClr>
                </a:outerShdw>
              </a:effectLst>
            </a:endParaRPr>
          </a:p>
        </p:txBody>
      </p:sp>
      <p:sp>
        <p:nvSpPr>
          <p:cNvPr id="8" name="矩形 7"/>
          <p:cNvSpPr/>
          <p:nvPr/>
        </p:nvSpPr>
        <p:spPr>
          <a:xfrm>
            <a:off x="890307" y="601286"/>
            <a:ext cx="718820" cy="583565"/>
          </a:xfrm>
          <a:prstGeom prst="rect">
            <a:avLst/>
          </a:prstGeom>
          <a:noFill/>
        </p:spPr>
        <p:txBody>
          <a:bodyPr wrap="none" lIns="91440" tIns="45720" rIns="91440" bIns="45720">
            <a:spAutoFit/>
          </a:bodyPr>
          <a:lstStyle/>
          <a:p>
            <a:pPr algn="ctr"/>
            <a:r>
              <a:rPr lang="en-US" altLang="zh-CN" sz="3200" b="0" cap="none" spc="0" dirty="0">
                <a:ln w="0"/>
                <a:solidFill>
                  <a:schemeClr val="bg1"/>
                </a:solidFill>
                <a:effectLst>
                  <a:outerShdw blurRad="38100" dist="25400" dir="5400000" algn="ctr" rotWithShape="0">
                    <a:srgbClr val="6E747A">
                      <a:alpha val="43000"/>
                    </a:srgbClr>
                  </a:outerShdw>
                </a:effectLst>
              </a:rPr>
              <a:t>4-2</a:t>
            </a:r>
            <a:endParaRPr lang="en-US" altLang="zh-CN" sz="3200" b="0" cap="none" spc="0" dirty="0">
              <a:ln w="0"/>
              <a:solidFill>
                <a:schemeClr val="bg1"/>
              </a:solidFill>
              <a:effectLst>
                <a:outerShdw blurRad="38100" dist="25400" dir="5400000" algn="ctr" rotWithShape="0">
                  <a:srgbClr val="6E747A">
                    <a:alpha val="43000"/>
                  </a:srgbClr>
                </a:outerShdw>
              </a:effectLst>
            </a:endParaRPr>
          </a:p>
        </p:txBody>
      </p:sp>
      <p:pic>
        <p:nvPicPr>
          <p:cNvPr id="2" name="图片 1"/>
          <p:cNvPicPr>
            <a:picLocks noChangeAspect="1"/>
          </p:cNvPicPr>
          <p:nvPr/>
        </p:nvPicPr>
        <p:blipFill>
          <a:blip r:embed="rId3"/>
          <a:stretch>
            <a:fillRect/>
          </a:stretch>
        </p:blipFill>
        <p:spPr>
          <a:xfrm>
            <a:off x="4953000" y="2057400"/>
            <a:ext cx="1845945" cy="481330"/>
          </a:xfrm>
          <a:prstGeom prst="rect">
            <a:avLst/>
          </a:prstGeom>
        </p:spPr>
      </p:pic>
      <p:sp>
        <p:nvSpPr>
          <p:cNvPr id="3" name="文本框 2"/>
          <p:cNvSpPr txBox="1"/>
          <p:nvPr/>
        </p:nvSpPr>
        <p:spPr>
          <a:xfrm>
            <a:off x="5029835" y="2190750"/>
            <a:ext cx="1523365" cy="368300"/>
          </a:xfrm>
          <a:prstGeom prst="rect">
            <a:avLst/>
          </a:prstGeom>
          <a:noFill/>
        </p:spPr>
        <p:txBody>
          <a:bodyPr wrap="square" rtlCol="0">
            <a:spAutoFit/>
          </a:bodyPr>
          <a:lstStyle/>
          <a:p>
            <a:r>
              <a:rPr lang="en-US" altLang="zh-CN"/>
              <a:t>2019</a:t>
            </a:r>
            <a:r>
              <a:rPr lang="zh-CN" altLang="en-US"/>
              <a:t>年度</a:t>
            </a:r>
            <a:endParaRPr lang="zh-CN"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0" y="440435"/>
            <a:ext cx="12192000" cy="571500"/>
          </a:xfrm>
          <a:custGeom>
            <a:avLst/>
            <a:gdLst/>
            <a:ahLst/>
            <a:cxnLst/>
            <a:rect l="l" t="t" r="r" b="b"/>
            <a:pathLst>
              <a:path w="12192000" h="571500">
                <a:moveTo>
                  <a:pt x="12192000" y="443484"/>
                </a:moveTo>
                <a:lnTo>
                  <a:pt x="7476744" y="443484"/>
                </a:lnTo>
                <a:lnTo>
                  <a:pt x="7476744" y="96012"/>
                </a:lnTo>
                <a:lnTo>
                  <a:pt x="7468819" y="58470"/>
                </a:lnTo>
                <a:lnTo>
                  <a:pt x="7448182" y="27952"/>
                </a:lnTo>
                <a:lnTo>
                  <a:pt x="7417803" y="7454"/>
                </a:lnTo>
                <a:lnTo>
                  <a:pt x="7380732" y="0"/>
                </a:lnTo>
                <a:lnTo>
                  <a:pt x="4811268" y="0"/>
                </a:lnTo>
                <a:lnTo>
                  <a:pt x="4774171" y="7454"/>
                </a:lnTo>
                <a:lnTo>
                  <a:pt x="4743805" y="27952"/>
                </a:lnTo>
                <a:lnTo>
                  <a:pt x="4723155" y="58470"/>
                </a:lnTo>
                <a:lnTo>
                  <a:pt x="4715256" y="96012"/>
                </a:lnTo>
                <a:lnTo>
                  <a:pt x="4715256" y="443484"/>
                </a:lnTo>
                <a:lnTo>
                  <a:pt x="0" y="443484"/>
                </a:lnTo>
                <a:lnTo>
                  <a:pt x="0" y="504444"/>
                </a:lnTo>
                <a:lnTo>
                  <a:pt x="4721110" y="504444"/>
                </a:lnTo>
                <a:lnTo>
                  <a:pt x="4723155" y="513969"/>
                </a:lnTo>
                <a:lnTo>
                  <a:pt x="4743805" y="544144"/>
                </a:lnTo>
                <a:lnTo>
                  <a:pt x="4774171" y="564362"/>
                </a:lnTo>
                <a:lnTo>
                  <a:pt x="4811268" y="571500"/>
                </a:lnTo>
                <a:lnTo>
                  <a:pt x="7380732" y="571500"/>
                </a:lnTo>
                <a:lnTo>
                  <a:pt x="7417803" y="564362"/>
                </a:lnTo>
                <a:lnTo>
                  <a:pt x="7448182" y="544144"/>
                </a:lnTo>
                <a:lnTo>
                  <a:pt x="7468819" y="513969"/>
                </a:lnTo>
                <a:lnTo>
                  <a:pt x="7470851" y="504444"/>
                </a:lnTo>
                <a:lnTo>
                  <a:pt x="12192000" y="504444"/>
                </a:lnTo>
                <a:lnTo>
                  <a:pt x="12192000" y="443484"/>
                </a:lnTo>
                <a:close/>
              </a:path>
            </a:pathLst>
          </a:custGeom>
          <a:solidFill>
            <a:srgbClr val="006FC0"/>
          </a:solidFill>
        </p:spPr>
        <p:txBody>
          <a:bodyPr wrap="square" lIns="0" tIns="0" rIns="0" bIns="0" rtlCol="0"/>
          <a:lstStyle/>
          <a:p/>
        </p:txBody>
      </p:sp>
      <p:sp>
        <p:nvSpPr>
          <p:cNvPr id="6" name="object 6"/>
          <p:cNvSpPr txBox="1"/>
          <p:nvPr/>
        </p:nvSpPr>
        <p:spPr>
          <a:xfrm>
            <a:off x="4751070" y="509905"/>
            <a:ext cx="2740025" cy="381635"/>
          </a:xfrm>
          <a:prstGeom prst="rect">
            <a:avLst/>
          </a:prstGeom>
        </p:spPr>
        <p:txBody>
          <a:bodyPr vert="horz" wrap="square" lIns="0" tIns="12700" rIns="0" bIns="0" rtlCol="0">
            <a:spAutoFit/>
          </a:bodyPr>
          <a:lstStyle/>
          <a:p>
            <a:pPr marL="12700">
              <a:lnSpc>
                <a:spcPct val="100000"/>
              </a:lnSpc>
              <a:spcBef>
                <a:spcPts val="100"/>
              </a:spcBef>
            </a:pPr>
            <a:r>
              <a:rPr lang="en-US" altLang="zh-CN" sz="2400">
                <a:solidFill>
                  <a:schemeClr val="bg1"/>
                </a:solidFill>
                <a:latin typeface="微软雅黑" panose="020B0503020204020204" pitchFamily="34" charset="-122"/>
                <a:cs typeface="微软雅黑" panose="020B0503020204020204" pitchFamily="34" charset="-122"/>
              </a:rPr>
              <a:t>5</a:t>
            </a:r>
            <a:r>
              <a:rPr lang="zh-CN" altLang="en-US" sz="2400">
                <a:solidFill>
                  <a:schemeClr val="bg1"/>
                </a:solidFill>
                <a:latin typeface="微软雅黑" panose="020B0503020204020204" pitchFamily="34" charset="-122"/>
                <a:cs typeface="微软雅黑" panose="020B0503020204020204" pitchFamily="34" charset="-122"/>
              </a:rPr>
              <a:t>、研发费用</a:t>
            </a:r>
            <a:r>
              <a:rPr lang="zh-CN" altLang="en-US" sz="2400">
                <a:solidFill>
                  <a:schemeClr val="bg1"/>
                </a:solidFill>
                <a:latin typeface="微软雅黑" panose="020B0503020204020204" pitchFamily="34" charset="-122"/>
                <a:cs typeface="微软雅黑" panose="020B0503020204020204" pitchFamily="34" charset="-122"/>
              </a:rPr>
              <a:t>口径</a:t>
            </a:r>
            <a:endParaRPr lang="zh-CN" altLang="en-US" sz="2400">
              <a:solidFill>
                <a:schemeClr val="bg1"/>
              </a:solidFill>
              <a:latin typeface="微软雅黑" panose="020B0503020204020204" pitchFamily="34" charset="-122"/>
              <a:cs typeface="微软雅黑" panose="020B0503020204020204" pitchFamily="34" charset="-122"/>
            </a:endParaRPr>
          </a:p>
        </p:txBody>
      </p:sp>
      <p:sp>
        <p:nvSpPr>
          <p:cNvPr id="100" name="文本框 99"/>
          <p:cNvSpPr txBox="1"/>
          <p:nvPr/>
        </p:nvSpPr>
        <p:spPr>
          <a:xfrm>
            <a:off x="381000" y="1310640"/>
            <a:ext cx="9993630" cy="4489450"/>
          </a:xfrm>
          <a:prstGeom prst="rect">
            <a:avLst/>
          </a:prstGeom>
          <a:noFill/>
          <a:ln w="9525">
            <a:noFill/>
          </a:ln>
        </p:spPr>
        <p:txBody>
          <a:bodyPr wrap="square">
            <a:noAutofit/>
          </a:bodyPr>
          <a:lstStyle/>
          <a:p>
            <a:pPr>
              <a:lnSpc>
                <a:spcPct val="150000"/>
              </a:lnSpc>
              <a:buNone/>
            </a:pPr>
            <a:r>
              <a:rPr lang="zh-CN" altLang="en-US" sz="2000" b="1">
                <a:solidFill>
                  <a:srgbClr val="FF0000"/>
                </a:solidFill>
                <a:effectLst>
                  <a:outerShdw blurRad="38100" dist="19050" dir="2700000" algn="tl" rotWithShape="0">
                    <a:schemeClr val="dk1">
                      <a:alpha val="40000"/>
                    </a:schemeClr>
                  </a:outerShdw>
                </a:effectLst>
                <a:uLnTx/>
                <a:uFillTx/>
                <a:latin typeface="+mn-ea"/>
                <a:sym typeface="Arial" panose="020B0604020202020204" pitchFamily="34" charset="0"/>
              </a:rPr>
              <a:t>研发费用归集的会计核算、高新技术企业认定和加计扣除三个口径</a:t>
            </a:r>
            <a:endParaRPr kumimoji="0" lang="zh-CN" altLang="en-US" sz="2000" b="1" i="0" u="none" strike="noStrike" kern="1200" cap="none" spc="0" normalizeH="0" baseline="0" noProof="1">
              <a:solidFill>
                <a:srgbClr val="FF0000"/>
              </a:solidFill>
              <a:effectLst>
                <a:outerShdw blurRad="38100" dist="19050" dir="2700000" algn="tl" rotWithShape="0">
                  <a:schemeClr val="dk1">
                    <a:alpha val="40000"/>
                  </a:schemeClr>
                </a:outerShdw>
              </a:effectLst>
              <a:uLnTx/>
              <a:uFillTx/>
              <a:latin typeface="+mn-ea"/>
              <a:ea typeface="+mn-ea"/>
              <a:cs typeface="+mn-cs"/>
              <a:sym typeface="Arial" panose="020B0604020202020204" pitchFamily="34" charset="0"/>
            </a:endParaRPr>
          </a:p>
          <a:p>
            <a:pPr>
              <a:lnSpc>
                <a:spcPct val="150000"/>
              </a:lnSpc>
              <a:buNone/>
            </a:pPr>
            <a:r>
              <a:rPr lang="en-US" altLang="zh-CN" sz="2000">
                <a:effectLst>
                  <a:outerShdw blurRad="38100" dist="19050" dir="2700000" algn="tl" rotWithShape="0">
                    <a:schemeClr val="dk1">
                      <a:alpha val="40000"/>
                    </a:schemeClr>
                  </a:outerShdw>
                </a:effectLst>
                <a:uLnTx/>
                <a:uFillTx/>
                <a:latin typeface="+mn-ea"/>
                <a:sym typeface="Arial" panose="020B0604020202020204" pitchFamily="34" charset="0"/>
              </a:rPr>
              <a:t>1.</a:t>
            </a:r>
            <a:r>
              <a:rPr lang="zh-CN" altLang="en-US" sz="2000">
                <a:effectLst>
                  <a:outerShdw blurRad="38100" dist="19050" dir="2700000" algn="tl" rotWithShape="0">
                    <a:schemeClr val="dk1">
                      <a:alpha val="40000"/>
                    </a:schemeClr>
                  </a:outerShdw>
                </a:effectLst>
                <a:uLnTx/>
                <a:uFillTx/>
                <a:latin typeface="+mn-ea"/>
                <a:sym typeface="Arial" panose="020B0604020202020204" pitchFamily="34" charset="0"/>
              </a:rPr>
              <a:t>会计核算口径，由《财政部关于企业加强研发费用财务管理的若干意见》（财企〔2007〕194号）规范；</a:t>
            </a:r>
            <a:endParaRPr kumimoji="0" lang="zh-CN" altLang="en-US" sz="2000" b="0" i="0" u="none" strike="noStrike" kern="1200" cap="none" spc="0" normalizeH="0" baseline="0" noProof="1">
              <a:solidFill>
                <a:schemeClr val="tx1"/>
              </a:solidFill>
              <a:effectLst>
                <a:outerShdw blurRad="38100" dist="19050" dir="2700000" algn="tl" rotWithShape="0">
                  <a:schemeClr val="dk1">
                    <a:alpha val="40000"/>
                  </a:schemeClr>
                </a:outerShdw>
              </a:effectLst>
              <a:uLnTx/>
              <a:uFillTx/>
              <a:latin typeface="+mn-ea"/>
              <a:ea typeface="+mn-ea"/>
              <a:cs typeface="+mn-cs"/>
              <a:sym typeface="Arial" panose="020B0604020202020204" pitchFamily="34" charset="0"/>
            </a:endParaRPr>
          </a:p>
          <a:p>
            <a:pPr>
              <a:lnSpc>
                <a:spcPct val="150000"/>
              </a:lnSpc>
              <a:buNone/>
            </a:pPr>
            <a:r>
              <a:rPr lang="en-US" altLang="zh-CN" sz="2000">
                <a:effectLst>
                  <a:outerShdw blurRad="38100" dist="19050" dir="2700000" algn="tl" rotWithShape="0">
                    <a:schemeClr val="dk1">
                      <a:alpha val="40000"/>
                    </a:schemeClr>
                  </a:outerShdw>
                </a:effectLst>
                <a:uLnTx/>
                <a:uFillTx/>
                <a:latin typeface="+mn-ea"/>
                <a:sym typeface="Arial" panose="020B0604020202020204" pitchFamily="34" charset="0"/>
              </a:rPr>
              <a:t>2.</a:t>
            </a:r>
            <a:r>
              <a:rPr lang="zh-CN" altLang="en-US" sz="2000">
                <a:effectLst>
                  <a:outerShdw blurRad="38100" dist="19050" dir="2700000" algn="tl" rotWithShape="0">
                    <a:schemeClr val="dk1">
                      <a:alpha val="40000"/>
                    </a:schemeClr>
                  </a:outerShdw>
                </a:effectLst>
                <a:uLnTx/>
                <a:uFillTx/>
                <a:latin typeface="+mn-ea"/>
                <a:sym typeface="Arial" panose="020B0604020202020204" pitchFamily="34" charset="0"/>
              </a:rPr>
              <a:t>是高新技术企业认定口径，由《科技部 财政部 国家税务总局关于修订印发〈高新技术企业认定管理工作指引〉的通知》（国科发火〔2016〕195号）规范；</a:t>
            </a:r>
            <a:endParaRPr kumimoji="0" lang="zh-CN" altLang="en-US" sz="2000" b="0" i="0" u="none" strike="noStrike" kern="1200" cap="none" spc="0" normalizeH="0" baseline="0" noProof="1">
              <a:solidFill>
                <a:schemeClr val="tx1"/>
              </a:solidFill>
              <a:effectLst>
                <a:outerShdw blurRad="38100" dist="19050" dir="2700000" algn="tl" rotWithShape="0">
                  <a:schemeClr val="dk1">
                    <a:alpha val="40000"/>
                  </a:schemeClr>
                </a:outerShdw>
              </a:effectLst>
              <a:uLnTx/>
              <a:uFillTx/>
              <a:latin typeface="+mn-ea"/>
              <a:ea typeface="+mn-ea"/>
              <a:cs typeface="+mn-cs"/>
              <a:sym typeface="Arial" panose="020B0604020202020204" pitchFamily="34" charset="0"/>
            </a:endParaRPr>
          </a:p>
          <a:p>
            <a:pPr>
              <a:lnSpc>
                <a:spcPct val="150000"/>
              </a:lnSpc>
              <a:buNone/>
            </a:pPr>
            <a:r>
              <a:rPr lang="en-US" altLang="zh-CN" sz="2000">
                <a:effectLst>
                  <a:outerShdw blurRad="38100" dist="19050" dir="2700000" algn="tl" rotWithShape="0">
                    <a:schemeClr val="dk1">
                      <a:alpha val="40000"/>
                    </a:schemeClr>
                  </a:outerShdw>
                </a:effectLst>
                <a:uLnTx/>
                <a:uFillTx/>
                <a:latin typeface="+mn-ea"/>
                <a:sym typeface="Arial" panose="020B0604020202020204" pitchFamily="34" charset="0"/>
              </a:rPr>
              <a:t>3.</a:t>
            </a:r>
            <a:r>
              <a:rPr lang="zh-CN" altLang="en-US" sz="2000">
                <a:effectLst>
                  <a:outerShdw blurRad="38100" dist="19050" dir="2700000" algn="tl" rotWithShape="0">
                    <a:schemeClr val="dk1">
                      <a:alpha val="40000"/>
                    </a:schemeClr>
                  </a:outerShdw>
                </a:effectLst>
                <a:uLnTx/>
                <a:uFillTx/>
                <a:latin typeface="+mn-ea"/>
                <a:sym typeface="Arial" panose="020B0604020202020204" pitchFamily="34" charset="0"/>
              </a:rPr>
              <a:t>是加计扣除税收规定口径，由财税〔2015〕119号文件和97号公告、40号公告规范。</a:t>
            </a:r>
            <a:endParaRPr kumimoji="0" lang="zh-CN" altLang="en-US" sz="2000" b="0" i="0" u="none" strike="noStrike" kern="1200" cap="none" spc="0" normalizeH="0" baseline="0" noProof="1">
              <a:solidFill>
                <a:schemeClr val="tx1"/>
              </a:solidFill>
              <a:effectLst>
                <a:outerShdw blurRad="38100" dist="19050" dir="2700000" algn="tl" rotWithShape="0">
                  <a:schemeClr val="dk1">
                    <a:alpha val="40000"/>
                  </a:schemeClr>
                </a:outerShdw>
              </a:effectLst>
              <a:uLnTx/>
              <a:uFillTx/>
              <a:latin typeface="+mn-ea"/>
              <a:ea typeface="+mn-ea"/>
              <a:cs typeface="+mn-cs"/>
              <a:sym typeface="Arial" panose="020B0604020202020204" pitchFamily="34" charset="0"/>
            </a:endParaRPr>
          </a:p>
          <a:p>
            <a:pPr>
              <a:lnSpc>
                <a:spcPct val="150000"/>
              </a:lnSpc>
              <a:buNone/>
            </a:pPr>
            <a:r>
              <a:rPr lang="zh-CN" altLang="en-US" sz="2000">
                <a:effectLst>
                  <a:outerShdw blurRad="38100" dist="19050" dir="2700000" algn="tl" rotWithShape="0">
                    <a:schemeClr val="dk1">
                      <a:alpha val="40000"/>
                    </a:schemeClr>
                  </a:outerShdw>
                </a:effectLst>
                <a:uLnTx/>
                <a:uFillTx/>
                <a:latin typeface="+mn-ea"/>
                <a:sym typeface="Arial" panose="020B0604020202020204" pitchFamily="34" charset="0"/>
              </a:rPr>
              <a:t>三个研发费用归集口径相比较，存在一定差异</a:t>
            </a:r>
            <a:r>
              <a:rPr lang="en-US" altLang="zh-CN" sz="2000">
                <a:effectLst>
                  <a:outerShdw blurRad="38100" dist="19050" dir="2700000" algn="tl" rotWithShape="0">
                    <a:schemeClr val="dk1">
                      <a:alpha val="40000"/>
                    </a:schemeClr>
                  </a:outerShdw>
                </a:effectLst>
                <a:uLnTx/>
                <a:uFillTx/>
                <a:latin typeface="+mn-ea"/>
                <a:sym typeface="Arial" panose="020B0604020202020204" pitchFamily="34" charset="0"/>
              </a:rPr>
              <a:t>(</a:t>
            </a:r>
            <a:r>
              <a:rPr lang="zh-CN" altLang="en-US" sz="2000">
                <a:effectLst>
                  <a:outerShdw blurRad="38100" dist="19050" dir="2700000" algn="tl" rotWithShape="0">
                    <a:schemeClr val="dk1">
                      <a:alpha val="40000"/>
                    </a:schemeClr>
                  </a:outerShdw>
                </a:effectLst>
                <a:uLnTx/>
                <a:uFillTx/>
                <a:latin typeface="+mn-ea"/>
                <a:sym typeface="Arial" panose="020B0604020202020204" pitchFamily="34" charset="0"/>
              </a:rPr>
              <a:t>详见对比表</a:t>
            </a:r>
            <a:r>
              <a:rPr lang="en-US" altLang="zh-CN" sz="2000">
                <a:effectLst>
                  <a:outerShdw blurRad="38100" dist="19050" dir="2700000" algn="tl" rotWithShape="0">
                    <a:schemeClr val="dk1">
                      <a:alpha val="40000"/>
                    </a:schemeClr>
                  </a:outerShdw>
                </a:effectLst>
                <a:uLnTx/>
                <a:uFillTx/>
                <a:latin typeface="+mn-ea"/>
                <a:sym typeface="Arial" panose="020B0604020202020204" pitchFamily="34" charset="0"/>
              </a:rPr>
              <a:t>)</a:t>
            </a:r>
            <a:endParaRPr lang="zh-CN" altLang="en-US" sz="20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cstate="print"/>
          <a:stretch>
            <a:fillRect/>
          </a:stretch>
        </p:blipFill>
        <p:spPr>
          <a:xfrm>
            <a:off x="533187" y="457010"/>
            <a:ext cx="10448715" cy="831121"/>
          </a:xfrm>
          <a:prstGeom prst="rect">
            <a:avLst/>
          </a:prstGeom>
        </p:spPr>
      </p:pic>
      <p:sp>
        <p:nvSpPr>
          <p:cNvPr id="5" name="矩形 4"/>
          <p:cNvSpPr/>
          <p:nvPr/>
        </p:nvSpPr>
        <p:spPr>
          <a:xfrm>
            <a:off x="1887855" y="571500"/>
            <a:ext cx="8314055" cy="553085"/>
          </a:xfrm>
          <a:prstGeom prst="rect">
            <a:avLst/>
          </a:prstGeom>
          <a:noFill/>
        </p:spPr>
        <p:txBody>
          <a:bodyPr wrap="square" lIns="91440" tIns="45720" rIns="91440" bIns="45720">
            <a:spAutoFit/>
          </a:bodyPr>
          <a:lstStyle/>
          <a:p>
            <a:r>
              <a:rPr lang="zh-CN" altLang="zh-CN" sz="3000" b="1" dirty="0"/>
              <a:t>高新技术企业会计核算体系</a:t>
            </a:r>
            <a:r>
              <a:rPr lang="en-US" altLang="zh-CN" sz="3000" b="1" dirty="0">
                <a:ln w="0"/>
                <a:effectLst>
                  <a:outerShdw blurRad="38100" dist="25400" dir="5400000" algn="ctr" rotWithShape="0">
                    <a:srgbClr val="6E747A">
                      <a:alpha val="43000"/>
                    </a:srgbClr>
                  </a:outerShdw>
                </a:effectLst>
              </a:rPr>
              <a:t>-</a:t>
            </a:r>
            <a:r>
              <a:rPr lang="zh-CN" altLang="en-US" sz="3000" b="1" dirty="0">
                <a:ln w="0"/>
                <a:effectLst>
                  <a:outerShdw blurRad="38100" dist="25400" dir="5400000" algn="ctr" rotWithShape="0">
                    <a:srgbClr val="6E747A">
                      <a:alpha val="43000"/>
                    </a:srgbClr>
                  </a:outerShdw>
                </a:effectLst>
              </a:rPr>
              <a:t>数据口径对比</a:t>
            </a:r>
            <a:endParaRPr lang="zh-CN" altLang="en-US" sz="3000" b="1" dirty="0">
              <a:ln w="0"/>
              <a:effectLst>
                <a:outerShdw blurRad="38100" dist="25400" dir="5400000" algn="ctr" rotWithShape="0">
                  <a:srgbClr val="6E747A">
                    <a:alpha val="43000"/>
                  </a:srgbClr>
                </a:outerShdw>
              </a:effectLst>
            </a:endParaRPr>
          </a:p>
        </p:txBody>
      </p:sp>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3358" y="426626"/>
            <a:ext cx="9832975"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矩形 6"/>
          <p:cNvSpPr/>
          <p:nvPr/>
        </p:nvSpPr>
        <p:spPr>
          <a:xfrm>
            <a:off x="788631" y="589529"/>
            <a:ext cx="652145" cy="521970"/>
          </a:xfrm>
          <a:prstGeom prst="rect">
            <a:avLst/>
          </a:prstGeom>
          <a:noFill/>
        </p:spPr>
        <p:txBody>
          <a:bodyPr wrap="none" lIns="91440" tIns="45720" rIns="91440" bIns="45720">
            <a:spAutoFit/>
          </a:bodyPr>
          <a:p>
            <a:pPr algn="ctr"/>
            <a:r>
              <a:rPr lang="en-US" altLang="zh-CN" sz="2800" b="0" cap="none" spc="0" dirty="0">
                <a:ln w="0"/>
                <a:solidFill>
                  <a:schemeClr val="bg1"/>
                </a:solidFill>
              </a:rPr>
              <a:t>5-1</a:t>
            </a:r>
            <a:endParaRPr lang="zh-CN" altLang="en-US" sz="2800" b="0" cap="none" spc="0" dirty="0">
              <a:ln w="0"/>
              <a:solidFill>
                <a:schemeClr val="bg1"/>
              </a:solidFill>
            </a:endParaRPr>
          </a:p>
        </p:txBody>
      </p:sp>
      <p:sp>
        <p:nvSpPr>
          <p:cNvPr id="8" name="标题 1"/>
          <p:cNvSpPr txBox="1"/>
          <p:nvPr/>
        </p:nvSpPr>
        <p:spPr>
          <a:xfrm>
            <a:off x="1744345" y="564515"/>
            <a:ext cx="8679180" cy="553085"/>
          </a:xfrm>
          <a:prstGeom prst="rect">
            <a:avLst/>
          </a:prstGeom>
          <a:noFill/>
          <a:ln w="9525">
            <a:noFill/>
          </a:ln>
        </p:spPr>
        <p:txBody>
          <a:bodyPr wrap="square">
            <a:spAutoFit/>
          </a:bodyPr>
          <a:p>
            <a:pPr marR="0" indent="0" defTabSz="914400" fontAlgn="base">
              <a:lnSpc>
                <a:spcPct val="100000"/>
              </a:lnSpc>
              <a:spcBef>
                <a:spcPct val="0"/>
              </a:spcBef>
              <a:spcAft>
                <a:spcPct val="0"/>
              </a:spcAft>
              <a:buClrTx/>
              <a:buSzTx/>
              <a:buFont typeface="Arial" panose="020B0604020202020204" pitchFamily="34" charset="0"/>
              <a:buNone/>
              <a:defRPr/>
            </a:pPr>
            <a:r>
              <a:rPr kumimoji="0" lang="zh-CN" altLang="en-US" sz="3000" b="1" i="0" kern="1200" cap="none" spc="0" normalizeH="0" baseline="0" noProof="0" dirty="0">
                <a:effectLst>
                  <a:outerShdw blurRad="38100" dist="25400" dir="5400000" algn="ctr" rotWithShape="0">
                    <a:srgbClr val="6E747A">
                      <a:alpha val="43000"/>
                    </a:srgbClr>
                  </a:outerShdw>
                </a:effectLst>
                <a:latin typeface="+mj-lt"/>
                <a:ea typeface="+mj-ea"/>
                <a:cs typeface="+mj-cs"/>
                <a:sym typeface="Arial" panose="020B0604020202020204" pitchFamily="34" charset="0"/>
              </a:rPr>
              <a:t>企业税收政策</a:t>
            </a:r>
            <a:r>
              <a:rPr lang="en-US" altLang="zh-CN" sz="3000" b="1" noProof="0" dirty="0">
                <a:effectLst>
                  <a:outerShdw blurRad="38100" dist="25400" dir="5400000" algn="ctr" rotWithShape="0">
                    <a:srgbClr val="6E747A">
                      <a:alpha val="43000"/>
                    </a:srgbClr>
                  </a:outerShdw>
                </a:effectLst>
                <a:latin typeface="+mj-lt"/>
                <a:ea typeface="+mj-ea"/>
                <a:cs typeface="+mj-cs"/>
                <a:sym typeface="Arial" panose="020B0604020202020204" pitchFamily="34" charset="0"/>
              </a:rPr>
              <a:t>—</a:t>
            </a:r>
            <a:r>
              <a:rPr kumimoji="0" lang="zh-CN" altLang="en-US" sz="3000" b="1" i="0" kern="1200" cap="none" spc="0" normalizeH="0" baseline="0" noProof="0" dirty="0">
                <a:effectLst>
                  <a:outerShdw blurRad="38100" dist="25400" dir="5400000" algn="ctr" rotWithShape="0">
                    <a:srgbClr val="6E747A">
                      <a:alpha val="43000"/>
                    </a:srgbClr>
                  </a:outerShdw>
                </a:effectLst>
                <a:latin typeface="+mj-lt"/>
                <a:ea typeface="+mj-ea"/>
                <a:cs typeface="+mj-cs"/>
                <a:sym typeface="Arial" panose="020B0604020202020204" pitchFamily="34" charset="0"/>
              </a:rPr>
              <a:t>研发费用加计扣除归集范围</a:t>
            </a:r>
            <a:endParaRPr kumimoji="0" lang="zh-CN" altLang="en-US" sz="3000" b="0" i="0" kern="1200" cap="none" spc="0" normalizeH="0" baseline="0" noProof="0" dirty="0">
              <a:latin typeface="+mj-lt"/>
              <a:ea typeface="+mj-ea"/>
              <a:cs typeface="+mj-cs"/>
              <a:sym typeface="Arial" panose="020B0604020202020204" pitchFamily="34" charset="0"/>
            </a:endParaRPr>
          </a:p>
        </p:txBody>
      </p:sp>
      <p:graphicFrame>
        <p:nvGraphicFramePr>
          <p:cNvPr id="3" name="表格 2"/>
          <p:cNvGraphicFramePr/>
          <p:nvPr>
            <p:custDataLst>
              <p:tags r:id="rId3"/>
            </p:custDataLst>
          </p:nvPr>
        </p:nvGraphicFramePr>
        <p:xfrm>
          <a:off x="928370" y="1693545"/>
          <a:ext cx="10053320" cy="3470910"/>
        </p:xfrm>
        <a:graphic>
          <a:graphicData uri="http://schemas.openxmlformats.org/drawingml/2006/table">
            <a:tbl>
              <a:tblPr firstRow="1" bandRow="1">
                <a:tableStyleId>{5C22544A-7EE6-4342-B048-85BDC9FD1C3A}</a:tableStyleId>
              </a:tblPr>
              <a:tblGrid>
                <a:gridCol w="676275"/>
                <a:gridCol w="2713990"/>
                <a:gridCol w="2743835"/>
                <a:gridCol w="2645410"/>
                <a:gridCol w="1273810"/>
              </a:tblGrid>
              <a:tr h="660400">
                <a:tc>
                  <a:txBody>
                    <a:bodyPr/>
                    <a:p>
                      <a:pPr indent="0" algn="ctr">
                        <a:buNone/>
                      </a:pPr>
                      <a:r>
                        <a:rPr lang="zh-CN" sz="1600" b="1">
                          <a:solidFill>
                            <a:srgbClr val="000000"/>
                          </a:solidFill>
                          <a:latin typeface="Arial" panose="020B0604020202020204" pitchFamily="34" charset="0"/>
                          <a:ea typeface="宋体" panose="02010600030101010101" pitchFamily="2" charset="-122"/>
                        </a:rPr>
                        <a:t>费用项目</a:t>
                      </a:r>
                      <a:endParaRPr lang="en-US" altLang="en-US" sz="1600" b="1">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600" b="1">
                          <a:solidFill>
                            <a:srgbClr val="000000"/>
                          </a:solidFill>
                          <a:latin typeface="Arial" panose="020B0604020202020204" pitchFamily="34" charset="0"/>
                          <a:ea typeface="宋体" panose="02010600030101010101" pitchFamily="2" charset="-122"/>
                        </a:rPr>
                        <a:t>研发费用加计扣除</a:t>
                      </a:r>
                      <a:endParaRPr lang="en-US" altLang="en-US" sz="1600" b="1">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600" b="1">
                          <a:solidFill>
                            <a:srgbClr val="000000"/>
                          </a:solidFill>
                          <a:latin typeface="Arial" panose="020B0604020202020204" pitchFamily="34" charset="0"/>
                          <a:ea typeface="宋体" panose="02010600030101010101" pitchFamily="2" charset="-122"/>
                        </a:rPr>
                        <a:t>高新技术企业认定</a:t>
                      </a:r>
                      <a:endParaRPr lang="en-US" altLang="en-US" sz="1600" b="1">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600" b="1">
                          <a:solidFill>
                            <a:srgbClr val="000000"/>
                          </a:solidFill>
                          <a:latin typeface="Arial" panose="020B0604020202020204" pitchFamily="34" charset="0"/>
                          <a:ea typeface="宋体" panose="02010600030101010101" pitchFamily="2" charset="-122"/>
                        </a:rPr>
                        <a:t>会计规定</a:t>
                      </a:r>
                      <a:endParaRPr lang="en-US" altLang="en-US" sz="1600" b="1">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600" b="1">
                          <a:solidFill>
                            <a:srgbClr val="000000"/>
                          </a:solidFill>
                          <a:latin typeface="Arial" panose="020B0604020202020204" pitchFamily="34" charset="0"/>
                          <a:ea typeface="宋体" panose="02010600030101010101" pitchFamily="2" charset="-122"/>
                        </a:rPr>
                        <a:t>备注</a:t>
                      </a:r>
                      <a:endParaRPr lang="en-US" altLang="en-US" sz="1600" b="1">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2810510">
                <a:tc>
                  <a:txBody>
                    <a:bodyPr/>
                    <a:p>
                      <a:pPr indent="0" algn="ctr">
                        <a:buNone/>
                      </a:pPr>
                      <a:r>
                        <a:rPr lang="zh-CN" sz="1800" b="0">
                          <a:solidFill>
                            <a:srgbClr val="000000"/>
                          </a:solidFill>
                          <a:latin typeface="Arial" panose="020B0604020202020204" pitchFamily="34" charset="0"/>
                          <a:ea typeface="宋体" panose="02010600030101010101" pitchFamily="2" charset="-122"/>
                        </a:rPr>
                        <a:t>人员人工费用</a:t>
                      </a:r>
                      <a:endParaRPr lang="zh-CN" altLang="en-US" sz="1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800" b="0">
                          <a:solidFill>
                            <a:srgbClr val="000000"/>
                          </a:solidFill>
                          <a:latin typeface="Arial" panose="020B0604020202020204" pitchFamily="34" charset="0"/>
                          <a:ea typeface="宋体" panose="02010600030101010101" pitchFamily="2" charset="-122"/>
                        </a:rPr>
                        <a:t>直接从事研发活动人员的工资薪金、基本养老保险费、基本医疗保险费、失业保险费、工伤保险费、生育保险费和住房公积金，以及外聘研发人员的劳务费用。</a:t>
                      </a:r>
                      <a:endParaRPr lang="zh-CN" altLang="en-US" sz="1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800" b="0">
                          <a:solidFill>
                            <a:srgbClr val="000000"/>
                          </a:solidFill>
                          <a:latin typeface="Arial" panose="020B0604020202020204" pitchFamily="34" charset="0"/>
                          <a:ea typeface="宋体" panose="02010600030101010101" pitchFamily="2" charset="-122"/>
                        </a:rPr>
                        <a:t>企业科技人员的工资薪金、基本养老保险费、基本医疗保险费、失业保险费、工伤保险费、生育保险费和住房公积金，以及外聘科技人员的劳务费用。</a:t>
                      </a:r>
                      <a:endParaRPr lang="zh-CN" altLang="en-US" sz="1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800" b="0">
                          <a:solidFill>
                            <a:srgbClr val="000000"/>
                          </a:solidFill>
                          <a:latin typeface="Arial" panose="020B0604020202020204" pitchFamily="34" charset="0"/>
                          <a:ea typeface="宋体" panose="02010600030101010101" pitchFamily="2" charset="-122"/>
                        </a:rPr>
                        <a:t>企业在职研发人员的工资、奖金、津贴、补贴、社会保险费、住房公积金等人工费用以及外聘研发人员的劳务费用。</a:t>
                      </a:r>
                      <a:endParaRPr lang="zh-CN" altLang="en-US" sz="1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800" b="0">
                          <a:solidFill>
                            <a:srgbClr val="000000"/>
                          </a:solidFill>
                          <a:latin typeface="Arial" panose="020B0604020202020204" pitchFamily="34" charset="0"/>
                          <a:ea typeface="宋体" panose="02010600030101010101" pitchFamily="2" charset="-122"/>
                        </a:rPr>
                        <a:t>会计核算范围大于税收范围。高新技术企业人员人工费用归集对象是科技人员。</a:t>
                      </a:r>
                      <a:endParaRPr lang="zh-CN" altLang="en-US" sz="1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887855" y="571500"/>
            <a:ext cx="8314055" cy="553085"/>
          </a:xfrm>
          <a:prstGeom prst="rect">
            <a:avLst/>
          </a:prstGeom>
          <a:noFill/>
        </p:spPr>
        <p:txBody>
          <a:bodyPr wrap="square" lIns="91440" tIns="45720" rIns="91440" bIns="45720">
            <a:spAutoFit/>
          </a:bodyPr>
          <a:lstStyle/>
          <a:p>
            <a:r>
              <a:rPr lang="zh-CN" altLang="zh-CN" sz="3000" b="1" dirty="0"/>
              <a:t>高新技术企业会计核算体系</a:t>
            </a:r>
            <a:r>
              <a:rPr lang="en-US" altLang="zh-CN" sz="3000" b="1" dirty="0">
                <a:ln w="0"/>
                <a:effectLst>
                  <a:outerShdw blurRad="38100" dist="25400" dir="5400000" algn="ctr" rotWithShape="0">
                    <a:srgbClr val="6E747A">
                      <a:alpha val="43000"/>
                    </a:srgbClr>
                  </a:outerShdw>
                </a:effectLst>
              </a:rPr>
              <a:t>-</a:t>
            </a:r>
            <a:r>
              <a:rPr lang="zh-CN" altLang="en-US" sz="3000" b="1" dirty="0">
                <a:ln w="0"/>
                <a:effectLst>
                  <a:outerShdw blurRad="38100" dist="25400" dir="5400000" algn="ctr" rotWithShape="0">
                    <a:srgbClr val="6E747A">
                      <a:alpha val="43000"/>
                    </a:srgbClr>
                  </a:outerShdw>
                </a:effectLst>
              </a:rPr>
              <a:t>数据口径对比</a:t>
            </a:r>
            <a:endParaRPr lang="zh-CN" altLang="en-US" sz="3000" b="1" dirty="0">
              <a:ln w="0"/>
              <a:effectLst>
                <a:outerShdw blurRad="38100" dist="25400" dir="5400000" algn="ctr" rotWithShape="0">
                  <a:srgbClr val="6E747A">
                    <a:alpha val="43000"/>
                  </a:srgbClr>
                </a:outerShdw>
              </a:effectLst>
            </a:endParaRPr>
          </a:p>
        </p:txBody>
      </p:sp>
      <p:pic>
        <p:nvPicPr>
          <p:cNvPr id="2"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753358" y="426626"/>
            <a:ext cx="9832975"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矩形 6"/>
          <p:cNvSpPr/>
          <p:nvPr/>
        </p:nvSpPr>
        <p:spPr>
          <a:xfrm>
            <a:off x="788631" y="589529"/>
            <a:ext cx="652145" cy="521970"/>
          </a:xfrm>
          <a:prstGeom prst="rect">
            <a:avLst/>
          </a:prstGeom>
          <a:noFill/>
        </p:spPr>
        <p:txBody>
          <a:bodyPr wrap="none" lIns="91440" tIns="45720" rIns="91440" bIns="45720">
            <a:spAutoFit/>
          </a:bodyPr>
          <a:lstStyle/>
          <a:p>
            <a:pPr algn="ctr"/>
            <a:r>
              <a:rPr lang="en-US" altLang="zh-CN" sz="2800" b="0" cap="none" spc="0" dirty="0">
                <a:ln w="0"/>
                <a:solidFill>
                  <a:schemeClr val="bg1"/>
                </a:solidFill>
              </a:rPr>
              <a:t>5-1</a:t>
            </a:r>
            <a:endParaRPr lang="zh-CN" altLang="en-US" sz="2800" b="0" cap="none" spc="0" dirty="0">
              <a:ln w="0"/>
              <a:solidFill>
                <a:schemeClr val="bg1"/>
              </a:solidFill>
            </a:endParaRPr>
          </a:p>
        </p:txBody>
      </p:sp>
      <p:sp>
        <p:nvSpPr>
          <p:cNvPr id="8" name="标题 1"/>
          <p:cNvSpPr txBox="1"/>
          <p:nvPr/>
        </p:nvSpPr>
        <p:spPr>
          <a:xfrm>
            <a:off x="1744345" y="564515"/>
            <a:ext cx="8679180" cy="553085"/>
          </a:xfrm>
          <a:prstGeom prst="rect">
            <a:avLst/>
          </a:prstGeom>
          <a:noFill/>
          <a:ln w="9525">
            <a:noFill/>
          </a:ln>
        </p:spPr>
        <p:txBody>
          <a:bodyPr wrap="square">
            <a:spAutoFit/>
          </a:bodyPr>
          <a:lstStyle/>
          <a:p>
            <a:pPr marR="0" indent="0" defTabSz="914400" fontAlgn="base">
              <a:lnSpc>
                <a:spcPct val="100000"/>
              </a:lnSpc>
              <a:spcBef>
                <a:spcPct val="0"/>
              </a:spcBef>
              <a:spcAft>
                <a:spcPct val="0"/>
              </a:spcAft>
              <a:buClrTx/>
              <a:buSzTx/>
              <a:buFont typeface="Arial" panose="020B0604020202020204" pitchFamily="34" charset="0"/>
              <a:buNone/>
              <a:defRPr/>
            </a:pPr>
            <a:r>
              <a:rPr kumimoji="0" lang="zh-CN" altLang="en-US" sz="3000" b="1" i="0" kern="1200" cap="none" spc="0" normalizeH="0" baseline="0" noProof="0" dirty="0">
                <a:effectLst>
                  <a:outerShdw blurRad="38100" dist="25400" dir="5400000" algn="ctr" rotWithShape="0">
                    <a:srgbClr val="6E747A">
                      <a:alpha val="43000"/>
                    </a:srgbClr>
                  </a:outerShdw>
                </a:effectLst>
                <a:latin typeface="+mj-lt"/>
                <a:ea typeface="+mj-ea"/>
                <a:cs typeface="+mj-cs"/>
                <a:sym typeface="Arial" panose="020B0604020202020204" pitchFamily="34" charset="0"/>
              </a:rPr>
              <a:t>企业税收政策</a:t>
            </a:r>
            <a:r>
              <a:rPr lang="en-US" altLang="zh-CN" sz="3000" b="1" noProof="0" dirty="0">
                <a:effectLst>
                  <a:outerShdw blurRad="38100" dist="25400" dir="5400000" algn="ctr" rotWithShape="0">
                    <a:srgbClr val="6E747A">
                      <a:alpha val="43000"/>
                    </a:srgbClr>
                  </a:outerShdw>
                </a:effectLst>
                <a:latin typeface="+mj-lt"/>
                <a:ea typeface="+mj-ea"/>
                <a:cs typeface="+mj-cs"/>
                <a:sym typeface="Arial" panose="020B0604020202020204" pitchFamily="34" charset="0"/>
              </a:rPr>
              <a:t>—</a:t>
            </a:r>
            <a:r>
              <a:rPr kumimoji="0" lang="zh-CN" altLang="en-US" sz="3000" b="1" i="0" kern="1200" cap="none" spc="0" normalizeH="0" baseline="0" noProof="0" dirty="0">
                <a:effectLst>
                  <a:outerShdw blurRad="38100" dist="25400" dir="5400000" algn="ctr" rotWithShape="0">
                    <a:srgbClr val="6E747A">
                      <a:alpha val="43000"/>
                    </a:srgbClr>
                  </a:outerShdw>
                </a:effectLst>
                <a:latin typeface="+mj-lt"/>
                <a:ea typeface="+mj-ea"/>
                <a:cs typeface="+mj-cs"/>
                <a:sym typeface="Arial" panose="020B0604020202020204" pitchFamily="34" charset="0"/>
              </a:rPr>
              <a:t>研发费用加计扣除归集范围</a:t>
            </a:r>
            <a:endParaRPr kumimoji="0" lang="zh-CN" altLang="en-US" sz="3000" b="0" i="0" kern="1200" cap="none" spc="0" normalizeH="0" baseline="0" noProof="0" dirty="0">
              <a:latin typeface="+mj-lt"/>
              <a:ea typeface="+mj-ea"/>
              <a:cs typeface="+mj-cs"/>
              <a:sym typeface="Arial" panose="020B0604020202020204" pitchFamily="34" charset="0"/>
            </a:endParaRPr>
          </a:p>
        </p:txBody>
      </p:sp>
      <p:graphicFrame>
        <p:nvGraphicFramePr>
          <p:cNvPr id="3" name="表格 2"/>
          <p:cNvGraphicFramePr/>
          <p:nvPr>
            <p:custDataLst>
              <p:tags r:id="rId2"/>
            </p:custDataLst>
          </p:nvPr>
        </p:nvGraphicFramePr>
        <p:xfrm>
          <a:off x="814070" y="1524000"/>
          <a:ext cx="10749915" cy="4691380"/>
        </p:xfrm>
        <a:graphic>
          <a:graphicData uri="http://schemas.openxmlformats.org/drawingml/2006/table">
            <a:tbl>
              <a:tblPr firstRow="1" bandRow="1">
                <a:tableStyleId>{5C22544A-7EE6-4342-B048-85BDC9FD1C3A}</a:tableStyleId>
              </a:tblPr>
              <a:tblGrid>
                <a:gridCol w="1062355"/>
                <a:gridCol w="2638425"/>
                <a:gridCol w="2667000"/>
                <a:gridCol w="2946400"/>
                <a:gridCol w="1435735"/>
              </a:tblGrid>
              <a:tr h="508000">
                <a:tc>
                  <a:txBody>
                    <a:bodyPr/>
                    <a:p>
                      <a:pPr indent="0" algn="ctr">
                        <a:buNone/>
                      </a:pPr>
                      <a:r>
                        <a:rPr lang="zh-CN" sz="1800" b="1">
                          <a:solidFill>
                            <a:srgbClr val="000000"/>
                          </a:solidFill>
                          <a:latin typeface="Arial" panose="020B0604020202020204" pitchFamily="34" charset="0"/>
                          <a:ea typeface="宋体" panose="02010600030101010101" pitchFamily="2" charset="-122"/>
                        </a:rPr>
                        <a:t>费用项目</a:t>
                      </a:r>
                      <a:endParaRPr lang="zh-CN" altLang="en-US" sz="1800" b="1">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800" b="1">
                          <a:solidFill>
                            <a:srgbClr val="000000"/>
                          </a:solidFill>
                          <a:latin typeface="Arial" panose="020B0604020202020204" pitchFamily="34" charset="0"/>
                          <a:ea typeface="宋体" panose="02010600030101010101" pitchFamily="2" charset="-122"/>
                        </a:rPr>
                        <a:t>研发费用加计扣除</a:t>
                      </a:r>
                      <a:endParaRPr lang="zh-CN" altLang="en-US" sz="1800" b="1">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800" b="1">
                          <a:solidFill>
                            <a:srgbClr val="000000"/>
                          </a:solidFill>
                          <a:latin typeface="Arial" panose="020B0604020202020204" pitchFamily="34" charset="0"/>
                          <a:ea typeface="宋体" panose="02010600030101010101" pitchFamily="2" charset="-122"/>
                        </a:rPr>
                        <a:t>高新技术企业认定</a:t>
                      </a:r>
                      <a:endParaRPr lang="zh-CN" altLang="en-US" sz="1800" b="1">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800" b="1">
                          <a:solidFill>
                            <a:srgbClr val="000000"/>
                          </a:solidFill>
                          <a:latin typeface="Arial" panose="020B0604020202020204" pitchFamily="34" charset="0"/>
                          <a:ea typeface="宋体" panose="02010600030101010101" pitchFamily="2" charset="-122"/>
                        </a:rPr>
                        <a:t>会计规定</a:t>
                      </a:r>
                      <a:endParaRPr lang="zh-CN" altLang="en-US" sz="1800" b="1">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800" b="1">
                          <a:solidFill>
                            <a:srgbClr val="000000"/>
                          </a:solidFill>
                          <a:latin typeface="Arial" panose="020B0604020202020204" pitchFamily="34" charset="0"/>
                          <a:ea typeface="宋体" panose="02010600030101010101" pitchFamily="2" charset="-122"/>
                        </a:rPr>
                        <a:t>备注</a:t>
                      </a:r>
                      <a:endParaRPr lang="zh-CN" altLang="en-US" sz="1800" b="1">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774700">
                <a:tc rowSpan="3">
                  <a:txBody>
                    <a:bodyPr/>
                    <a:p>
                      <a:pPr indent="0" algn="ctr">
                        <a:buNone/>
                      </a:pPr>
                      <a:r>
                        <a:rPr lang="zh-CN" sz="1800" b="0">
                          <a:solidFill>
                            <a:srgbClr val="000000"/>
                          </a:solidFill>
                          <a:latin typeface="Arial" panose="020B0604020202020204" pitchFamily="34" charset="0"/>
                          <a:ea typeface="宋体" panose="02010600030101010101" pitchFamily="2" charset="-122"/>
                        </a:rPr>
                        <a:t>直接投入费用</a:t>
                      </a:r>
                      <a:endParaRPr lang="zh-CN" altLang="en-US" sz="1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800" b="0">
                          <a:solidFill>
                            <a:srgbClr val="000000"/>
                          </a:solidFill>
                          <a:latin typeface="Arial" panose="020B0604020202020204" pitchFamily="34" charset="0"/>
                          <a:ea typeface="宋体" panose="02010600030101010101" pitchFamily="2" charset="-122"/>
                        </a:rPr>
                        <a:t>（1）研发活动直接消耗的材料、燃料和动力费用。</a:t>
                      </a:r>
                      <a:endParaRPr lang="zh-CN" altLang="en-US" sz="1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800" b="0">
                          <a:solidFill>
                            <a:srgbClr val="000000"/>
                          </a:solidFill>
                          <a:latin typeface="Arial" panose="020B0604020202020204" pitchFamily="34" charset="0"/>
                          <a:ea typeface="宋体" panose="02010600030101010101" pitchFamily="2" charset="-122"/>
                        </a:rPr>
                        <a:t>（1）直接消耗的材料、燃料和动力费用。</a:t>
                      </a:r>
                      <a:endParaRPr lang="zh-CN" altLang="en-US" sz="1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800" b="0">
                          <a:solidFill>
                            <a:srgbClr val="000000"/>
                          </a:solidFill>
                          <a:latin typeface="Arial" panose="020B0604020202020204" pitchFamily="34" charset="0"/>
                          <a:ea typeface="宋体" panose="02010600030101010101" pitchFamily="2" charset="-122"/>
                        </a:rPr>
                        <a:t>（1）研发活动直接消耗的材料、燃料和动力费用。</a:t>
                      </a:r>
                      <a:endParaRPr lang="zh-CN" altLang="en-US" sz="1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endParaRPr lang="en-US" altLang="en-US" sz="1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1536700">
                <a:tc vMerge="1">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a:txBody>
                    <a:bodyPr/>
                    <a:p>
                      <a:pPr indent="0">
                        <a:buNone/>
                      </a:pPr>
                      <a:r>
                        <a:rPr lang="zh-CN" sz="1800" b="0">
                          <a:solidFill>
                            <a:srgbClr val="000000"/>
                          </a:solidFill>
                          <a:latin typeface="Arial" panose="020B0604020202020204" pitchFamily="34" charset="0"/>
                          <a:ea typeface="宋体" panose="02010600030101010101" pitchFamily="2" charset="-122"/>
                        </a:rPr>
                        <a:t>（2）用于中间试验和产品试制的模具、工艺装备开发及制造费，不构成固定资产的样品、样机及一般测试手段购置费，试制产品的检验费。</a:t>
                      </a:r>
                      <a:endParaRPr lang="zh-CN" altLang="en-US" sz="1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800" b="0">
                          <a:solidFill>
                            <a:srgbClr val="000000"/>
                          </a:solidFill>
                          <a:latin typeface="Arial" panose="020B0604020202020204" pitchFamily="34" charset="0"/>
                          <a:ea typeface="宋体" panose="02010600030101010101" pitchFamily="2" charset="-122"/>
                        </a:rPr>
                        <a:t>（2）用于中间试验和产品试制的模具、工艺装备开发及制造费，不构成固定资产的样品、样机及一般测试手段购置费，试制产品的检验费。</a:t>
                      </a:r>
                      <a:endParaRPr lang="zh-CN" altLang="en-US" sz="1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800" b="0">
                          <a:solidFill>
                            <a:srgbClr val="000000"/>
                          </a:solidFill>
                          <a:latin typeface="Arial" panose="020B0604020202020204" pitchFamily="34" charset="0"/>
                          <a:ea typeface="宋体" panose="02010600030101010101" pitchFamily="2" charset="-122"/>
                        </a:rPr>
                        <a:t>（2）用于中间试验和产品试制的模具、工艺装备开发及制造费，样品、样机及一般测试手段购置费，试制产品的检验费等。</a:t>
                      </a:r>
                      <a:endParaRPr lang="zh-CN" altLang="en-US" sz="1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endParaRPr lang="en-US" altLang="en-US" sz="1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1536700">
                <a:tc vMerge="1">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a:txBody>
                    <a:bodyPr/>
                    <a:p>
                      <a:pPr indent="0">
                        <a:buNone/>
                      </a:pPr>
                      <a:r>
                        <a:rPr lang="zh-CN" sz="1800" b="0">
                          <a:solidFill>
                            <a:srgbClr val="000000"/>
                          </a:solidFill>
                          <a:latin typeface="Arial" panose="020B0604020202020204" pitchFamily="34" charset="0"/>
                          <a:ea typeface="宋体" panose="02010600030101010101" pitchFamily="2" charset="-122"/>
                        </a:rPr>
                        <a:t>（3）用于研发活动的仪器、设备的运行维护、调整、检验、维修等费用，以及通过经营租赁方式租入的用于研发活动的仪器、设备租赁费。</a:t>
                      </a:r>
                      <a:endParaRPr lang="zh-CN" altLang="en-US" sz="1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800" b="0">
                          <a:solidFill>
                            <a:srgbClr val="000000"/>
                          </a:solidFill>
                          <a:latin typeface="Arial" panose="020B0604020202020204" pitchFamily="34" charset="0"/>
                          <a:ea typeface="宋体" panose="02010600030101010101" pitchFamily="2" charset="-122"/>
                        </a:rPr>
                        <a:t>（3）用于研究开发活动的仪器、设备的运行维护、调整、检验、检测、维修等费用，以及通过经营租赁方式租入的用于研发活动的固定资产租赁费。</a:t>
                      </a:r>
                      <a:endParaRPr lang="zh-CN" altLang="en-US" sz="1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800" b="0">
                          <a:solidFill>
                            <a:srgbClr val="000000"/>
                          </a:solidFill>
                          <a:latin typeface="Arial" panose="020B0604020202020204" pitchFamily="34" charset="0"/>
                          <a:ea typeface="宋体" panose="02010600030101010101" pitchFamily="2" charset="-122"/>
                        </a:rPr>
                        <a:t>（3）用于研发活动的仪器、设备、房屋等固定资产的租赁费，设备调整及检验费，以及相关固定资产的运行维护、维修等费用。</a:t>
                      </a:r>
                      <a:endParaRPr lang="zh-CN" altLang="en-US" sz="1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800" b="1" u="sng">
                          <a:solidFill>
                            <a:srgbClr val="FF0000"/>
                          </a:solidFill>
                          <a:latin typeface="Arial" panose="020B0604020202020204" pitchFamily="34" charset="0"/>
                          <a:ea typeface="宋体" panose="02010600030101010101" pitchFamily="2" charset="-122"/>
                        </a:rPr>
                        <a:t>房屋租赁费不计入加计扣除范围。</a:t>
                      </a:r>
                      <a:endParaRPr lang="zh-CN" altLang="en-US" sz="1800" b="1" u="sng">
                        <a:solidFill>
                          <a:srgbClr val="FF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887855" y="571500"/>
            <a:ext cx="8314055" cy="553085"/>
          </a:xfrm>
          <a:prstGeom prst="rect">
            <a:avLst/>
          </a:prstGeom>
          <a:noFill/>
        </p:spPr>
        <p:txBody>
          <a:bodyPr wrap="square" lIns="91440" tIns="45720" rIns="91440" bIns="45720">
            <a:spAutoFit/>
          </a:bodyPr>
          <a:lstStyle/>
          <a:p>
            <a:r>
              <a:rPr lang="zh-CN" altLang="zh-CN" sz="3000" b="1" dirty="0"/>
              <a:t>高新技术企业会计核算体系</a:t>
            </a:r>
            <a:r>
              <a:rPr lang="en-US" altLang="zh-CN" sz="3000" b="1" dirty="0">
                <a:ln w="0"/>
                <a:effectLst>
                  <a:outerShdw blurRad="38100" dist="25400" dir="5400000" algn="ctr" rotWithShape="0">
                    <a:srgbClr val="6E747A">
                      <a:alpha val="43000"/>
                    </a:srgbClr>
                  </a:outerShdw>
                </a:effectLst>
              </a:rPr>
              <a:t>-</a:t>
            </a:r>
            <a:r>
              <a:rPr lang="zh-CN" altLang="en-US" sz="3000" b="1" dirty="0">
                <a:ln w="0"/>
                <a:effectLst>
                  <a:outerShdw blurRad="38100" dist="25400" dir="5400000" algn="ctr" rotWithShape="0">
                    <a:srgbClr val="6E747A">
                      <a:alpha val="43000"/>
                    </a:srgbClr>
                  </a:outerShdw>
                </a:effectLst>
              </a:rPr>
              <a:t>数据口径对比</a:t>
            </a:r>
            <a:endParaRPr lang="zh-CN" altLang="en-US" sz="3000" b="1" dirty="0">
              <a:ln w="0"/>
              <a:effectLst>
                <a:outerShdw blurRad="38100" dist="25400" dir="5400000" algn="ctr" rotWithShape="0">
                  <a:srgbClr val="6E747A">
                    <a:alpha val="43000"/>
                  </a:srgbClr>
                </a:outerShdw>
              </a:effectLst>
            </a:endParaRPr>
          </a:p>
        </p:txBody>
      </p:sp>
      <p:pic>
        <p:nvPicPr>
          <p:cNvPr id="2"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753358" y="426626"/>
            <a:ext cx="9832975"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矩形 6"/>
          <p:cNvSpPr/>
          <p:nvPr/>
        </p:nvSpPr>
        <p:spPr>
          <a:xfrm>
            <a:off x="788631" y="589529"/>
            <a:ext cx="652145" cy="521970"/>
          </a:xfrm>
          <a:prstGeom prst="rect">
            <a:avLst/>
          </a:prstGeom>
          <a:noFill/>
        </p:spPr>
        <p:txBody>
          <a:bodyPr wrap="none" lIns="91440" tIns="45720" rIns="91440" bIns="45720">
            <a:spAutoFit/>
          </a:bodyPr>
          <a:lstStyle/>
          <a:p>
            <a:pPr algn="ctr"/>
            <a:r>
              <a:rPr lang="en-US" altLang="zh-CN" sz="2800" b="0" cap="none" spc="0" dirty="0">
                <a:ln w="0"/>
                <a:solidFill>
                  <a:schemeClr val="bg1"/>
                </a:solidFill>
              </a:rPr>
              <a:t>5-1</a:t>
            </a:r>
            <a:endParaRPr lang="zh-CN" altLang="en-US" sz="2800" b="0" cap="none" spc="0" dirty="0">
              <a:ln w="0"/>
              <a:solidFill>
                <a:schemeClr val="bg1"/>
              </a:solidFill>
            </a:endParaRPr>
          </a:p>
        </p:txBody>
      </p:sp>
      <p:sp>
        <p:nvSpPr>
          <p:cNvPr id="8" name="标题 1"/>
          <p:cNvSpPr txBox="1"/>
          <p:nvPr/>
        </p:nvSpPr>
        <p:spPr>
          <a:xfrm>
            <a:off x="1744345" y="564515"/>
            <a:ext cx="8679180" cy="553085"/>
          </a:xfrm>
          <a:prstGeom prst="rect">
            <a:avLst/>
          </a:prstGeom>
          <a:noFill/>
          <a:ln w="9525">
            <a:noFill/>
          </a:ln>
        </p:spPr>
        <p:txBody>
          <a:bodyPr wrap="square">
            <a:spAutoFit/>
          </a:bodyPr>
          <a:lstStyle/>
          <a:p>
            <a:pPr marR="0" indent="0" defTabSz="914400" fontAlgn="base">
              <a:lnSpc>
                <a:spcPct val="100000"/>
              </a:lnSpc>
              <a:spcBef>
                <a:spcPct val="0"/>
              </a:spcBef>
              <a:spcAft>
                <a:spcPct val="0"/>
              </a:spcAft>
              <a:buClrTx/>
              <a:buSzTx/>
              <a:buFont typeface="Arial" panose="020B0604020202020204" pitchFamily="34" charset="0"/>
              <a:buNone/>
              <a:defRPr/>
            </a:pPr>
            <a:r>
              <a:rPr kumimoji="0" lang="zh-CN" altLang="en-US" sz="3000" b="1" i="0" kern="1200" cap="none" spc="0" normalizeH="0" baseline="0" noProof="0" dirty="0">
                <a:effectLst>
                  <a:outerShdw blurRad="38100" dist="25400" dir="5400000" algn="ctr" rotWithShape="0">
                    <a:srgbClr val="6E747A">
                      <a:alpha val="43000"/>
                    </a:srgbClr>
                  </a:outerShdw>
                </a:effectLst>
                <a:latin typeface="+mj-lt"/>
                <a:ea typeface="+mj-ea"/>
                <a:cs typeface="+mj-cs"/>
                <a:sym typeface="Arial" panose="020B0604020202020204" pitchFamily="34" charset="0"/>
              </a:rPr>
              <a:t>企业税收政策</a:t>
            </a:r>
            <a:r>
              <a:rPr lang="en-US" altLang="zh-CN" sz="3000" b="1" noProof="0" dirty="0">
                <a:effectLst>
                  <a:outerShdw blurRad="38100" dist="25400" dir="5400000" algn="ctr" rotWithShape="0">
                    <a:srgbClr val="6E747A">
                      <a:alpha val="43000"/>
                    </a:srgbClr>
                  </a:outerShdw>
                </a:effectLst>
                <a:latin typeface="+mj-lt"/>
                <a:ea typeface="+mj-ea"/>
                <a:cs typeface="+mj-cs"/>
                <a:sym typeface="Arial" panose="020B0604020202020204" pitchFamily="34" charset="0"/>
              </a:rPr>
              <a:t>—</a:t>
            </a:r>
            <a:r>
              <a:rPr kumimoji="0" lang="zh-CN" altLang="en-US" sz="3000" b="1" i="0" kern="1200" cap="none" spc="0" normalizeH="0" baseline="0" noProof="0" dirty="0">
                <a:effectLst>
                  <a:outerShdw blurRad="38100" dist="25400" dir="5400000" algn="ctr" rotWithShape="0">
                    <a:srgbClr val="6E747A">
                      <a:alpha val="43000"/>
                    </a:srgbClr>
                  </a:outerShdw>
                </a:effectLst>
                <a:latin typeface="+mj-lt"/>
                <a:ea typeface="+mj-ea"/>
                <a:cs typeface="+mj-cs"/>
                <a:sym typeface="Arial" panose="020B0604020202020204" pitchFamily="34" charset="0"/>
              </a:rPr>
              <a:t>研发费用加计扣除归集范围</a:t>
            </a:r>
            <a:endParaRPr kumimoji="0" lang="zh-CN" altLang="en-US" sz="3000" b="0" i="0" kern="1200" cap="none" spc="0" normalizeH="0" baseline="0" noProof="0" dirty="0">
              <a:latin typeface="+mj-lt"/>
              <a:ea typeface="+mj-ea"/>
              <a:cs typeface="+mj-cs"/>
              <a:sym typeface="Arial" panose="020B0604020202020204" pitchFamily="34" charset="0"/>
            </a:endParaRPr>
          </a:p>
        </p:txBody>
      </p:sp>
      <p:graphicFrame>
        <p:nvGraphicFramePr>
          <p:cNvPr id="3" name="表格 2"/>
          <p:cNvGraphicFramePr/>
          <p:nvPr>
            <p:custDataLst>
              <p:tags r:id="rId2"/>
            </p:custDataLst>
          </p:nvPr>
        </p:nvGraphicFramePr>
        <p:xfrm>
          <a:off x="503555" y="1524000"/>
          <a:ext cx="11082655" cy="4757420"/>
        </p:xfrm>
        <a:graphic>
          <a:graphicData uri="http://schemas.openxmlformats.org/drawingml/2006/table">
            <a:tbl>
              <a:tblPr firstRow="1" bandRow="1">
                <a:tableStyleId>{5C22544A-7EE6-4342-B048-85BDC9FD1C3A}</a:tableStyleId>
              </a:tblPr>
              <a:tblGrid>
                <a:gridCol w="1031240"/>
                <a:gridCol w="2638425"/>
                <a:gridCol w="3384550"/>
                <a:gridCol w="2312035"/>
                <a:gridCol w="1716405"/>
              </a:tblGrid>
              <a:tr h="508000">
                <a:tc>
                  <a:txBody>
                    <a:bodyPr/>
                    <a:p>
                      <a:pPr indent="0" algn="ctr">
                        <a:buNone/>
                      </a:pPr>
                      <a:r>
                        <a:rPr lang="zh-CN" sz="1800" b="1">
                          <a:solidFill>
                            <a:srgbClr val="000000"/>
                          </a:solidFill>
                          <a:latin typeface="Arial" panose="020B0604020202020204" pitchFamily="34" charset="0"/>
                          <a:ea typeface="宋体" panose="02010600030101010101" pitchFamily="2" charset="-122"/>
                        </a:rPr>
                        <a:t>费用项目</a:t>
                      </a:r>
                      <a:endParaRPr lang="zh-CN" altLang="en-US" sz="1800" b="1">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800" b="1">
                          <a:solidFill>
                            <a:srgbClr val="000000"/>
                          </a:solidFill>
                          <a:latin typeface="Arial" panose="020B0604020202020204" pitchFamily="34" charset="0"/>
                          <a:ea typeface="宋体" panose="02010600030101010101" pitchFamily="2" charset="-122"/>
                        </a:rPr>
                        <a:t>研发费用加计扣除</a:t>
                      </a:r>
                      <a:endParaRPr lang="zh-CN" altLang="en-US" sz="1800" b="1">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800" b="1">
                          <a:solidFill>
                            <a:srgbClr val="000000"/>
                          </a:solidFill>
                          <a:latin typeface="Arial" panose="020B0604020202020204" pitchFamily="34" charset="0"/>
                          <a:ea typeface="宋体" panose="02010600030101010101" pitchFamily="2" charset="-122"/>
                        </a:rPr>
                        <a:t>高新技术企业认定</a:t>
                      </a:r>
                      <a:endParaRPr lang="zh-CN" altLang="en-US" sz="1800" b="1">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800" b="1">
                          <a:solidFill>
                            <a:srgbClr val="000000"/>
                          </a:solidFill>
                          <a:latin typeface="Arial" panose="020B0604020202020204" pitchFamily="34" charset="0"/>
                          <a:ea typeface="宋体" panose="02010600030101010101" pitchFamily="2" charset="-122"/>
                        </a:rPr>
                        <a:t>会计规定</a:t>
                      </a:r>
                      <a:endParaRPr lang="zh-CN" altLang="en-US" sz="1800" b="1">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800" b="1">
                          <a:solidFill>
                            <a:srgbClr val="000000"/>
                          </a:solidFill>
                          <a:latin typeface="Arial" panose="020B0604020202020204" pitchFamily="34" charset="0"/>
                          <a:ea typeface="宋体" panose="02010600030101010101" pitchFamily="2" charset="-122"/>
                        </a:rPr>
                        <a:t>备注</a:t>
                      </a:r>
                      <a:endParaRPr lang="zh-CN" altLang="en-US" sz="1800" b="1">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774700">
                <a:tc rowSpan="2">
                  <a:txBody>
                    <a:bodyPr/>
                    <a:p>
                      <a:pPr indent="0" algn="ctr">
                        <a:buNone/>
                      </a:pPr>
                      <a:r>
                        <a:rPr lang="zh-CN" sz="1800" b="0">
                          <a:solidFill>
                            <a:srgbClr val="000000"/>
                          </a:solidFill>
                          <a:latin typeface="Arial" panose="020B0604020202020204" pitchFamily="34" charset="0"/>
                          <a:ea typeface="宋体" panose="02010600030101010101" pitchFamily="2" charset="-122"/>
                        </a:rPr>
                        <a:t>折旧费用与长期待摊费用</a:t>
                      </a:r>
                      <a:endParaRPr lang="zh-CN" altLang="en-US" sz="1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rowSpan="2">
                  <a:txBody>
                    <a:bodyPr/>
                    <a:p>
                      <a:pPr indent="0">
                        <a:buNone/>
                      </a:pPr>
                      <a:r>
                        <a:rPr lang="zh-CN" sz="1800" b="0">
                          <a:solidFill>
                            <a:srgbClr val="000000"/>
                          </a:solidFill>
                          <a:latin typeface="Arial" panose="020B0604020202020204" pitchFamily="34" charset="0"/>
                          <a:ea typeface="宋体" panose="02010600030101010101" pitchFamily="2" charset="-122"/>
                        </a:rPr>
                        <a:t>用于研发活动的仪器、设备的折旧费。</a:t>
                      </a:r>
                      <a:endParaRPr lang="zh-CN" altLang="en-US" sz="1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800" b="0">
                          <a:solidFill>
                            <a:srgbClr val="000000"/>
                          </a:solidFill>
                          <a:latin typeface="Arial" panose="020B0604020202020204" pitchFamily="34" charset="0"/>
                          <a:ea typeface="宋体" panose="02010600030101010101" pitchFamily="2" charset="-122"/>
                        </a:rPr>
                        <a:t>用于研究开发活动的仪器、设备和</a:t>
                      </a:r>
                      <a:r>
                        <a:rPr lang="zh-CN" sz="1800" b="1" u="sng">
                          <a:solidFill>
                            <a:srgbClr val="FF0000"/>
                          </a:solidFill>
                          <a:latin typeface="Arial" panose="020B0604020202020204" pitchFamily="34" charset="0"/>
                          <a:ea typeface="宋体" panose="02010600030101010101" pitchFamily="2" charset="-122"/>
                        </a:rPr>
                        <a:t>在用建筑物的折旧费。</a:t>
                      </a:r>
                      <a:endParaRPr lang="zh-CN" altLang="en-US" sz="1800" b="1" u="sng">
                        <a:solidFill>
                          <a:srgbClr val="FF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rowSpan="2">
                  <a:txBody>
                    <a:bodyPr/>
                    <a:p>
                      <a:pPr indent="0">
                        <a:buNone/>
                      </a:pPr>
                      <a:r>
                        <a:rPr lang="zh-CN" sz="1800" b="0">
                          <a:solidFill>
                            <a:srgbClr val="000000"/>
                          </a:solidFill>
                          <a:latin typeface="Arial" panose="020B0604020202020204" pitchFamily="34" charset="0"/>
                          <a:ea typeface="宋体" panose="02010600030101010101" pitchFamily="2" charset="-122"/>
                        </a:rPr>
                        <a:t>　用于研发活动的仪器、设备、房屋等固定资产的折旧费。</a:t>
                      </a:r>
                      <a:endParaRPr lang="zh-CN" altLang="en-US" sz="1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rowSpan="2">
                  <a:txBody>
                    <a:bodyPr/>
                    <a:p>
                      <a:pPr indent="0">
                        <a:buNone/>
                      </a:pPr>
                      <a:r>
                        <a:rPr lang="zh-CN" sz="1800" b="0" u="sng">
                          <a:solidFill>
                            <a:srgbClr val="FF0000"/>
                          </a:solidFill>
                          <a:latin typeface="Arial" panose="020B0604020202020204" pitchFamily="34" charset="0"/>
                          <a:ea typeface="宋体" panose="02010600030101010101" pitchFamily="2" charset="-122"/>
                        </a:rPr>
                        <a:t>房屋折旧费不计入加计扣除范围</a:t>
                      </a:r>
                      <a:r>
                        <a:rPr lang="zh-CN" sz="1800" b="0">
                          <a:solidFill>
                            <a:srgbClr val="000000"/>
                          </a:solidFill>
                          <a:latin typeface="Arial" panose="020B0604020202020204" pitchFamily="34" charset="0"/>
                          <a:ea typeface="宋体" panose="02010600030101010101" pitchFamily="2" charset="-122"/>
                        </a:rPr>
                        <a:t>。</a:t>
                      </a:r>
                      <a:endParaRPr lang="zh-CN" altLang="en-US" sz="1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762000">
                <a:tc vMerge="1">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vMerge="1">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a:txBody>
                    <a:bodyPr/>
                    <a:p>
                      <a:pPr indent="0">
                        <a:buNone/>
                      </a:pPr>
                      <a:r>
                        <a:rPr lang="zh-CN" sz="1800" b="0">
                          <a:solidFill>
                            <a:srgbClr val="000000"/>
                          </a:solidFill>
                          <a:latin typeface="Arial" panose="020B0604020202020204" pitchFamily="34" charset="0"/>
                          <a:ea typeface="宋体" panose="02010600030101010101" pitchFamily="2" charset="-122"/>
                        </a:rPr>
                        <a:t>研发设施的改建、改装、装修和修理过程中发生的长期待摊费用。</a:t>
                      </a:r>
                      <a:endParaRPr lang="zh-CN" altLang="en-US" sz="1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vMerge="1">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vMerge="1">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r>
              <a:tr h="266700">
                <a:tc>
                  <a:txBody>
                    <a:bodyPr/>
                    <a:p>
                      <a:pPr indent="0" algn="ctr">
                        <a:buNone/>
                      </a:pPr>
                      <a:r>
                        <a:rPr lang="zh-CN" sz="1800" b="0">
                          <a:solidFill>
                            <a:srgbClr val="000000"/>
                          </a:solidFill>
                          <a:latin typeface="Arial" panose="020B0604020202020204" pitchFamily="34" charset="0"/>
                          <a:ea typeface="宋体" panose="02010600030101010101" pitchFamily="2" charset="-122"/>
                        </a:rPr>
                        <a:t>无形资产摊销</a:t>
                      </a:r>
                      <a:endParaRPr lang="zh-CN" altLang="en-US" sz="1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800" b="0">
                          <a:solidFill>
                            <a:srgbClr val="000000"/>
                          </a:solidFill>
                          <a:latin typeface="Arial" panose="020B0604020202020204" pitchFamily="34" charset="0"/>
                          <a:ea typeface="宋体" panose="02010600030101010101" pitchFamily="2" charset="-122"/>
                        </a:rPr>
                        <a:t>用于研发活动的软件、专利权、非专利技术（包括许可证、专有技术、设计和计算方法等）的摊销费用。</a:t>
                      </a:r>
                      <a:endParaRPr lang="zh-CN" altLang="en-US" sz="1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800" b="0">
                          <a:solidFill>
                            <a:srgbClr val="000000"/>
                          </a:solidFill>
                          <a:latin typeface="Arial" panose="020B0604020202020204" pitchFamily="34" charset="0"/>
                          <a:ea typeface="宋体" panose="02010600030101010101" pitchFamily="2" charset="-122"/>
                        </a:rPr>
                        <a:t>用于研究开发活动的软件、知识产权、非专利技术（专有技术、许可证、设计和计算方法等）的摊销费用。</a:t>
                      </a:r>
                      <a:endParaRPr lang="zh-CN" altLang="en-US" sz="1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800" b="0">
                          <a:solidFill>
                            <a:srgbClr val="000000"/>
                          </a:solidFill>
                          <a:latin typeface="Arial" panose="020B0604020202020204" pitchFamily="34" charset="0"/>
                          <a:ea typeface="宋体" panose="02010600030101010101" pitchFamily="2" charset="-122"/>
                        </a:rPr>
                        <a:t>用于研发活动的软件、专利权、非专利技术等无形资产的摊销费用。</a:t>
                      </a:r>
                      <a:endParaRPr lang="zh-CN" altLang="en-US" sz="1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endParaRPr lang="en-US" altLang="en-US" sz="1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1282700">
                <a:tc>
                  <a:txBody>
                    <a:bodyPr/>
                    <a:p>
                      <a:pPr indent="0">
                        <a:buNone/>
                      </a:pPr>
                      <a:r>
                        <a:rPr lang="zh-CN" sz="1800" b="0">
                          <a:solidFill>
                            <a:srgbClr val="000000"/>
                          </a:solidFill>
                          <a:latin typeface="Arial" panose="020B0604020202020204" pitchFamily="34" charset="0"/>
                          <a:ea typeface="宋体" panose="02010600030101010101" pitchFamily="2" charset="-122"/>
                        </a:rPr>
                        <a:t>设计试验等费用</a:t>
                      </a:r>
                      <a:endParaRPr lang="zh-CN" altLang="en-US" sz="1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800" b="0">
                          <a:solidFill>
                            <a:srgbClr val="000000"/>
                          </a:solidFill>
                          <a:latin typeface="Arial" panose="020B0604020202020204" pitchFamily="34" charset="0"/>
                          <a:ea typeface="宋体" panose="02010600030101010101" pitchFamily="2" charset="-122"/>
                        </a:rPr>
                        <a:t>新产品设计费、新工艺规程制定费、新药研制的临床试验费、勘探开发技术的现场试验费。</a:t>
                      </a:r>
                      <a:endParaRPr lang="zh-CN" altLang="en-US" sz="1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800" b="0">
                          <a:solidFill>
                            <a:srgbClr val="000000"/>
                          </a:solidFill>
                          <a:latin typeface="Arial" panose="020B0604020202020204" pitchFamily="34" charset="0"/>
                          <a:ea typeface="宋体" panose="02010600030101010101" pitchFamily="2" charset="-122"/>
                        </a:rPr>
                        <a:t>符合条件的设计费用、装备调试费用、试验费用（包括新药研制的临床试验费、勘探开发技术的现场试验费、田间试验费等）。</a:t>
                      </a:r>
                      <a:endParaRPr lang="zh-CN" altLang="en-US" sz="1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endParaRPr lang="en-US" altLang="en-US" sz="1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endParaRPr lang="en-US" altLang="en-US" sz="1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828800" y="367665"/>
            <a:ext cx="8314055" cy="553085"/>
          </a:xfrm>
          <a:prstGeom prst="rect">
            <a:avLst/>
          </a:prstGeom>
          <a:noFill/>
        </p:spPr>
        <p:txBody>
          <a:bodyPr wrap="square" lIns="91440" tIns="45720" rIns="91440" bIns="45720">
            <a:spAutoFit/>
          </a:bodyPr>
          <a:lstStyle/>
          <a:p>
            <a:r>
              <a:rPr lang="zh-CN" altLang="zh-CN" sz="3000" b="1" dirty="0"/>
              <a:t>高新技术企业会计核算体系</a:t>
            </a:r>
            <a:r>
              <a:rPr lang="en-US" altLang="zh-CN" sz="3000" b="1" dirty="0">
                <a:ln w="0"/>
                <a:effectLst>
                  <a:outerShdw blurRad="38100" dist="25400" dir="5400000" algn="ctr" rotWithShape="0">
                    <a:srgbClr val="6E747A">
                      <a:alpha val="43000"/>
                    </a:srgbClr>
                  </a:outerShdw>
                </a:effectLst>
              </a:rPr>
              <a:t>-</a:t>
            </a:r>
            <a:r>
              <a:rPr lang="zh-CN" altLang="en-US" sz="3000" b="1" dirty="0">
                <a:ln w="0"/>
                <a:effectLst>
                  <a:outerShdw blurRad="38100" dist="25400" dir="5400000" algn="ctr" rotWithShape="0">
                    <a:srgbClr val="6E747A">
                      <a:alpha val="43000"/>
                    </a:srgbClr>
                  </a:outerShdw>
                </a:effectLst>
              </a:rPr>
              <a:t>数据口径对比</a:t>
            </a:r>
            <a:endParaRPr lang="zh-CN" altLang="en-US" sz="3000" b="1" dirty="0">
              <a:ln w="0"/>
              <a:effectLst>
                <a:outerShdw blurRad="38100" dist="25400" dir="5400000" algn="ctr" rotWithShape="0">
                  <a:srgbClr val="6E747A">
                    <a:alpha val="43000"/>
                  </a:srgbClr>
                </a:outerShdw>
              </a:effectLst>
            </a:endParaRPr>
          </a:p>
        </p:txBody>
      </p:sp>
      <p:pic>
        <p:nvPicPr>
          <p:cNvPr id="2"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457448" y="228506"/>
            <a:ext cx="9832975"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矩形 6"/>
          <p:cNvSpPr/>
          <p:nvPr/>
        </p:nvSpPr>
        <p:spPr>
          <a:xfrm>
            <a:off x="492721" y="391409"/>
            <a:ext cx="652145" cy="521970"/>
          </a:xfrm>
          <a:prstGeom prst="rect">
            <a:avLst/>
          </a:prstGeom>
          <a:noFill/>
        </p:spPr>
        <p:txBody>
          <a:bodyPr wrap="none" lIns="91440" tIns="45720" rIns="91440" bIns="45720">
            <a:spAutoFit/>
          </a:bodyPr>
          <a:lstStyle/>
          <a:p>
            <a:pPr algn="ctr"/>
            <a:r>
              <a:rPr lang="en-US" altLang="zh-CN" sz="2800" b="0" cap="none" spc="0" dirty="0">
                <a:ln w="0"/>
                <a:solidFill>
                  <a:schemeClr val="bg1"/>
                </a:solidFill>
              </a:rPr>
              <a:t>5-1</a:t>
            </a:r>
            <a:endParaRPr lang="zh-CN" altLang="en-US" sz="2800" b="0" cap="none" spc="0" dirty="0">
              <a:ln w="0"/>
              <a:solidFill>
                <a:schemeClr val="bg1"/>
              </a:solidFill>
            </a:endParaRPr>
          </a:p>
        </p:txBody>
      </p:sp>
      <p:sp>
        <p:nvSpPr>
          <p:cNvPr id="8" name="标题 1"/>
          <p:cNvSpPr txBox="1"/>
          <p:nvPr/>
        </p:nvSpPr>
        <p:spPr>
          <a:xfrm>
            <a:off x="1448435" y="366395"/>
            <a:ext cx="8679180" cy="553085"/>
          </a:xfrm>
          <a:prstGeom prst="rect">
            <a:avLst/>
          </a:prstGeom>
          <a:noFill/>
          <a:ln w="9525">
            <a:noFill/>
          </a:ln>
        </p:spPr>
        <p:txBody>
          <a:bodyPr wrap="square">
            <a:spAutoFit/>
          </a:bodyPr>
          <a:lstStyle/>
          <a:p>
            <a:pPr marR="0" indent="0" defTabSz="914400" fontAlgn="base">
              <a:lnSpc>
                <a:spcPct val="100000"/>
              </a:lnSpc>
              <a:spcBef>
                <a:spcPct val="0"/>
              </a:spcBef>
              <a:spcAft>
                <a:spcPct val="0"/>
              </a:spcAft>
              <a:buClrTx/>
              <a:buSzTx/>
              <a:buFont typeface="Arial" panose="020B0604020202020204" pitchFamily="34" charset="0"/>
              <a:buNone/>
              <a:defRPr/>
            </a:pPr>
            <a:r>
              <a:rPr kumimoji="0" lang="zh-CN" altLang="en-US" sz="3000" b="1" i="0" kern="1200" cap="none" spc="0" normalizeH="0" baseline="0" noProof="0" dirty="0">
                <a:effectLst>
                  <a:outerShdw blurRad="38100" dist="25400" dir="5400000" algn="ctr" rotWithShape="0">
                    <a:srgbClr val="6E747A">
                      <a:alpha val="43000"/>
                    </a:srgbClr>
                  </a:outerShdw>
                </a:effectLst>
                <a:latin typeface="+mj-lt"/>
                <a:ea typeface="+mj-ea"/>
                <a:cs typeface="+mj-cs"/>
                <a:sym typeface="Arial" panose="020B0604020202020204" pitchFamily="34" charset="0"/>
              </a:rPr>
              <a:t>企业税收政策</a:t>
            </a:r>
            <a:r>
              <a:rPr lang="en-US" altLang="zh-CN" sz="3000" b="1" noProof="0" dirty="0">
                <a:effectLst>
                  <a:outerShdw blurRad="38100" dist="25400" dir="5400000" algn="ctr" rotWithShape="0">
                    <a:srgbClr val="6E747A">
                      <a:alpha val="43000"/>
                    </a:srgbClr>
                  </a:outerShdw>
                </a:effectLst>
                <a:latin typeface="+mj-lt"/>
                <a:ea typeface="+mj-ea"/>
                <a:cs typeface="+mj-cs"/>
                <a:sym typeface="Arial" panose="020B0604020202020204" pitchFamily="34" charset="0"/>
              </a:rPr>
              <a:t>—</a:t>
            </a:r>
            <a:r>
              <a:rPr kumimoji="0" lang="zh-CN" altLang="en-US" sz="3000" b="1" i="0" kern="1200" cap="none" spc="0" normalizeH="0" baseline="0" noProof="0" dirty="0">
                <a:effectLst>
                  <a:outerShdw blurRad="38100" dist="25400" dir="5400000" algn="ctr" rotWithShape="0">
                    <a:srgbClr val="6E747A">
                      <a:alpha val="43000"/>
                    </a:srgbClr>
                  </a:outerShdw>
                </a:effectLst>
                <a:latin typeface="+mj-lt"/>
                <a:ea typeface="+mj-ea"/>
                <a:cs typeface="+mj-cs"/>
                <a:sym typeface="Arial" panose="020B0604020202020204" pitchFamily="34" charset="0"/>
              </a:rPr>
              <a:t>研发费用加计扣除归集范围</a:t>
            </a:r>
            <a:endParaRPr kumimoji="0" lang="zh-CN" altLang="en-US" sz="3000" b="0" i="0" kern="1200" cap="none" spc="0" normalizeH="0" baseline="0" noProof="0" dirty="0">
              <a:latin typeface="+mj-lt"/>
              <a:ea typeface="+mj-ea"/>
              <a:cs typeface="+mj-cs"/>
              <a:sym typeface="Arial" panose="020B0604020202020204" pitchFamily="34" charset="0"/>
            </a:endParaRPr>
          </a:p>
        </p:txBody>
      </p:sp>
      <p:graphicFrame>
        <p:nvGraphicFramePr>
          <p:cNvPr id="3" name="表格 2"/>
          <p:cNvGraphicFramePr/>
          <p:nvPr>
            <p:custDataLst>
              <p:tags r:id="rId2"/>
            </p:custDataLst>
          </p:nvPr>
        </p:nvGraphicFramePr>
        <p:xfrm>
          <a:off x="745490" y="1356995"/>
          <a:ext cx="10723880" cy="5148580"/>
        </p:xfrm>
        <a:graphic>
          <a:graphicData uri="http://schemas.openxmlformats.org/drawingml/2006/table">
            <a:tbl>
              <a:tblPr firstRow="1" bandRow="1">
                <a:tableStyleId>{5C22544A-7EE6-4342-B048-85BDC9FD1C3A}</a:tableStyleId>
              </a:tblPr>
              <a:tblGrid>
                <a:gridCol w="721360"/>
                <a:gridCol w="2895600"/>
                <a:gridCol w="2926080"/>
                <a:gridCol w="2821940"/>
                <a:gridCol w="1358900"/>
              </a:tblGrid>
              <a:tr h="693420">
                <a:tc>
                  <a:txBody>
                    <a:bodyPr/>
                    <a:p>
                      <a:pPr indent="0" algn="ctr">
                        <a:buNone/>
                      </a:pPr>
                      <a:r>
                        <a:rPr lang="zh-CN" sz="1800" b="1">
                          <a:solidFill>
                            <a:srgbClr val="000000"/>
                          </a:solidFill>
                          <a:latin typeface="Arial" panose="020B0604020202020204" pitchFamily="34" charset="0"/>
                          <a:ea typeface="宋体" panose="02010600030101010101" pitchFamily="2" charset="-122"/>
                        </a:rPr>
                        <a:t>费用项目</a:t>
                      </a:r>
                      <a:endParaRPr lang="zh-CN" altLang="en-US" sz="1800" b="1">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800" b="1">
                          <a:solidFill>
                            <a:srgbClr val="000000"/>
                          </a:solidFill>
                          <a:latin typeface="Arial" panose="020B0604020202020204" pitchFamily="34" charset="0"/>
                          <a:ea typeface="宋体" panose="02010600030101010101" pitchFamily="2" charset="-122"/>
                        </a:rPr>
                        <a:t>研发费用加计扣除</a:t>
                      </a:r>
                      <a:endParaRPr lang="zh-CN" altLang="en-US" sz="1800" b="1">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800" b="1">
                          <a:solidFill>
                            <a:srgbClr val="000000"/>
                          </a:solidFill>
                          <a:latin typeface="Arial" panose="020B0604020202020204" pitchFamily="34" charset="0"/>
                          <a:ea typeface="宋体" panose="02010600030101010101" pitchFamily="2" charset="-122"/>
                        </a:rPr>
                        <a:t>高新技术企业认定</a:t>
                      </a:r>
                      <a:endParaRPr lang="zh-CN" altLang="en-US" sz="1800" b="1">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800" b="1">
                          <a:solidFill>
                            <a:srgbClr val="000000"/>
                          </a:solidFill>
                          <a:latin typeface="Arial" panose="020B0604020202020204" pitchFamily="34" charset="0"/>
                          <a:ea typeface="宋体" panose="02010600030101010101" pitchFamily="2" charset="-122"/>
                        </a:rPr>
                        <a:t>会计规定</a:t>
                      </a:r>
                      <a:endParaRPr lang="zh-CN" altLang="en-US" sz="1800" b="1">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800" b="1">
                          <a:solidFill>
                            <a:srgbClr val="000000"/>
                          </a:solidFill>
                          <a:latin typeface="Arial" panose="020B0604020202020204" pitchFamily="34" charset="0"/>
                          <a:ea typeface="宋体" panose="02010600030101010101" pitchFamily="2" charset="-122"/>
                        </a:rPr>
                        <a:t>备注</a:t>
                      </a:r>
                      <a:endParaRPr lang="zh-CN" altLang="en-US" sz="1800" b="1">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4455160">
                <a:tc>
                  <a:txBody>
                    <a:bodyPr/>
                    <a:p>
                      <a:pPr indent="0" algn="ctr">
                        <a:buNone/>
                      </a:pPr>
                      <a:r>
                        <a:rPr lang="zh-CN" sz="1800" b="0">
                          <a:solidFill>
                            <a:srgbClr val="000000"/>
                          </a:solidFill>
                          <a:latin typeface="Arial" panose="020B0604020202020204" pitchFamily="34" charset="0"/>
                          <a:ea typeface="宋体" panose="02010600030101010101" pitchFamily="2" charset="-122"/>
                        </a:rPr>
                        <a:t>其他相关费用</a:t>
                      </a:r>
                      <a:endParaRPr lang="zh-CN" altLang="en-US" sz="1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800" b="0">
                          <a:solidFill>
                            <a:srgbClr val="000000"/>
                          </a:solidFill>
                          <a:latin typeface="Arial" panose="020B0604020202020204" pitchFamily="34" charset="0"/>
                          <a:ea typeface="宋体" panose="02010600030101010101" pitchFamily="2" charset="-122"/>
                        </a:rPr>
                        <a:t>与研发活动直接相关的其他费用，如技术图书资料费、资料翻译费、专家咨询费、高新科技研发保险费，研发成果的检索、分析、评议、论证、鉴定、评审、评估、验收费用，知识产权的申请费、注册费、代理费，差旅费、会议费，职工福利费、补充养老保险费、补充医疗保险费。</a:t>
                      </a:r>
                      <a:r>
                        <a:rPr lang="zh-CN" sz="1800" b="0">
                          <a:solidFill>
                            <a:srgbClr val="FF0000"/>
                          </a:solidFill>
                          <a:latin typeface="Arial" panose="020B0604020202020204" pitchFamily="34" charset="0"/>
                          <a:ea typeface="宋体" panose="02010600030101010101" pitchFamily="2" charset="-122"/>
                        </a:rPr>
                        <a:t>此项费用总额不得超过可加计扣除研发费用总额的10%。</a:t>
                      </a:r>
                      <a:endParaRPr lang="zh-CN" altLang="en-US" sz="1800" b="0">
                        <a:solidFill>
                          <a:srgbClr val="FF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800" b="0">
                          <a:solidFill>
                            <a:srgbClr val="000000"/>
                          </a:solidFill>
                          <a:latin typeface="Arial" panose="020B0604020202020204" pitchFamily="34" charset="0"/>
                          <a:ea typeface="宋体" panose="02010600030101010101" pitchFamily="2" charset="-122"/>
                        </a:rPr>
                        <a:t>与研究开发活动直接相关的其他费用，包括技术图书资料费、资料翻译费、专家咨询费、高新科技研发保险费，研发成果的检索、论证、评审、鉴定、验收费用，知识产权的申请费、注册费、代理费，会议费、差旅费、通讯费等。</a:t>
                      </a:r>
                      <a:r>
                        <a:rPr lang="zh-CN" sz="1800" b="0">
                          <a:solidFill>
                            <a:srgbClr val="FF0000"/>
                          </a:solidFill>
                          <a:latin typeface="Arial" panose="020B0604020202020204" pitchFamily="34" charset="0"/>
                          <a:ea typeface="宋体" panose="02010600030101010101" pitchFamily="2" charset="-122"/>
                        </a:rPr>
                        <a:t>此项费用一般不得超过研究开发总费用的20%，另有规定的除外。</a:t>
                      </a:r>
                      <a:endParaRPr lang="zh-CN" altLang="en-US" sz="1800" b="0">
                        <a:solidFill>
                          <a:srgbClr val="FF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800" b="0">
                          <a:solidFill>
                            <a:srgbClr val="000000"/>
                          </a:solidFill>
                          <a:latin typeface="Arial" panose="020B0604020202020204" pitchFamily="34" charset="0"/>
                          <a:ea typeface="宋体" panose="02010600030101010101" pitchFamily="2" charset="-122"/>
                        </a:rPr>
                        <a:t>与研发活动直接相关的其他费用，包括技术图书资料费、资料翻译费、会议费、差旅费、办公费、外事费、研发人员培训费、培养费、专家咨询费、高新科技研发保险费用等。研发成果的论证、评审、验收、评估以及知识产权的申请费、注册费、代理费等费用。</a:t>
                      </a:r>
                      <a:endParaRPr lang="zh-CN" altLang="en-US" sz="1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800" b="0">
                          <a:solidFill>
                            <a:srgbClr val="000000"/>
                          </a:solidFill>
                          <a:latin typeface="Arial" panose="020B0604020202020204" pitchFamily="34" charset="0"/>
                          <a:ea typeface="宋体" panose="02010600030101010101" pitchFamily="2" charset="-122"/>
                        </a:rPr>
                        <a:t>加计扣除政策及高新研发费用范围中对其他相关费用总额有比例限制。</a:t>
                      </a:r>
                      <a:endParaRPr lang="zh-CN" altLang="en-US" sz="1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object 5"/>
          <p:cNvSpPr/>
          <p:nvPr/>
        </p:nvSpPr>
        <p:spPr>
          <a:xfrm>
            <a:off x="0" y="440435"/>
            <a:ext cx="12192000" cy="571500"/>
          </a:xfrm>
          <a:custGeom>
            <a:avLst/>
            <a:gdLst/>
            <a:ahLst/>
            <a:cxnLst/>
            <a:rect l="l" t="t" r="r" b="b"/>
            <a:pathLst>
              <a:path w="12192000" h="571500">
                <a:moveTo>
                  <a:pt x="12192000" y="443484"/>
                </a:moveTo>
                <a:lnTo>
                  <a:pt x="7476744" y="443484"/>
                </a:lnTo>
                <a:lnTo>
                  <a:pt x="7476744" y="96012"/>
                </a:lnTo>
                <a:lnTo>
                  <a:pt x="7468819" y="58470"/>
                </a:lnTo>
                <a:lnTo>
                  <a:pt x="7448182" y="27952"/>
                </a:lnTo>
                <a:lnTo>
                  <a:pt x="7417803" y="7454"/>
                </a:lnTo>
                <a:lnTo>
                  <a:pt x="7380732" y="0"/>
                </a:lnTo>
                <a:lnTo>
                  <a:pt x="4811268" y="0"/>
                </a:lnTo>
                <a:lnTo>
                  <a:pt x="4774171" y="7454"/>
                </a:lnTo>
                <a:lnTo>
                  <a:pt x="4743805" y="27952"/>
                </a:lnTo>
                <a:lnTo>
                  <a:pt x="4723155" y="58470"/>
                </a:lnTo>
                <a:lnTo>
                  <a:pt x="4715256" y="96012"/>
                </a:lnTo>
                <a:lnTo>
                  <a:pt x="4715256" y="443484"/>
                </a:lnTo>
                <a:lnTo>
                  <a:pt x="0" y="443484"/>
                </a:lnTo>
                <a:lnTo>
                  <a:pt x="0" y="504444"/>
                </a:lnTo>
                <a:lnTo>
                  <a:pt x="4721110" y="504444"/>
                </a:lnTo>
                <a:lnTo>
                  <a:pt x="4723155" y="513969"/>
                </a:lnTo>
                <a:lnTo>
                  <a:pt x="4743805" y="544144"/>
                </a:lnTo>
                <a:lnTo>
                  <a:pt x="4774171" y="564362"/>
                </a:lnTo>
                <a:lnTo>
                  <a:pt x="4811268" y="571500"/>
                </a:lnTo>
                <a:lnTo>
                  <a:pt x="7380732" y="571500"/>
                </a:lnTo>
                <a:lnTo>
                  <a:pt x="7417803" y="564362"/>
                </a:lnTo>
                <a:lnTo>
                  <a:pt x="7448182" y="544144"/>
                </a:lnTo>
                <a:lnTo>
                  <a:pt x="7468819" y="513969"/>
                </a:lnTo>
                <a:lnTo>
                  <a:pt x="7470851" y="504444"/>
                </a:lnTo>
                <a:lnTo>
                  <a:pt x="12192000" y="504444"/>
                </a:lnTo>
                <a:lnTo>
                  <a:pt x="12192000" y="443484"/>
                </a:lnTo>
                <a:close/>
              </a:path>
            </a:pathLst>
          </a:custGeom>
          <a:solidFill>
            <a:srgbClr val="006FC0"/>
          </a:solidFill>
        </p:spPr>
        <p:txBody>
          <a:bodyPr wrap="square" lIns="0" tIns="0" rIns="0" bIns="0" rtlCol="0"/>
          <a:lstStyle/>
          <a:p/>
        </p:txBody>
      </p:sp>
      <p:sp>
        <p:nvSpPr>
          <p:cNvPr id="6" name="object 6"/>
          <p:cNvSpPr/>
          <p:nvPr/>
        </p:nvSpPr>
        <p:spPr>
          <a:xfrm>
            <a:off x="935736" y="4067555"/>
            <a:ext cx="10647045" cy="2272665"/>
          </a:xfrm>
          <a:custGeom>
            <a:avLst/>
            <a:gdLst/>
            <a:ahLst/>
            <a:cxnLst/>
            <a:rect l="l" t="t" r="r" b="b"/>
            <a:pathLst>
              <a:path w="10647045" h="2272665">
                <a:moveTo>
                  <a:pt x="10268712" y="2272284"/>
                </a:moveTo>
                <a:lnTo>
                  <a:pt x="379475" y="2272284"/>
                </a:lnTo>
                <a:lnTo>
                  <a:pt x="331860" y="2269197"/>
                </a:lnTo>
                <a:lnTo>
                  <a:pt x="286021" y="2260467"/>
                </a:lnTo>
                <a:lnTo>
                  <a:pt x="242313" y="2246446"/>
                </a:lnTo>
                <a:lnTo>
                  <a:pt x="201088" y="2227485"/>
                </a:lnTo>
                <a:lnTo>
                  <a:pt x="162699" y="2203939"/>
                </a:lnTo>
                <a:lnTo>
                  <a:pt x="127498" y="2176160"/>
                </a:lnTo>
                <a:lnTo>
                  <a:pt x="95839" y="2144501"/>
                </a:lnTo>
                <a:lnTo>
                  <a:pt x="68073" y="2109313"/>
                </a:lnTo>
                <a:lnTo>
                  <a:pt x="44554" y="2070951"/>
                </a:lnTo>
                <a:lnTo>
                  <a:pt x="25635" y="2029767"/>
                </a:lnTo>
                <a:lnTo>
                  <a:pt x="11667" y="1986113"/>
                </a:lnTo>
                <a:lnTo>
                  <a:pt x="3004" y="1940342"/>
                </a:lnTo>
                <a:lnTo>
                  <a:pt x="0" y="1892808"/>
                </a:lnTo>
                <a:lnTo>
                  <a:pt x="0" y="377952"/>
                </a:lnTo>
                <a:lnTo>
                  <a:pt x="3004" y="330526"/>
                </a:lnTo>
                <a:lnTo>
                  <a:pt x="11667" y="284850"/>
                </a:lnTo>
                <a:lnTo>
                  <a:pt x="25635" y="241282"/>
                </a:lnTo>
                <a:lnTo>
                  <a:pt x="44554" y="200177"/>
                </a:lnTo>
                <a:lnTo>
                  <a:pt x="68073" y="161893"/>
                </a:lnTo>
                <a:lnTo>
                  <a:pt x="95839" y="126787"/>
                </a:lnTo>
                <a:lnTo>
                  <a:pt x="127498" y="95216"/>
                </a:lnTo>
                <a:lnTo>
                  <a:pt x="162699" y="67536"/>
                </a:lnTo>
                <a:lnTo>
                  <a:pt x="201088" y="44104"/>
                </a:lnTo>
                <a:lnTo>
                  <a:pt x="242313" y="25278"/>
                </a:lnTo>
                <a:lnTo>
                  <a:pt x="286021" y="11414"/>
                </a:lnTo>
                <a:lnTo>
                  <a:pt x="331860" y="2869"/>
                </a:lnTo>
                <a:lnTo>
                  <a:pt x="379475" y="0"/>
                </a:lnTo>
                <a:lnTo>
                  <a:pt x="10268712" y="0"/>
                </a:lnTo>
                <a:lnTo>
                  <a:pt x="10316191" y="2869"/>
                </a:lnTo>
                <a:lnTo>
                  <a:pt x="10361912" y="11414"/>
                </a:lnTo>
                <a:lnTo>
                  <a:pt x="10405517" y="25278"/>
                </a:lnTo>
                <a:lnTo>
                  <a:pt x="10446648" y="44104"/>
                </a:lnTo>
                <a:lnTo>
                  <a:pt x="10484950" y="67536"/>
                </a:lnTo>
                <a:lnTo>
                  <a:pt x="10520065" y="95216"/>
                </a:lnTo>
                <a:lnTo>
                  <a:pt x="10551637" y="126787"/>
                </a:lnTo>
                <a:lnTo>
                  <a:pt x="10579308" y="161893"/>
                </a:lnTo>
                <a:lnTo>
                  <a:pt x="10602721" y="200177"/>
                </a:lnTo>
                <a:lnTo>
                  <a:pt x="10621521" y="241282"/>
                </a:lnTo>
                <a:lnTo>
                  <a:pt x="10635349" y="284850"/>
                </a:lnTo>
                <a:lnTo>
                  <a:pt x="10643849" y="330526"/>
                </a:lnTo>
                <a:lnTo>
                  <a:pt x="10646664" y="377952"/>
                </a:lnTo>
                <a:lnTo>
                  <a:pt x="10646664" y="1892808"/>
                </a:lnTo>
                <a:lnTo>
                  <a:pt x="10643849" y="1940342"/>
                </a:lnTo>
                <a:lnTo>
                  <a:pt x="10635349" y="1986113"/>
                </a:lnTo>
                <a:lnTo>
                  <a:pt x="10621521" y="2029767"/>
                </a:lnTo>
                <a:lnTo>
                  <a:pt x="10602721" y="2070951"/>
                </a:lnTo>
                <a:lnTo>
                  <a:pt x="10579308" y="2109313"/>
                </a:lnTo>
                <a:lnTo>
                  <a:pt x="10551637" y="2144501"/>
                </a:lnTo>
                <a:lnTo>
                  <a:pt x="10520065" y="2176160"/>
                </a:lnTo>
                <a:lnTo>
                  <a:pt x="10484950" y="2203939"/>
                </a:lnTo>
                <a:lnTo>
                  <a:pt x="10446648" y="2227485"/>
                </a:lnTo>
                <a:lnTo>
                  <a:pt x="10405517" y="2246446"/>
                </a:lnTo>
                <a:lnTo>
                  <a:pt x="10361912" y="2260467"/>
                </a:lnTo>
                <a:lnTo>
                  <a:pt x="10316191" y="2269197"/>
                </a:lnTo>
                <a:lnTo>
                  <a:pt x="10268712" y="2272284"/>
                </a:lnTo>
                <a:close/>
              </a:path>
            </a:pathLst>
          </a:custGeom>
          <a:solidFill>
            <a:srgbClr val="006FC0"/>
          </a:solidFill>
        </p:spPr>
        <p:txBody>
          <a:bodyPr wrap="square" lIns="0" tIns="0" rIns="0" bIns="0" rtlCol="0"/>
          <a:lstStyle/>
          <a:p/>
        </p:txBody>
      </p:sp>
      <p:sp>
        <p:nvSpPr>
          <p:cNvPr id="7" name="object 7"/>
          <p:cNvSpPr/>
          <p:nvPr/>
        </p:nvSpPr>
        <p:spPr>
          <a:xfrm>
            <a:off x="935736" y="1516380"/>
            <a:ext cx="10530840" cy="2047239"/>
          </a:xfrm>
          <a:custGeom>
            <a:avLst/>
            <a:gdLst/>
            <a:ahLst/>
            <a:cxnLst/>
            <a:rect l="l" t="t" r="r" b="b"/>
            <a:pathLst>
              <a:path w="10530840" h="2047239">
                <a:moveTo>
                  <a:pt x="10189464" y="2046732"/>
                </a:moveTo>
                <a:lnTo>
                  <a:pt x="341375" y="2046732"/>
                </a:lnTo>
                <a:lnTo>
                  <a:pt x="295096" y="2043587"/>
                </a:lnTo>
                <a:lnTo>
                  <a:pt x="250705" y="2034489"/>
                </a:lnTo>
                <a:lnTo>
                  <a:pt x="208610" y="2019843"/>
                </a:lnTo>
                <a:lnTo>
                  <a:pt x="169214" y="2000055"/>
                </a:lnTo>
                <a:lnTo>
                  <a:pt x="132926" y="1975530"/>
                </a:lnTo>
                <a:lnTo>
                  <a:pt x="100150" y="1946676"/>
                </a:lnTo>
                <a:lnTo>
                  <a:pt x="71293" y="1913898"/>
                </a:lnTo>
                <a:lnTo>
                  <a:pt x="46761" y="1877601"/>
                </a:lnTo>
                <a:lnTo>
                  <a:pt x="26959" y="1838193"/>
                </a:lnTo>
                <a:lnTo>
                  <a:pt x="12295" y="1796078"/>
                </a:lnTo>
                <a:lnTo>
                  <a:pt x="3173" y="1751664"/>
                </a:lnTo>
                <a:lnTo>
                  <a:pt x="0" y="1705356"/>
                </a:lnTo>
                <a:lnTo>
                  <a:pt x="0" y="339852"/>
                </a:lnTo>
                <a:lnTo>
                  <a:pt x="3173" y="293719"/>
                </a:lnTo>
                <a:lnTo>
                  <a:pt x="12295" y="249453"/>
                </a:lnTo>
                <a:lnTo>
                  <a:pt x="26959" y="207467"/>
                </a:lnTo>
                <a:lnTo>
                  <a:pt x="46761" y="168170"/>
                </a:lnTo>
                <a:lnTo>
                  <a:pt x="71293" y="131975"/>
                </a:lnTo>
                <a:lnTo>
                  <a:pt x="100150" y="99293"/>
                </a:lnTo>
                <a:lnTo>
                  <a:pt x="132926" y="70535"/>
                </a:lnTo>
                <a:lnTo>
                  <a:pt x="169214" y="46112"/>
                </a:lnTo>
                <a:lnTo>
                  <a:pt x="208610" y="26436"/>
                </a:lnTo>
                <a:lnTo>
                  <a:pt x="250705" y="11917"/>
                </a:lnTo>
                <a:lnTo>
                  <a:pt x="295096" y="2968"/>
                </a:lnTo>
                <a:lnTo>
                  <a:pt x="341375" y="0"/>
                </a:lnTo>
                <a:lnTo>
                  <a:pt x="10189464" y="0"/>
                </a:lnTo>
                <a:lnTo>
                  <a:pt x="10235859" y="2968"/>
                </a:lnTo>
                <a:lnTo>
                  <a:pt x="10280345" y="11917"/>
                </a:lnTo>
                <a:lnTo>
                  <a:pt x="10322515" y="26436"/>
                </a:lnTo>
                <a:lnTo>
                  <a:pt x="10361963" y="46112"/>
                </a:lnTo>
                <a:lnTo>
                  <a:pt x="10398284" y="70535"/>
                </a:lnTo>
                <a:lnTo>
                  <a:pt x="10431070" y="99293"/>
                </a:lnTo>
                <a:lnTo>
                  <a:pt x="10459916" y="131975"/>
                </a:lnTo>
                <a:lnTo>
                  <a:pt x="10484417" y="168170"/>
                </a:lnTo>
                <a:lnTo>
                  <a:pt x="10504165" y="207467"/>
                </a:lnTo>
                <a:lnTo>
                  <a:pt x="10518756" y="249453"/>
                </a:lnTo>
                <a:lnTo>
                  <a:pt x="10527783" y="293719"/>
                </a:lnTo>
                <a:lnTo>
                  <a:pt x="10530840" y="339852"/>
                </a:lnTo>
                <a:lnTo>
                  <a:pt x="10530840" y="1705356"/>
                </a:lnTo>
                <a:lnTo>
                  <a:pt x="10527783" y="1751664"/>
                </a:lnTo>
                <a:lnTo>
                  <a:pt x="10518756" y="1796078"/>
                </a:lnTo>
                <a:lnTo>
                  <a:pt x="10504165" y="1838193"/>
                </a:lnTo>
                <a:lnTo>
                  <a:pt x="10484417" y="1877601"/>
                </a:lnTo>
                <a:lnTo>
                  <a:pt x="10459916" y="1913898"/>
                </a:lnTo>
                <a:lnTo>
                  <a:pt x="10431070" y="1946676"/>
                </a:lnTo>
                <a:lnTo>
                  <a:pt x="10398284" y="1975530"/>
                </a:lnTo>
                <a:lnTo>
                  <a:pt x="10361963" y="2000055"/>
                </a:lnTo>
                <a:lnTo>
                  <a:pt x="10322515" y="2019843"/>
                </a:lnTo>
                <a:lnTo>
                  <a:pt x="10280345" y="2034489"/>
                </a:lnTo>
                <a:lnTo>
                  <a:pt x="10235859" y="2043587"/>
                </a:lnTo>
                <a:lnTo>
                  <a:pt x="10189464" y="2046732"/>
                </a:lnTo>
                <a:close/>
              </a:path>
            </a:pathLst>
          </a:custGeom>
          <a:solidFill>
            <a:srgbClr val="006FC0"/>
          </a:solidFill>
        </p:spPr>
        <p:txBody>
          <a:bodyPr wrap="square" lIns="0" tIns="0" rIns="0" bIns="0" rtlCol="0"/>
          <a:lstStyle/>
          <a:p/>
        </p:txBody>
      </p:sp>
      <p:sp>
        <p:nvSpPr>
          <p:cNvPr id="8" name="object 8"/>
          <p:cNvSpPr txBox="1"/>
          <p:nvPr/>
        </p:nvSpPr>
        <p:spPr>
          <a:xfrm>
            <a:off x="1092835" y="1638027"/>
            <a:ext cx="10201275" cy="1633220"/>
          </a:xfrm>
          <a:prstGeom prst="rect">
            <a:avLst/>
          </a:prstGeom>
        </p:spPr>
        <p:txBody>
          <a:bodyPr vert="horz" wrap="square" lIns="0" tIns="106680" rIns="0" bIns="0" rtlCol="0">
            <a:spAutoFit/>
          </a:bodyPr>
          <a:lstStyle/>
          <a:p>
            <a:pPr marL="12700">
              <a:lnSpc>
                <a:spcPct val="100000"/>
              </a:lnSpc>
              <a:spcBef>
                <a:spcPts val="840"/>
              </a:spcBef>
            </a:pPr>
            <a:r>
              <a:rPr sz="2400" b="1" dirty="0">
                <a:solidFill>
                  <a:srgbClr val="FFFFFF"/>
                </a:solidFill>
                <a:latin typeface="楷体" panose="02010609060101010101" charset="-122"/>
                <a:cs typeface="楷体" panose="02010609060101010101" charset="-122"/>
              </a:rPr>
              <a:t>高企认定政策依据</a:t>
            </a:r>
            <a:r>
              <a:rPr sz="2400" b="1" spc="-10" dirty="0">
                <a:solidFill>
                  <a:srgbClr val="FFFFFF"/>
                </a:solidFill>
                <a:latin typeface="楷体" panose="02010609060101010101" charset="-122"/>
                <a:cs typeface="楷体" panose="02010609060101010101" charset="-122"/>
              </a:rPr>
              <a:t>：</a:t>
            </a:r>
            <a:endParaRPr sz="2400">
              <a:latin typeface="楷体" panose="02010609060101010101" charset="-122"/>
              <a:cs typeface="楷体" panose="02010609060101010101" charset="-122"/>
            </a:endParaRPr>
          </a:p>
          <a:p>
            <a:pPr marL="139700" indent="0">
              <a:lnSpc>
                <a:spcPct val="100000"/>
              </a:lnSpc>
              <a:spcBef>
                <a:spcPts val="625"/>
              </a:spcBef>
              <a:buSzPct val="95000"/>
              <a:buNone/>
              <a:tabLst>
                <a:tab pos="775970" algn="l"/>
              </a:tabLst>
            </a:pPr>
            <a:r>
              <a:rPr lang="en-US" sz="2000" dirty="0">
                <a:solidFill>
                  <a:srgbClr val="FFFFFF"/>
                </a:solidFill>
                <a:latin typeface="楷体" panose="02010609060101010101" charset="-122"/>
                <a:cs typeface="楷体" panose="02010609060101010101" charset="-122"/>
              </a:rPr>
              <a:t>1.</a:t>
            </a:r>
            <a:r>
              <a:rPr sz="2000" dirty="0">
                <a:solidFill>
                  <a:srgbClr val="FFFFFF"/>
                </a:solidFill>
                <a:latin typeface="楷体" panose="02010609060101010101" charset="-122"/>
                <a:cs typeface="楷体" panose="02010609060101010101" charset="-122"/>
              </a:rPr>
              <a:t>《中华人民共和国企业所得税法》、《中华人民共和国企业所得税法实施条例</a:t>
            </a:r>
            <a:r>
              <a:rPr sz="2000" spc="5" dirty="0">
                <a:solidFill>
                  <a:srgbClr val="FFFFFF"/>
                </a:solidFill>
                <a:latin typeface="楷体" panose="02010609060101010101" charset="-122"/>
                <a:cs typeface="楷体" panose="02010609060101010101" charset="-122"/>
              </a:rPr>
              <a:t>》</a:t>
            </a:r>
            <a:endParaRPr sz="2000">
              <a:latin typeface="楷体" panose="02010609060101010101" charset="-122"/>
              <a:cs typeface="楷体" panose="02010609060101010101" charset="-122"/>
            </a:endParaRPr>
          </a:p>
          <a:p>
            <a:pPr marL="12700" marR="5080" indent="0">
              <a:lnSpc>
                <a:spcPct val="100000"/>
              </a:lnSpc>
              <a:spcBef>
                <a:spcPts val="1200"/>
              </a:spcBef>
              <a:buSzPct val="95000"/>
              <a:buNone/>
              <a:tabLst>
                <a:tab pos="775970" algn="l"/>
              </a:tabLst>
            </a:pPr>
            <a:r>
              <a:rPr lang="en-US" sz="2000" dirty="0">
                <a:solidFill>
                  <a:srgbClr val="FFFFFF"/>
                </a:solidFill>
                <a:latin typeface="楷体" panose="02010609060101010101" charset="-122"/>
                <a:cs typeface="楷体" panose="02010609060101010101" charset="-122"/>
              </a:rPr>
              <a:t> 2.</a:t>
            </a:r>
            <a:r>
              <a:rPr sz="2000" dirty="0">
                <a:solidFill>
                  <a:srgbClr val="FFFFFF"/>
                </a:solidFill>
                <a:latin typeface="楷体" panose="02010609060101010101" charset="-122"/>
                <a:cs typeface="楷体" panose="02010609060101010101" charset="-122"/>
              </a:rPr>
              <a:t>科技部、财政部、国家税务总局《</a:t>
            </a:r>
            <a:r>
              <a:rPr sz="2000" b="1" dirty="0">
                <a:solidFill>
                  <a:srgbClr val="FFFF00"/>
                </a:solidFill>
                <a:latin typeface="楷体" panose="02010609060101010101" charset="-122"/>
                <a:cs typeface="楷体" panose="02010609060101010101" charset="-122"/>
              </a:rPr>
              <a:t>高新技术企业认定管理办法</a:t>
            </a:r>
            <a:r>
              <a:rPr sz="2000" spc="-5" dirty="0">
                <a:solidFill>
                  <a:srgbClr val="FFFFFF"/>
                </a:solidFill>
                <a:latin typeface="楷体" panose="02010609060101010101" charset="-122"/>
                <a:cs typeface="楷体" panose="02010609060101010101" charset="-122"/>
              </a:rPr>
              <a:t>》（国科发火〔2016</a:t>
            </a:r>
            <a:r>
              <a:rPr sz="2000" dirty="0">
                <a:solidFill>
                  <a:srgbClr val="FFFFFF"/>
                </a:solidFill>
                <a:latin typeface="楷体" panose="02010609060101010101" charset="-122"/>
                <a:cs typeface="楷体" panose="02010609060101010101" charset="-122"/>
              </a:rPr>
              <a:t>〕  </a:t>
            </a:r>
            <a:r>
              <a:rPr sz="2000" spc="-5" dirty="0">
                <a:solidFill>
                  <a:srgbClr val="FFFFFF"/>
                </a:solidFill>
                <a:latin typeface="楷体" panose="02010609060101010101" charset="-122"/>
                <a:cs typeface="楷体" panose="02010609060101010101" charset="-122"/>
              </a:rPr>
              <a:t>32</a:t>
            </a:r>
            <a:r>
              <a:rPr sz="2000" dirty="0">
                <a:solidFill>
                  <a:srgbClr val="FFFFFF"/>
                </a:solidFill>
                <a:latin typeface="楷体" panose="02010609060101010101" charset="-122"/>
                <a:cs typeface="楷体" panose="02010609060101010101" charset="-122"/>
              </a:rPr>
              <a:t>号）和《</a:t>
            </a:r>
            <a:r>
              <a:rPr sz="2000" b="1" dirty="0">
                <a:solidFill>
                  <a:srgbClr val="FFFF00"/>
                </a:solidFill>
                <a:latin typeface="楷体" panose="02010609060101010101" charset="-122"/>
                <a:cs typeface="楷体" panose="02010609060101010101" charset="-122"/>
              </a:rPr>
              <a:t>高新技术企业认定管理工作指引</a:t>
            </a:r>
            <a:r>
              <a:rPr sz="2000" dirty="0">
                <a:solidFill>
                  <a:srgbClr val="FFFFFF"/>
                </a:solidFill>
                <a:latin typeface="楷体" panose="02010609060101010101" charset="-122"/>
                <a:cs typeface="楷体" panose="02010609060101010101" charset="-122"/>
              </a:rPr>
              <a:t>》（国科发火〔</a:t>
            </a:r>
            <a:r>
              <a:rPr sz="2000" spc="-5" dirty="0">
                <a:solidFill>
                  <a:srgbClr val="FFFFFF"/>
                </a:solidFill>
                <a:latin typeface="楷体" panose="02010609060101010101" charset="-122"/>
                <a:cs typeface="楷体" panose="02010609060101010101" charset="-122"/>
              </a:rPr>
              <a:t>2016</a:t>
            </a:r>
            <a:r>
              <a:rPr sz="2000" dirty="0">
                <a:solidFill>
                  <a:srgbClr val="FFFFFF"/>
                </a:solidFill>
                <a:latin typeface="楷体" panose="02010609060101010101" charset="-122"/>
                <a:cs typeface="楷体" panose="02010609060101010101" charset="-122"/>
              </a:rPr>
              <a:t>〕</a:t>
            </a:r>
            <a:r>
              <a:rPr sz="2000" spc="-5" dirty="0">
                <a:solidFill>
                  <a:srgbClr val="FFFFFF"/>
                </a:solidFill>
                <a:latin typeface="楷体" panose="02010609060101010101" charset="-122"/>
                <a:cs typeface="楷体" panose="02010609060101010101" charset="-122"/>
              </a:rPr>
              <a:t>195</a:t>
            </a:r>
            <a:r>
              <a:rPr sz="2000" dirty="0">
                <a:solidFill>
                  <a:srgbClr val="FFFFFF"/>
                </a:solidFill>
                <a:latin typeface="楷体" panose="02010609060101010101" charset="-122"/>
                <a:cs typeface="楷体" panose="02010609060101010101" charset="-122"/>
              </a:rPr>
              <a:t>号</a:t>
            </a:r>
            <a:r>
              <a:rPr sz="2000" spc="5" dirty="0">
                <a:solidFill>
                  <a:srgbClr val="FFFFFF"/>
                </a:solidFill>
                <a:latin typeface="楷体" panose="02010609060101010101" charset="-122"/>
                <a:cs typeface="楷体" panose="02010609060101010101" charset="-122"/>
              </a:rPr>
              <a:t>）</a:t>
            </a:r>
            <a:endParaRPr sz="2000">
              <a:latin typeface="楷体" panose="02010609060101010101" charset="-122"/>
              <a:cs typeface="楷体" panose="02010609060101010101" charset="-122"/>
            </a:endParaRPr>
          </a:p>
        </p:txBody>
      </p:sp>
      <p:sp>
        <p:nvSpPr>
          <p:cNvPr id="9" name="object 9"/>
          <p:cNvSpPr txBox="1"/>
          <p:nvPr/>
        </p:nvSpPr>
        <p:spPr>
          <a:xfrm>
            <a:off x="1221117" y="4354824"/>
            <a:ext cx="10198735" cy="1479550"/>
          </a:xfrm>
          <a:prstGeom prst="rect">
            <a:avLst/>
          </a:prstGeom>
        </p:spPr>
        <p:txBody>
          <a:bodyPr vert="horz" wrap="square" lIns="0" tIns="106680" rIns="0" bIns="0" rtlCol="0">
            <a:spAutoFit/>
          </a:bodyPr>
          <a:lstStyle/>
          <a:p>
            <a:pPr marL="12700">
              <a:lnSpc>
                <a:spcPct val="100000"/>
              </a:lnSpc>
              <a:spcBef>
                <a:spcPts val="840"/>
              </a:spcBef>
            </a:pPr>
            <a:r>
              <a:rPr sz="2400" b="1" dirty="0">
                <a:solidFill>
                  <a:srgbClr val="FFFFFF"/>
                </a:solidFill>
                <a:latin typeface="楷体" panose="02010609060101010101" charset="-122"/>
                <a:cs typeface="楷体" panose="02010609060101010101" charset="-122"/>
              </a:rPr>
              <a:t>高新技术企业定义</a:t>
            </a:r>
            <a:r>
              <a:rPr sz="2400" b="1" spc="-10" dirty="0">
                <a:solidFill>
                  <a:srgbClr val="FFFFFF"/>
                </a:solidFill>
                <a:latin typeface="楷体" panose="02010609060101010101" charset="-122"/>
                <a:cs typeface="楷体" panose="02010609060101010101" charset="-122"/>
              </a:rPr>
              <a:t>：</a:t>
            </a:r>
            <a:endParaRPr sz="2400">
              <a:latin typeface="楷体" panose="02010609060101010101" charset="-122"/>
              <a:cs typeface="楷体" panose="02010609060101010101" charset="-122"/>
            </a:endParaRPr>
          </a:p>
          <a:p>
            <a:pPr marL="12700" marR="5080" indent="381000">
              <a:lnSpc>
                <a:spcPct val="100000"/>
              </a:lnSpc>
              <a:spcBef>
                <a:spcPts val="625"/>
              </a:spcBef>
            </a:pPr>
            <a:r>
              <a:rPr sz="2000" dirty="0">
                <a:solidFill>
                  <a:srgbClr val="FFFFFF"/>
                </a:solidFill>
                <a:latin typeface="楷体" panose="02010609060101010101" charset="-122"/>
                <a:cs typeface="楷体" panose="02010609060101010101" charset="-122"/>
              </a:rPr>
              <a:t>在</a:t>
            </a:r>
            <a:r>
              <a:rPr sz="2000" b="1" dirty="0">
                <a:solidFill>
                  <a:srgbClr val="FFFF00"/>
                </a:solidFill>
                <a:latin typeface="楷体" panose="02010609060101010101" charset="-122"/>
                <a:cs typeface="楷体" panose="02010609060101010101" charset="-122"/>
              </a:rPr>
              <a:t>《国家重点支持的高新技术领域》</a:t>
            </a:r>
            <a:r>
              <a:rPr sz="2000" dirty="0">
                <a:solidFill>
                  <a:srgbClr val="FFFFFF"/>
                </a:solidFill>
                <a:latin typeface="楷体" panose="02010609060101010101" charset="-122"/>
                <a:cs typeface="楷体" panose="02010609060101010101" charset="-122"/>
              </a:rPr>
              <a:t>内，持续进行</a:t>
            </a:r>
            <a:r>
              <a:rPr sz="2000" b="1" dirty="0">
                <a:solidFill>
                  <a:srgbClr val="FFFF00"/>
                </a:solidFill>
                <a:latin typeface="楷体" panose="02010609060101010101" charset="-122"/>
                <a:cs typeface="楷体" panose="02010609060101010101" charset="-122"/>
              </a:rPr>
              <a:t>研究开发</a:t>
            </a:r>
            <a:r>
              <a:rPr sz="2000" dirty="0">
                <a:solidFill>
                  <a:srgbClr val="FFFFFF"/>
                </a:solidFill>
                <a:latin typeface="楷体" panose="02010609060101010101" charset="-122"/>
                <a:cs typeface="楷体" panose="02010609060101010101" charset="-122"/>
              </a:rPr>
              <a:t>与</a:t>
            </a:r>
            <a:r>
              <a:rPr sz="2000" b="1" dirty="0">
                <a:solidFill>
                  <a:srgbClr val="FFFF00"/>
                </a:solidFill>
                <a:latin typeface="楷体" panose="02010609060101010101" charset="-122"/>
                <a:cs typeface="楷体" panose="02010609060101010101" charset="-122"/>
              </a:rPr>
              <a:t>技术成果转化</a:t>
            </a:r>
            <a:r>
              <a:rPr sz="2000" dirty="0">
                <a:solidFill>
                  <a:srgbClr val="FFFFFF"/>
                </a:solidFill>
                <a:latin typeface="楷体" panose="02010609060101010101" charset="-122"/>
                <a:cs typeface="楷体" panose="02010609060101010101" charset="-122"/>
              </a:rPr>
              <a:t>，形成</a:t>
            </a:r>
            <a:r>
              <a:rPr sz="2000" spc="5" dirty="0">
                <a:solidFill>
                  <a:srgbClr val="FFFFFF"/>
                </a:solidFill>
                <a:latin typeface="楷体" panose="02010609060101010101" charset="-122"/>
                <a:cs typeface="楷体" panose="02010609060101010101" charset="-122"/>
              </a:rPr>
              <a:t>企 </a:t>
            </a:r>
            <a:r>
              <a:rPr sz="2000" dirty="0">
                <a:solidFill>
                  <a:srgbClr val="FFFFFF"/>
                </a:solidFill>
                <a:latin typeface="楷体" panose="02010609060101010101" charset="-122"/>
                <a:cs typeface="楷体" panose="02010609060101010101" charset="-122"/>
              </a:rPr>
              <a:t>业核心</a:t>
            </a:r>
            <a:r>
              <a:rPr sz="2000" b="1" dirty="0">
                <a:solidFill>
                  <a:srgbClr val="FFFF00"/>
                </a:solidFill>
                <a:latin typeface="楷体" panose="02010609060101010101" charset="-122"/>
                <a:cs typeface="楷体" panose="02010609060101010101" charset="-122"/>
              </a:rPr>
              <a:t>自主知识产权</a:t>
            </a:r>
            <a:r>
              <a:rPr sz="2000" dirty="0">
                <a:solidFill>
                  <a:srgbClr val="FFFFFF"/>
                </a:solidFill>
                <a:latin typeface="楷体" panose="02010609060101010101" charset="-122"/>
                <a:cs typeface="楷体" panose="02010609060101010101" charset="-122"/>
              </a:rPr>
              <a:t>，并以此为基础开展</a:t>
            </a:r>
            <a:r>
              <a:rPr sz="2000" b="1" dirty="0">
                <a:solidFill>
                  <a:srgbClr val="FFFF00"/>
                </a:solidFill>
                <a:latin typeface="楷体" panose="02010609060101010101" charset="-122"/>
                <a:cs typeface="楷体" panose="02010609060101010101" charset="-122"/>
              </a:rPr>
              <a:t>经营活动</a:t>
            </a:r>
            <a:r>
              <a:rPr sz="2000" dirty="0">
                <a:solidFill>
                  <a:srgbClr val="FFFFFF"/>
                </a:solidFill>
                <a:latin typeface="楷体" panose="02010609060101010101" charset="-122"/>
                <a:cs typeface="楷体" panose="02010609060101010101" charset="-122"/>
              </a:rPr>
              <a:t>，在中国境内（不包括港、澳、台地区） 注册的</a:t>
            </a:r>
            <a:r>
              <a:rPr sz="2000" b="1" dirty="0">
                <a:solidFill>
                  <a:srgbClr val="FFFF00"/>
                </a:solidFill>
                <a:latin typeface="楷体" panose="02010609060101010101" charset="-122"/>
                <a:cs typeface="楷体" panose="02010609060101010101" charset="-122"/>
              </a:rPr>
              <a:t>居民企业</a:t>
            </a:r>
            <a:r>
              <a:rPr sz="2000" spc="5" dirty="0">
                <a:solidFill>
                  <a:srgbClr val="FFFFFF"/>
                </a:solidFill>
                <a:latin typeface="楷体" panose="02010609060101010101" charset="-122"/>
                <a:cs typeface="楷体" panose="02010609060101010101" charset="-122"/>
              </a:rPr>
              <a:t>。</a:t>
            </a:r>
            <a:endParaRPr sz="2000">
              <a:latin typeface="楷体" panose="02010609060101010101" charset="-122"/>
              <a:cs typeface="楷体" panose="02010609060101010101" charset="-122"/>
            </a:endParaRPr>
          </a:p>
        </p:txBody>
      </p:sp>
      <p:sp>
        <p:nvSpPr>
          <p:cNvPr id="10" name="object 10"/>
          <p:cNvSpPr txBox="1"/>
          <p:nvPr/>
        </p:nvSpPr>
        <p:spPr>
          <a:xfrm>
            <a:off x="4551045" y="509905"/>
            <a:ext cx="3087370" cy="381635"/>
          </a:xfrm>
          <a:prstGeom prst="rect">
            <a:avLst/>
          </a:prstGeom>
        </p:spPr>
        <p:txBody>
          <a:bodyPr vert="horz" wrap="square" lIns="0" tIns="12700" rIns="0" bIns="0" rtlCol="0">
            <a:spAutoFit/>
          </a:bodyPr>
          <a:lstStyle/>
          <a:p>
            <a:pPr marL="12700" algn="ctr">
              <a:lnSpc>
                <a:spcPct val="100000"/>
              </a:lnSpc>
              <a:spcBef>
                <a:spcPts val="100"/>
              </a:spcBef>
            </a:pPr>
            <a:r>
              <a:rPr lang="en-US" altLang="zh-CN" sz="2400" dirty="0">
                <a:solidFill>
                  <a:srgbClr val="FFFFFF"/>
                </a:solidFill>
                <a:latin typeface="微软雅黑" panose="020B0503020204020204" pitchFamily="34" charset="-122"/>
                <a:cs typeface="微软雅黑" panose="020B0503020204020204" pitchFamily="34" charset="-122"/>
              </a:rPr>
              <a:t>1</a:t>
            </a:r>
            <a:r>
              <a:rPr lang="zh-CN" altLang="en-US" sz="2400" dirty="0">
                <a:solidFill>
                  <a:srgbClr val="FFFFFF"/>
                </a:solidFill>
                <a:latin typeface="微软雅黑" panose="020B0503020204020204" pitchFamily="34" charset="-122"/>
                <a:cs typeface="微软雅黑" panose="020B0503020204020204" pitchFamily="34" charset="-122"/>
              </a:rPr>
              <a:t>、高企定义</a:t>
            </a:r>
            <a:endParaRPr lang="zh-CN" altLang="en-US" sz="2400" dirty="0">
              <a:solidFill>
                <a:srgbClr val="FFFFFF"/>
              </a:solidFill>
              <a:latin typeface="微软雅黑" panose="020B0503020204020204" pitchFamily="34" charset="-122"/>
              <a:cs typeface="微软雅黑" panose="020B0503020204020204" pitchFamily="3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object 5"/>
          <p:cNvSpPr/>
          <p:nvPr/>
        </p:nvSpPr>
        <p:spPr>
          <a:xfrm>
            <a:off x="0" y="440435"/>
            <a:ext cx="12192000" cy="571500"/>
          </a:xfrm>
          <a:custGeom>
            <a:avLst/>
            <a:gdLst/>
            <a:ahLst/>
            <a:cxnLst/>
            <a:rect l="l" t="t" r="r" b="b"/>
            <a:pathLst>
              <a:path w="12192000" h="571500">
                <a:moveTo>
                  <a:pt x="12192000" y="443484"/>
                </a:moveTo>
                <a:lnTo>
                  <a:pt x="7476744" y="443484"/>
                </a:lnTo>
                <a:lnTo>
                  <a:pt x="7476744" y="96012"/>
                </a:lnTo>
                <a:lnTo>
                  <a:pt x="7468819" y="58470"/>
                </a:lnTo>
                <a:lnTo>
                  <a:pt x="7448182" y="27952"/>
                </a:lnTo>
                <a:lnTo>
                  <a:pt x="7417803" y="7454"/>
                </a:lnTo>
                <a:lnTo>
                  <a:pt x="7380732" y="0"/>
                </a:lnTo>
                <a:lnTo>
                  <a:pt x="4811268" y="0"/>
                </a:lnTo>
                <a:lnTo>
                  <a:pt x="4774171" y="7454"/>
                </a:lnTo>
                <a:lnTo>
                  <a:pt x="4743805" y="27952"/>
                </a:lnTo>
                <a:lnTo>
                  <a:pt x="4723155" y="58470"/>
                </a:lnTo>
                <a:lnTo>
                  <a:pt x="4715256" y="96012"/>
                </a:lnTo>
                <a:lnTo>
                  <a:pt x="4715256" y="443484"/>
                </a:lnTo>
                <a:lnTo>
                  <a:pt x="0" y="443484"/>
                </a:lnTo>
                <a:lnTo>
                  <a:pt x="0" y="504444"/>
                </a:lnTo>
                <a:lnTo>
                  <a:pt x="4721110" y="504444"/>
                </a:lnTo>
                <a:lnTo>
                  <a:pt x="4723155" y="513969"/>
                </a:lnTo>
                <a:lnTo>
                  <a:pt x="4743805" y="544144"/>
                </a:lnTo>
                <a:lnTo>
                  <a:pt x="4774171" y="564362"/>
                </a:lnTo>
                <a:lnTo>
                  <a:pt x="4811268" y="571500"/>
                </a:lnTo>
                <a:lnTo>
                  <a:pt x="7380732" y="571500"/>
                </a:lnTo>
                <a:lnTo>
                  <a:pt x="7417803" y="564362"/>
                </a:lnTo>
                <a:lnTo>
                  <a:pt x="7448182" y="544144"/>
                </a:lnTo>
                <a:lnTo>
                  <a:pt x="7468819" y="513969"/>
                </a:lnTo>
                <a:lnTo>
                  <a:pt x="7470851" y="504444"/>
                </a:lnTo>
                <a:lnTo>
                  <a:pt x="12192000" y="504444"/>
                </a:lnTo>
                <a:lnTo>
                  <a:pt x="12192000" y="443484"/>
                </a:lnTo>
                <a:close/>
              </a:path>
            </a:pathLst>
          </a:custGeom>
          <a:solidFill>
            <a:srgbClr val="006FC0"/>
          </a:solidFill>
        </p:spPr>
        <p:txBody>
          <a:bodyPr wrap="square" lIns="0" tIns="0" rIns="0" bIns="0" rtlCol="0"/>
          <a:lstStyle/>
          <a:p/>
        </p:txBody>
      </p:sp>
      <p:grpSp>
        <p:nvGrpSpPr>
          <p:cNvPr id="6" name="object 6"/>
          <p:cNvGrpSpPr/>
          <p:nvPr/>
        </p:nvGrpSpPr>
        <p:grpSpPr>
          <a:xfrm>
            <a:off x="384175" y="2435313"/>
            <a:ext cx="4022725" cy="3282315"/>
            <a:chOff x="384175" y="2435313"/>
            <a:chExt cx="4022725" cy="3282315"/>
          </a:xfrm>
        </p:grpSpPr>
        <p:sp>
          <p:nvSpPr>
            <p:cNvPr id="7" name="object 7"/>
            <p:cNvSpPr/>
            <p:nvPr/>
          </p:nvSpPr>
          <p:spPr>
            <a:xfrm>
              <a:off x="390143" y="2505456"/>
              <a:ext cx="4010025" cy="586740"/>
            </a:xfrm>
            <a:custGeom>
              <a:avLst/>
              <a:gdLst/>
              <a:ahLst/>
              <a:cxnLst/>
              <a:rect l="l" t="t" r="r" b="b"/>
              <a:pathLst>
                <a:path w="4010025" h="586739">
                  <a:moveTo>
                    <a:pt x="3971544" y="39624"/>
                  </a:moveTo>
                  <a:lnTo>
                    <a:pt x="3931920" y="39624"/>
                  </a:lnTo>
                  <a:lnTo>
                    <a:pt x="3931920" y="0"/>
                  </a:lnTo>
                  <a:lnTo>
                    <a:pt x="3933624" y="7505"/>
                  </a:lnTo>
                  <a:lnTo>
                    <a:pt x="3937900" y="13665"/>
                  </a:lnTo>
                  <a:lnTo>
                    <a:pt x="3944144" y="17834"/>
                  </a:lnTo>
                  <a:lnTo>
                    <a:pt x="3951757" y="19367"/>
                  </a:lnTo>
                  <a:lnTo>
                    <a:pt x="3971544" y="19367"/>
                  </a:lnTo>
                  <a:lnTo>
                    <a:pt x="3971544" y="39624"/>
                  </a:lnTo>
                  <a:close/>
                </a:path>
                <a:path w="4010025" h="586739">
                  <a:moveTo>
                    <a:pt x="3971544" y="19367"/>
                  </a:moveTo>
                  <a:lnTo>
                    <a:pt x="3951757" y="19367"/>
                  </a:lnTo>
                  <a:lnTo>
                    <a:pt x="3959371" y="17834"/>
                  </a:lnTo>
                  <a:lnTo>
                    <a:pt x="3965613" y="13665"/>
                  </a:lnTo>
                  <a:lnTo>
                    <a:pt x="3969873" y="7505"/>
                  </a:lnTo>
                  <a:lnTo>
                    <a:pt x="3971544" y="0"/>
                  </a:lnTo>
                  <a:lnTo>
                    <a:pt x="3971544" y="19367"/>
                  </a:lnTo>
                  <a:close/>
                </a:path>
                <a:path w="4010025" h="586739">
                  <a:moveTo>
                    <a:pt x="39471" y="586206"/>
                  </a:moveTo>
                  <a:lnTo>
                    <a:pt x="24249" y="583133"/>
                  </a:lnTo>
                  <a:lnTo>
                    <a:pt x="11782" y="574752"/>
                  </a:lnTo>
                  <a:lnTo>
                    <a:pt x="3292" y="562326"/>
                  </a:lnTo>
                  <a:lnTo>
                    <a:pt x="0" y="547116"/>
                  </a:lnTo>
                  <a:lnTo>
                    <a:pt x="0" y="77724"/>
                  </a:lnTo>
                  <a:lnTo>
                    <a:pt x="3294" y="62680"/>
                  </a:lnTo>
                  <a:lnTo>
                    <a:pt x="11801" y="50415"/>
                  </a:lnTo>
                  <a:lnTo>
                    <a:pt x="24313" y="42280"/>
                  </a:lnTo>
                  <a:lnTo>
                    <a:pt x="39624" y="39624"/>
                  </a:lnTo>
                  <a:lnTo>
                    <a:pt x="3971544" y="39624"/>
                  </a:lnTo>
                  <a:lnTo>
                    <a:pt x="3986616" y="36143"/>
                  </a:lnTo>
                  <a:lnTo>
                    <a:pt x="3998890" y="27574"/>
                  </a:lnTo>
                  <a:lnTo>
                    <a:pt x="4007016" y="15124"/>
                  </a:lnTo>
                  <a:lnTo>
                    <a:pt x="4009644" y="0"/>
                  </a:lnTo>
                  <a:lnTo>
                    <a:pt x="4009644" y="58458"/>
                  </a:lnTo>
                  <a:lnTo>
                    <a:pt x="59016" y="58458"/>
                  </a:lnTo>
                  <a:lnTo>
                    <a:pt x="51404" y="59994"/>
                  </a:lnTo>
                  <a:lnTo>
                    <a:pt x="45215" y="64147"/>
                  </a:lnTo>
                  <a:lnTo>
                    <a:pt x="41071" y="70277"/>
                  </a:lnTo>
                  <a:lnTo>
                    <a:pt x="39624" y="77724"/>
                  </a:lnTo>
                  <a:lnTo>
                    <a:pt x="39624" y="117348"/>
                  </a:lnTo>
                  <a:lnTo>
                    <a:pt x="4009644" y="117348"/>
                  </a:lnTo>
                  <a:lnTo>
                    <a:pt x="4009644" y="469392"/>
                  </a:lnTo>
                  <a:lnTo>
                    <a:pt x="4007016" y="484328"/>
                  </a:lnTo>
                  <a:lnTo>
                    <a:pt x="3998890" y="496557"/>
                  </a:lnTo>
                  <a:lnTo>
                    <a:pt x="3986616" y="504728"/>
                  </a:lnTo>
                  <a:lnTo>
                    <a:pt x="3971544" y="507492"/>
                  </a:lnTo>
                  <a:lnTo>
                    <a:pt x="79248" y="507492"/>
                  </a:lnTo>
                  <a:lnTo>
                    <a:pt x="79248" y="547116"/>
                  </a:lnTo>
                  <a:lnTo>
                    <a:pt x="75779" y="562326"/>
                  </a:lnTo>
                  <a:lnTo>
                    <a:pt x="67198" y="574752"/>
                  </a:lnTo>
                  <a:lnTo>
                    <a:pt x="54698" y="583133"/>
                  </a:lnTo>
                  <a:lnTo>
                    <a:pt x="39471" y="586206"/>
                  </a:lnTo>
                  <a:close/>
                </a:path>
                <a:path w="4010025" h="586739">
                  <a:moveTo>
                    <a:pt x="4009644" y="117348"/>
                  </a:moveTo>
                  <a:lnTo>
                    <a:pt x="39624" y="117348"/>
                  </a:lnTo>
                  <a:lnTo>
                    <a:pt x="54752" y="114129"/>
                  </a:lnTo>
                  <a:lnTo>
                    <a:pt x="67132" y="105676"/>
                  </a:lnTo>
                  <a:lnTo>
                    <a:pt x="75492" y="93223"/>
                  </a:lnTo>
                  <a:lnTo>
                    <a:pt x="78562" y="78003"/>
                  </a:lnTo>
                  <a:lnTo>
                    <a:pt x="77026" y="70395"/>
                  </a:lnTo>
                  <a:lnTo>
                    <a:pt x="72837" y="64182"/>
                  </a:lnTo>
                  <a:lnTo>
                    <a:pt x="66603" y="59989"/>
                  </a:lnTo>
                  <a:lnTo>
                    <a:pt x="59016" y="58458"/>
                  </a:lnTo>
                  <a:lnTo>
                    <a:pt x="4009644" y="58458"/>
                  </a:lnTo>
                  <a:lnTo>
                    <a:pt x="4009644" y="117348"/>
                  </a:lnTo>
                  <a:close/>
                </a:path>
              </a:pathLst>
            </a:custGeom>
            <a:solidFill>
              <a:srgbClr val="3CBEB0"/>
            </a:solidFill>
          </p:spPr>
          <p:txBody>
            <a:bodyPr wrap="square" lIns="0" tIns="0" rIns="0" bIns="0" rtlCol="0"/>
            <a:lstStyle/>
            <a:p/>
          </p:txBody>
        </p:sp>
        <p:pic>
          <p:nvPicPr>
            <p:cNvPr id="8" name="object 8"/>
            <p:cNvPicPr/>
            <p:nvPr/>
          </p:nvPicPr>
          <p:blipFill>
            <a:blip r:embed="rId1" cstate="print"/>
            <a:stretch>
              <a:fillRect/>
            </a:stretch>
          </p:blipFill>
          <p:spPr>
            <a:xfrm>
              <a:off x="426719" y="2462784"/>
              <a:ext cx="3976116" cy="163067"/>
            </a:xfrm>
            <a:prstGeom prst="rect">
              <a:avLst/>
            </a:prstGeom>
          </p:spPr>
        </p:pic>
        <p:pic>
          <p:nvPicPr>
            <p:cNvPr id="9" name="object 9"/>
            <p:cNvPicPr/>
            <p:nvPr/>
          </p:nvPicPr>
          <p:blipFill>
            <a:blip r:embed="rId2" cstate="print"/>
            <a:stretch>
              <a:fillRect/>
            </a:stretch>
          </p:blipFill>
          <p:spPr>
            <a:xfrm>
              <a:off x="384175" y="2454363"/>
              <a:ext cx="4022725" cy="642619"/>
            </a:xfrm>
            <a:prstGeom prst="rect">
              <a:avLst/>
            </a:prstGeom>
          </p:spPr>
        </p:pic>
        <p:sp>
          <p:nvSpPr>
            <p:cNvPr id="10" name="object 10"/>
            <p:cNvSpPr/>
            <p:nvPr/>
          </p:nvSpPr>
          <p:spPr>
            <a:xfrm>
              <a:off x="390143" y="3721608"/>
              <a:ext cx="4011295" cy="590550"/>
            </a:xfrm>
            <a:custGeom>
              <a:avLst/>
              <a:gdLst/>
              <a:ahLst/>
              <a:cxnLst/>
              <a:rect l="l" t="t" r="r" b="b"/>
              <a:pathLst>
                <a:path w="4011295" h="590550">
                  <a:moveTo>
                    <a:pt x="3971544" y="39624"/>
                  </a:moveTo>
                  <a:lnTo>
                    <a:pt x="3931920" y="39624"/>
                  </a:lnTo>
                  <a:lnTo>
                    <a:pt x="3931920" y="0"/>
                  </a:lnTo>
                  <a:lnTo>
                    <a:pt x="3933405" y="8041"/>
                  </a:lnTo>
                  <a:lnTo>
                    <a:pt x="3937587" y="14490"/>
                  </a:lnTo>
                  <a:lnTo>
                    <a:pt x="3943821" y="18777"/>
                  </a:lnTo>
                  <a:lnTo>
                    <a:pt x="3951465" y="20332"/>
                  </a:lnTo>
                  <a:lnTo>
                    <a:pt x="3971544" y="20332"/>
                  </a:lnTo>
                  <a:lnTo>
                    <a:pt x="3971544" y="39624"/>
                  </a:lnTo>
                  <a:close/>
                </a:path>
                <a:path w="4011295" h="590550">
                  <a:moveTo>
                    <a:pt x="3971544" y="20332"/>
                  </a:moveTo>
                  <a:lnTo>
                    <a:pt x="3951465" y="20332"/>
                  </a:lnTo>
                  <a:lnTo>
                    <a:pt x="3959122" y="18777"/>
                  </a:lnTo>
                  <a:lnTo>
                    <a:pt x="3965414" y="14490"/>
                  </a:lnTo>
                  <a:lnTo>
                    <a:pt x="3969751" y="8041"/>
                  </a:lnTo>
                  <a:lnTo>
                    <a:pt x="3971544" y="0"/>
                  </a:lnTo>
                  <a:lnTo>
                    <a:pt x="3971544" y="20332"/>
                  </a:lnTo>
                  <a:close/>
                </a:path>
                <a:path w="4011295" h="590550">
                  <a:moveTo>
                    <a:pt x="39674" y="590041"/>
                  </a:moveTo>
                  <a:lnTo>
                    <a:pt x="24372" y="586945"/>
                  </a:lnTo>
                  <a:lnTo>
                    <a:pt x="11841" y="578461"/>
                  </a:lnTo>
                  <a:lnTo>
                    <a:pt x="3307" y="565797"/>
                  </a:lnTo>
                  <a:lnTo>
                    <a:pt x="0" y="550163"/>
                  </a:lnTo>
                  <a:lnTo>
                    <a:pt x="0" y="79247"/>
                  </a:lnTo>
                  <a:lnTo>
                    <a:pt x="3306" y="63960"/>
                  </a:lnTo>
                  <a:lnTo>
                    <a:pt x="11834" y="51439"/>
                  </a:lnTo>
                  <a:lnTo>
                    <a:pt x="24351" y="42916"/>
                  </a:lnTo>
                  <a:lnTo>
                    <a:pt x="39624" y="39624"/>
                  </a:lnTo>
                  <a:lnTo>
                    <a:pt x="3971544" y="39624"/>
                  </a:lnTo>
                  <a:lnTo>
                    <a:pt x="3986602" y="36729"/>
                  </a:lnTo>
                  <a:lnTo>
                    <a:pt x="3999047" y="28336"/>
                  </a:lnTo>
                  <a:lnTo>
                    <a:pt x="4007646" y="15681"/>
                  </a:lnTo>
                  <a:lnTo>
                    <a:pt x="4011168" y="0"/>
                  </a:lnTo>
                  <a:lnTo>
                    <a:pt x="4011168" y="59613"/>
                  </a:lnTo>
                  <a:lnTo>
                    <a:pt x="59321" y="59613"/>
                  </a:lnTo>
                  <a:lnTo>
                    <a:pt x="51669" y="61158"/>
                  </a:lnTo>
                  <a:lnTo>
                    <a:pt x="45418" y="65370"/>
                  </a:lnTo>
                  <a:lnTo>
                    <a:pt x="41195" y="71615"/>
                  </a:lnTo>
                  <a:lnTo>
                    <a:pt x="39624" y="79247"/>
                  </a:lnTo>
                  <a:lnTo>
                    <a:pt x="39624" y="118871"/>
                  </a:lnTo>
                  <a:lnTo>
                    <a:pt x="4011168" y="118871"/>
                  </a:lnTo>
                  <a:lnTo>
                    <a:pt x="4011168" y="472439"/>
                  </a:lnTo>
                  <a:lnTo>
                    <a:pt x="4007646" y="487585"/>
                  </a:lnTo>
                  <a:lnTo>
                    <a:pt x="3999047" y="500062"/>
                  </a:lnTo>
                  <a:lnTo>
                    <a:pt x="3986602" y="508633"/>
                  </a:lnTo>
                  <a:lnTo>
                    <a:pt x="3971544" y="512063"/>
                  </a:lnTo>
                  <a:lnTo>
                    <a:pt x="79248" y="512063"/>
                  </a:lnTo>
                  <a:lnTo>
                    <a:pt x="79248" y="550163"/>
                  </a:lnTo>
                  <a:lnTo>
                    <a:pt x="75997" y="565797"/>
                  </a:lnTo>
                  <a:lnTo>
                    <a:pt x="67490" y="578461"/>
                  </a:lnTo>
                  <a:lnTo>
                    <a:pt x="54969" y="586945"/>
                  </a:lnTo>
                  <a:lnTo>
                    <a:pt x="39674" y="590041"/>
                  </a:lnTo>
                  <a:close/>
                </a:path>
                <a:path w="4011295" h="590550">
                  <a:moveTo>
                    <a:pt x="4011168" y="118871"/>
                  </a:moveTo>
                  <a:lnTo>
                    <a:pt x="39624" y="118871"/>
                  </a:lnTo>
                  <a:lnTo>
                    <a:pt x="54944" y="115600"/>
                  </a:lnTo>
                  <a:lnTo>
                    <a:pt x="67449" y="107086"/>
                  </a:lnTo>
                  <a:lnTo>
                    <a:pt x="75878" y="94561"/>
                  </a:lnTo>
                  <a:lnTo>
                    <a:pt x="78966" y="79247"/>
                  </a:lnTo>
                  <a:lnTo>
                    <a:pt x="77420" y="71609"/>
                  </a:lnTo>
                  <a:lnTo>
                    <a:pt x="73209" y="65368"/>
                  </a:lnTo>
                  <a:lnTo>
                    <a:pt x="66966" y="61158"/>
                  </a:lnTo>
                  <a:lnTo>
                    <a:pt x="59321" y="59613"/>
                  </a:lnTo>
                  <a:lnTo>
                    <a:pt x="4011168" y="59613"/>
                  </a:lnTo>
                  <a:lnTo>
                    <a:pt x="4011168" y="118871"/>
                  </a:lnTo>
                  <a:close/>
                </a:path>
              </a:pathLst>
            </a:custGeom>
            <a:solidFill>
              <a:srgbClr val="56A69C"/>
            </a:solidFill>
          </p:spPr>
          <p:txBody>
            <a:bodyPr wrap="square" lIns="0" tIns="0" rIns="0" bIns="0" rtlCol="0"/>
            <a:lstStyle/>
            <a:p/>
          </p:txBody>
        </p:sp>
        <p:pic>
          <p:nvPicPr>
            <p:cNvPr id="11" name="object 11"/>
            <p:cNvPicPr/>
            <p:nvPr/>
          </p:nvPicPr>
          <p:blipFill>
            <a:blip r:embed="rId3" cstate="print"/>
            <a:stretch>
              <a:fillRect/>
            </a:stretch>
          </p:blipFill>
          <p:spPr>
            <a:xfrm>
              <a:off x="426719" y="3680460"/>
              <a:ext cx="3977640" cy="163068"/>
            </a:xfrm>
            <a:prstGeom prst="rect">
              <a:avLst/>
            </a:prstGeom>
          </p:spPr>
        </p:pic>
        <p:pic>
          <p:nvPicPr>
            <p:cNvPr id="12" name="object 12"/>
            <p:cNvPicPr/>
            <p:nvPr/>
          </p:nvPicPr>
          <p:blipFill>
            <a:blip r:embed="rId4" cstate="print"/>
            <a:stretch>
              <a:fillRect/>
            </a:stretch>
          </p:blipFill>
          <p:spPr>
            <a:xfrm>
              <a:off x="384187" y="3116580"/>
              <a:ext cx="4022712" cy="1201229"/>
            </a:xfrm>
            <a:prstGeom prst="rect">
              <a:avLst/>
            </a:prstGeom>
          </p:spPr>
        </p:pic>
        <p:pic>
          <p:nvPicPr>
            <p:cNvPr id="13" name="object 13"/>
            <p:cNvPicPr/>
            <p:nvPr/>
          </p:nvPicPr>
          <p:blipFill>
            <a:blip r:embed="rId5" cstate="print"/>
            <a:stretch>
              <a:fillRect/>
            </a:stretch>
          </p:blipFill>
          <p:spPr>
            <a:xfrm>
              <a:off x="426719" y="3073908"/>
              <a:ext cx="3976116" cy="163067"/>
            </a:xfrm>
            <a:prstGeom prst="rect">
              <a:avLst/>
            </a:prstGeom>
          </p:spPr>
        </p:pic>
        <p:pic>
          <p:nvPicPr>
            <p:cNvPr id="14" name="object 14"/>
            <p:cNvPicPr/>
            <p:nvPr/>
          </p:nvPicPr>
          <p:blipFill>
            <a:blip r:embed="rId6" cstate="print"/>
            <a:stretch>
              <a:fillRect/>
            </a:stretch>
          </p:blipFill>
          <p:spPr>
            <a:xfrm>
              <a:off x="384175" y="3064954"/>
              <a:ext cx="4022725" cy="646429"/>
            </a:xfrm>
            <a:prstGeom prst="rect">
              <a:avLst/>
            </a:prstGeom>
          </p:spPr>
        </p:pic>
        <p:sp>
          <p:nvSpPr>
            <p:cNvPr id="15" name="object 15"/>
            <p:cNvSpPr/>
            <p:nvPr/>
          </p:nvSpPr>
          <p:spPr>
            <a:xfrm>
              <a:off x="390143" y="4302252"/>
              <a:ext cx="4010025" cy="587375"/>
            </a:xfrm>
            <a:custGeom>
              <a:avLst/>
              <a:gdLst/>
              <a:ahLst/>
              <a:cxnLst/>
              <a:rect l="l" t="t" r="r" b="b"/>
              <a:pathLst>
                <a:path w="4010025" h="587375">
                  <a:moveTo>
                    <a:pt x="3971544" y="38100"/>
                  </a:moveTo>
                  <a:lnTo>
                    <a:pt x="3931920" y="38100"/>
                  </a:lnTo>
                  <a:lnTo>
                    <a:pt x="3931920" y="0"/>
                  </a:lnTo>
                  <a:lnTo>
                    <a:pt x="3933519" y="7266"/>
                  </a:lnTo>
                  <a:lnTo>
                    <a:pt x="3937749" y="13311"/>
                  </a:lnTo>
                  <a:lnTo>
                    <a:pt x="3943989" y="17443"/>
                  </a:lnTo>
                  <a:lnTo>
                    <a:pt x="3951617" y="18973"/>
                  </a:lnTo>
                  <a:lnTo>
                    <a:pt x="3971544" y="18973"/>
                  </a:lnTo>
                  <a:lnTo>
                    <a:pt x="3971544" y="38100"/>
                  </a:lnTo>
                  <a:close/>
                </a:path>
                <a:path w="4010025" h="587375">
                  <a:moveTo>
                    <a:pt x="3971544" y="18973"/>
                  </a:moveTo>
                  <a:lnTo>
                    <a:pt x="3951617" y="18973"/>
                  </a:lnTo>
                  <a:lnTo>
                    <a:pt x="3959249" y="17443"/>
                  </a:lnTo>
                  <a:lnTo>
                    <a:pt x="3965514" y="13311"/>
                  </a:lnTo>
                  <a:lnTo>
                    <a:pt x="3969812" y="7266"/>
                  </a:lnTo>
                  <a:lnTo>
                    <a:pt x="3971544" y="0"/>
                  </a:lnTo>
                  <a:lnTo>
                    <a:pt x="3971544" y="18973"/>
                  </a:lnTo>
                  <a:close/>
                </a:path>
                <a:path w="4010025" h="587375">
                  <a:moveTo>
                    <a:pt x="39573" y="587248"/>
                  </a:moveTo>
                  <a:lnTo>
                    <a:pt x="24308" y="584176"/>
                  </a:lnTo>
                  <a:lnTo>
                    <a:pt x="11809" y="575840"/>
                  </a:lnTo>
                  <a:lnTo>
                    <a:pt x="3299" y="563555"/>
                  </a:lnTo>
                  <a:lnTo>
                    <a:pt x="0" y="548639"/>
                  </a:lnTo>
                  <a:lnTo>
                    <a:pt x="0" y="77724"/>
                  </a:lnTo>
                  <a:lnTo>
                    <a:pt x="3299" y="62479"/>
                  </a:lnTo>
                  <a:lnTo>
                    <a:pt x="11815" y="49982"/>
                  </a:lnTo>
                  <a:lnTo>
                    <a:pt x="24329" y="41449"/>
                  </a:lnTo>
                  <a:lnTo>
                    <a:pt x="39624" y="38100"/>
                  </a:lnTo>
                  <a:lnTo>
                    <a:pt x="3971544" y="38100"/>
                  </a:lnTo>
                  <a:lnTo>
                    <a:pt x="3986594" y="35300"/>
                  </a:lnTo>
                  <a:lnTo>
                    <a:pt x="3998871" y="27108"/>
                  </a:lnTo>
                  <a:lnTo>
                    <a:pt x="4007009" y="14886"/>
                  </a:lnTo>
                  <a:lnTo>
                    <a:pt x="4009644" y="0"/>
                  </a:lnTo>
                  <a:lnTo>
                    <a:pt x="4009644" y="58165"/>
                  </a:lnTo>
                  <a:lnTo>
                    <a:pt x="59169" y="58165"/>
                  </a:lnTo>
                  <a:lnTo>
                    <a:pt x="51537" y="59706"/>
                  </a:lnTo>
                  <a:lnTo>
                    <a:pt x="45311" y="63906"/>
                  </a:lnTo>
                  <a:lnTo>
                    <a:pt x="41129" y="70135"/>
                  </a:lnTo>
                  <a:lnTo>
                    <a:pt x="39624" y="77724"/>
                  </a:lnTo>
                  <a:lnTo>
                    <a:pt x="39624" y="117348"/>
                  </a:lnTo>
                  <a:lnTo>
                    <a:pt x="4009644" y="117348"/>
                  </a:lnTo>
                  <a:lnTo>
                    <a:pt x="4009644" y="469392"/>
                  </a:lnTo>
                  <a:lnTo>
                    <a:pt x="4007009" y="484814"/>
                  </a:lnTo>
                  <a:lnTo>
                    <a:pt x="3998871" y="497371"/>
                  </a:lnTo>
                  <a:lnTo>
                    <a:pt x="3986594" y="505844"/>
                  </a:lnTo>
                  <a:lnTo>
                    <a:pt x="3971544" y="509015"/>
                  </a:lnTo>
                  <a:lnTo>
                    <a:pt x="79248" y="509015"/>
                  </a:lnTo>
                  <a:lnTo>
                    <a:pt x="79248" y="548639"/>
                  </a:lnTo>
                  <a:lnTo>
                    <a:pt x="75888" y="563555"/>
                  </a:lnTo>
                  <a:lnTo>
                    <a:pt x="67344" y="575840"/>
                  </a:lnTo>
                  <a:lnTo>
                    <a:pt x="54834" y="584176"/>
                  </a:lnTo>
                  <a:lnTo>
                    <a:pt x="39573" y="587248"/>
                  </a:lnTo>
                  <a:close/>
                </a:path>
                <a:path w="4010025" h="587375">
                  <a:moveTo>
                    <a:pt x="4009644" y="117348"/>
                  </a:moveTo>
                  <a:lnTo>
                    <a:pt x="39624" y="117348"/>
                  </a:lnTo>
                  <a:lnTo>
                    <a:pt x="54848" y="114039"/>
                  </a:lnTo>
                  <a:lnTo>
                    <a:pt x="67290" y="105522"/>
                  </a:lnTo>
                  <a:lnTo>
                    <a:pt x="75685" y="93021"/>
                  </a:lnTo>
                  <a:lnTo>
                    <a:pt x="78765" y="77762"/>
                  </a:lnTo>
                  <a:lnTo>
                    <a:pt x="77214" y="70119"/>
                  </a:lnTo>
                  <a:lnTo>
                    <a:pt x="73017" y="63901"/>
                  </a:lnTo>
                  <a:lnTo>
                    <a:pt x="66793" y="59705"/>
                  </a:lnTo>
                  <a:lnTo>
                    <a:pt x="59169" y="58165"/>
                  </a:lnTo>
                  <a:lnTo>
                    <a:pt x="4009644" y="58165"/>
                  </a:lnTo>
                  <a:lnTo>
                    <a:pt x="4009644" y="117348"/>
                  </a:lnTo>
                  <a:close/>
                </a:path>
              </a:pathLst>
            </a:custGeom>
            <a:solidFill>
              <a:srgbClr val="3CBEB0"/>
            </a:solidFill>
          </p:spPr>
          <p:txBody>
            <a:bodyPr wrap="square" lIns="0" tIns="0" rIns="0" bIns="0" rtlCol="0"/>
            <a:lstStyle/>
            <a:p/>
          </p:txBody>
        </p:sp>
        <p:pic>
          <p:nvPicPr>
            <p:cNvPr id="16" name="object 16"/>
            <p:cNvPicPr/>
            <p:nvPr/>
          </p:nvPicPr>
          <p:blipFill>
            <a:blip r:embed="rId7" cstate="print"/>
            <a:stretch>
              <a:fillRect/>
            </a:stretch>
          </p:blipFill>
          <p:spPr>
            <a:xfrm>
              <a:off x="426719" y="4259580"/>
              <a:ext cx="3976116" cy="163068"/>
            </a:xfrm>
            <a:prstGeom prst="rect">
              <a:avLst/>
            </a:prstGeom>
          </p:spPr>
        </p:pic>
        <p:pic>
          <p:nvPicPr>
            <p:cNvPr id="17" name="object 17"/>
            <p:cNvPicPr/>
            <p:nvPr/>
          </p:nvPicPr>
          <p:blipFill>
            <a:blip r:embed="rId8" cstate="print"/>
            <a:stretch>
              <a:fillRect/>
            </a:stretch>
          </p:blipFill>
          <p:spPr>
            <a:xfrm>
              <a:off x="384175" y="4250715"/>
              <a:ext cx="4022725" cy="1460322"/>
            </a:xfrm>
            <a:prstGeom prst="rect">
              <a:avLst/>
            </a:prstGeom>
          </p:spPr>
        </p:pic>
        <p:pic>
          <p:nvPicPr>
            <p:cNvPr id="18" name="object 18"/>
            <p:cNvPicPr/>
            <p:nvPr/>
          </p:nvPicPr>
          <p:blipFill>
            <a:blip r:embed="rId9" cstate="print"/>
            <a:stretch>
              <a:fillRect/>
            </a:stretch>
          </p:blipFill>
          <p:spPr>
            <a:xfrm>
              <a:off x="441960" y="4829555"/>
              <a:ext cx="3960876" cy="225551"/>
            </a:xfrm>
            <a:prstGeom prst="rect">
              <a:avLst/>
            </a:prstGeom>
          </p:spPr>
        </p:pic>
        <p:pic>
          <p:nvPicPr>
            <p:cNvPr id="19" name="object 19"/>
            <p:cNvPicPr/>
            <p:nvPr/>
          </p:nvPicPr>
          <p:blipFill>
            <a:blip r:embed="rId10" cstate="print"/>
            <a:stretch>
              <a:fillRect/>
            </a:stretch>
          </p:blipFill>
          <p:spPr>
            <a:xfrm>
              <a:off x="384175" y="4826787"/>
              <a:ext cx="4022725" cy="890270"/>
            </a:xfrm>
            <a:prstGeom prst="rect">
              <a:avLst/>
            </a:prstGeom>
          </p:spPr>
        </p:pic>
        <p:sp>
          <p:nvSpPr>
            <p:cNvPr id="20" name="object 20"/>
            <p:cNvSpPr/>
            <p:nvPr/>
          </p:nvSpPr>
          <p:spPr>
            <a:xfrm>
              <a:off x="390143" y="3710940"/>
              <a:ext cx="4011295" cy="589915"/>
            </a:xfrm>
            <a:custGeom>
              <a:avLst/>
              <a:gdLst/>
              <a:ahLst/>
              <a:cxnLst/>
              <a:rect l="l" t="t" r="r" b="b"/>
              <a:pathLst>
                <a:path w="4011295" h="589914">
                  <a:moveTo>
                    <a:pt x="3971544" y="39624"/>
                  </a:moveTo>
                  <a:lnTo>
                    <a:pt x="3931920" y="39624"/>
                  </a:lnTo>
                  <a:lnTo>
                    <a:pt x="3931920" y="0"/>
                  </a:lnTo>
                  <a:lnTo>
                    <a:pt x="3933405" y="7968"/>
                  </a:lnTo>
                  <a:lnTo>
                    <a:pt x="3937587" y="14379"/>
                  </a:lnTo>
                  <a:lnTo>
                    <a:pt x="3943821" y="18652"/>
                  </a:lnTo>
                  <a:lnTo>
                    <a:pt x="3951465" y="20205"/>
                  </a:lnTo>
                  <a:lnTo>
                    <a:pt x="3971544" y="20205"/>
                  </a:lnTo>
                  <a:lnTo>
                    <a:pt x="3971544" y="39624"/>
                  </a:lnTo>
                  <a:close/>
                </a:path>
                <a:path w="4011295" h="589914">
                  <a:moveTo>
                    <a:pt x="3971544" y="20205"/>
                  </a:moveTo>
                  <a:lnTo>
                    <a:pt x="3951465" y="20205"/>
                  </a:lnTo>
                  <a:lnTo>
                    <a:pt x="3959122" y="18652"/>
                  </a:lnTo>
                  <a:lnTo>
                    <a:pt x="3965414" y="14379"/>
                  </a:lnTo>
                  <a:lnTo>
                    <a:pt x="3969751" y="7968"/>
                  </a:lnTo>
                  <a:lnTo>
                    <a:pt x="3971544" y="0"/>
                  </a:lnTo>
                  <a:lnTo>
                    <a:pt x="3971544" y="20205"/>
                  </a:lnTo>
                  <a:close/>
                </a:path>
                <a:path w="4011295" h="589914">
                  <a:moveTo>
                    <a:pt x="39674" y="589914"/>
                  </a:moveTo>
                  <a:lnTo>
                    <a:pt x="24372" y="586820"/>
                  </a:lnTo>
                  <a:lnTo>
                    <a:pt x="11841" y="578350"/>
                  </a:lnTo>
                  <a:lnTo>
                    <a:pt x="3307" y="565724"/>
                  </a:lnTo>
                  <a:lnTo>
                    <a:pt x="0" y="550163"/>
                  </a:lnTo>
                  <a:lnTo>
                    <a:pt x="24" y="79133"/>
                  </a:lnTo>
                  <a:lnTo>
                    <a:pt x="3306" y="63887"/>
                  </a:lnTo>
                  <a:lnTo>
                    <a:pt x="11834" y="51339"/>
                  </a:lnTo>
                  <a:lnTo>
                    <a:pt x="24351" y="42839"/>
                  </a:lnTo>
                  <a:lnTo>
                    <a:pt x="39624" y="39624"/>
                  </a:lnTo>
                  <a:lnTo>
                    <a:pt x="3971544" y="39624"/>
                  </a:lnTo>
                  <a:lnTo>
                    <a:pt x="3986602" y="36652"/>
                  </a:lnTo>
                  <a:lnTo>
                    <a:pt x="3999047" y="28236"/>
                  </a:lnTo>
                  <a:lnTo>
                    <a:pt x="4007646" y="15608"/>
                  </a:lnTo>
                  <a:lnTo>
                    <a:pt x="4011168" y="0"/>
                  </a:lnTo>
                  <a:lnTo>
                    <a:pt x="4011168" y="59486"/>
                  </a:lnTo>
                  <a:lnTo>
                    <a:pt x="59321" y="59486"/>
                  </a:lnTo>
                  <a:lnTo>
                    <a:pt x="51670" y="61033"/>
                  </a:lnTo>
                  <a:lnTo>
                    <a:pt x="45419" y="65257"/>
                  </a:lnTo>
                  <a:lnTo>
                    <a:pt x="41196" y="71536"/>
                  </a:lnTo>
                  <a:lnTo>
                    <a:pt x="39647" y="79133"/>
                  </a:lnTo>
                  <a:lnTo>
                    <a:pt x="39624" y="118872"/>
                  </a:lnTo>
                  <a:lnTo>
                    <a:pt x="4011168" y="118872"/>
                  </a:lnTo>
                  <a:lnTo>
                    <a:pt x="4011168" y="472439"/>
                  </a:lnTo>
                  <a:lnTo>
                    <a:pt x="4007646" y="487512"/>
                  </a:lnTo>
                  <a:lnTo>
                    <a:pt x="3999047" y="499962"/>
                  </a:lnTo>
                  <a:lnTo>
                    <a:pt x="3986602" y="508557"/>
                  </a:lnTo>
                  <a:lnTo>
                    <a:pt x="3971544" y="512063"/>
                  </a:lnTo>
                  <a:lnTo>
                    <a:pt x="79248" y="512063"/>
                  </a:lnTo>
                  <a:lnTo>
                    <a:pt x="79248" y="550163"/>
                  </a:lnTo>
                  <a:lnTo>
                    <a:pt x="75997" y="565724"/>
                  </a:lnTo>
                  <a:lnTo>
                    <a:pt x="67490" y="578350"/>
                  </a:lnTo>
                  <a:lnTo>
                    <a:pt x="54969" y="586820"/>
                  </a:lnTo>
                  <a:lnTo>
                    <a:pt x="39674" y="589914"/>
                  </a:lnTo>
                  <a:close/>
                </a:path>
                <a:path w="4011295" h="589914">
                  <a:moveTo>
                    <a:pt x="4011168" y="118872"/>
                  </a:moveTo>
                  <a:lnTo>
                    <a:pt x="39624" y="118872"/>
                  </a:lnTo>
                  <a:lnTo>
                    <a:pt x="54944" y="115527"/>
                  </a:lnTo>
                  <a:lnTo>
                    <a:pt x="67449" y="106975"/>
                  </a:lnTo>
                  <a:lnTo>
                    <a:pt x="75878" y="94436"/>
                  </a:lnTo>
                  <a:lnTo>
                    <a:pt x="78968" y="79133"/>
                  </a:lnTo>
                  <a:lnTo>
                    <a:pt x="77423" y="71488"/>
                  </a:lnTo>
                  <a:lnTo>
                    <a:pt x="73212" y="65243"/>
                  </a:lnTo>
                  <a:lnTo>
                    <a:pt x="66967" y="61031"/>
                  </a:lnTo>
                  <a:lnTo>
                    <a:pt x="59321" y="59486"/>
                  </a:lnTo>
                  <a:lnTo>
                    <a:pt x="4011168" y="59486"/>
                  </a:lnTo>
                  <a:lnTo>
                    <a:pt x="4011168" y="118872"/>
                  </a:lnTo>
                  <a:close/>
                </a:path>
              </a:pathLst>
            </a:custGeom>
            <a:solidFill>
              <a:srgbClr val="3CBEB0"/>
            </a:solidFill>
          </p:spPr>
          <p:txBody>
            <a:bodyPr wrap="square" lIns="0" tIns="0" rIns="0" bIns="0" rtlCol="0"/>
            <a:lstStyle/>
            <a:p/>
          </p:txBody>
        </p:sp>
        <p:pic>
          <p:nvPicPr>
            <p:cNvPr id="21" name="object 21"/>
            <p:cNvPicPr/>
            <p:nvPr/>
          </p:nvPicPr>
          <p:blipFill>
            <a:blip r:embed="rId11" cstate="print"/>
            <a:stretch>
              <a:fillRect/>
            </a:stretch>
          </p:blipFill>
          <p:spPr>
            <a:xfrm>
              <a:off x="426719" y="3669792"/>
              <a:ext cx="3977640" cy="163068"/>
            </a:xfrm>
            <a:prstGeom prst="rect">
              <a:avLst/>
            </a:prstGeom>
          </p:spPr>
        </p:pic>
        <p:pic>
          <p:nvPicPr>
            <p:cNvPr id="22" name="object 22"/>
            <p:cNvPicPr/>
            <p:nvPr/>
          </p:nvPicPr>
          <p:blipFill>
            <a:blip r:embed="rId12" cstate="print"/>
            <a:stretch>
              <a:fillRect/>
            </a:stretch>
          </p:blipFill>
          <p:spPr>
            <a:xfrm>
              <a:off x="384187" y="3115056"/>
              <a:ext cx="4022712" cy="1191958"/>
            </a:xfrm>
            <a:prstGeom prst="rect">
              <a:avLst/>
            </a:prstGeom>
          </p:spPr>
        </p:pic>
        <p:pic>
          <p:nvPicPr>
            <p:cNvPr id="23" name="object 23"/>
            <p:cNvPicPr/>
            <p:nvPr/>
          </p:nvPicPr>
          <p:blipFill>
            <a:blip r:embed="rId13" cstate="print"/>
            <a:stretch>
              <a:fillRect/>
            </a:stretch>
          </p:blipFill>
          <p:spPr>
            <a:xfrm>
              <a:off x="426719" y="3072384"/>
              <a:ext cx="3976116" cy="163067"/>
            </a:xfrm>
            <a:prstGeom prst="rect">
              <a:avLst/>
            </a:prstGeom>
          </p:spPr>
        </p:pic>
        <p:pic>
          <p:nvPicPr>
            <p:cNvPr id="24" name="object 24"/>
            <p:cNvPicPr/>
            <p:nvPr/>
          </p:nvPicPr>
          <p:blipFill>
            <a:blip r:embed="rId14" cstate="print"/>
            <a:stretch>
              <a:fillRect/>
            </a:stretch>
          </p:blipFill>
          <p:spPr>
            <a:xfrm>
              <a:off x="384175" y="2485644"/>
              <a:ext cx="4022725" cy="1225105"/>
            </a:xfrm>
            <a:prstGeom prst="rect">
              <a:avLst/>
            </a:prstGeom>
          </p:spPr>
        </p:pic>
        <p:pic>
          <p:nvPicPr>
            <p:cNvPr id="25" name="object 25"/>
            <p:cNvPicPr/>
            <p:nvPr/>
          </p:nvPicPr>
          <p:blipFill>
            <a:blip r:embed="rId15" cstate="print"/>
            <a:stretch>
              <a:fillRect/>
            </a:stretch>
          </p:blipFill>
          <p:spPr>
            <a:xfrm>
              <a:off x="426719" y="2444496"/>
              <a:ext cx="3976116" cy="161544"/>
            </a:xfrm>
            <a:prstGeom prst="rect">
              <a:avLst/>
            </a:prstGeom>
          </p:spPr>
        </p:pic>
        <p:pic>
          <p:nvPicPr>
            <p:cNvPr id="26" name="object 26"/>
            <p:cNvPicPr/>
            <p:nvPr/>
          </p:nvPicPr>
          <p:blipFill>
            <a:blip r:embed="rId2" cstate="print"/>
            <a:stretch>
              <a:fillRect/>
            </a:stretch>
          </p:blipFill>
          <p:spPr>
            <a:xfrm>
              <a:off x="384175" y="2435313"/>
              <a:ext cx="4022725" cy="642619"/>
            </a:xfrm>
            <a:prstGeom prst="rect">
              <a:avLst/>
            </a:prstGeom>
          </p:spPr>
        </p:pic>
      </p:grpSp>
      <p:grpSp>
        <p:nvGrpSpPr>
          <p:cNvPr id="27" name="object 27"/>
          <p:cNvGrpSpPr/>
          <p:nvPr/>
        </p:nvGrpSpPr>
        <p:grpSpPr>
          <a:xfrm>
            <a:off x="1601092" y="1729295"/>
            <a:ext cx="1589405" cy="650240"/>
            <a:chOff x="1601092" y="1729295"/>
            <a:chExt cx="1589405" cy="650240"/>
          </a:xfrm>
        </p:grpSpPr>
        <p:sp>
          <p:nvSpPr>
            <p:cNvPr id="28" name="object 28"/>
            <p:cNvSpPr/>
            <p:nvPr/>
          </p:nvSpPr>
          <p:spPr>
            <a:xfrm>
              <a:off x="1607820" y="1766315"/>
              <a:ext cx="1576070" cy="608330"/>
            </a:xfrm>
            <a:custGeom>
              <a:avLst/>
              <a:gdLst/>
              <a:ahLst/>
              <a:cxnLst/>
              <a:rect l="l" t="t" r="r" b="b"/>
              <a:pathLst>
                <a:path w="1576070" h="608330">
                  <a:moveTo>
                    <a:pt x="1475232" y="608075"/>
                  </a:moveTo>
                  <a:lnTo>
                    <a:pt x="100584" y="608075"/>
                  </a:lnTo>
                  <a:lnTo>
                    <a:pt x="61305" y="599956"/>
                  </a:lnTo>
                  <a:lnTo>
                    <a:pt x="29227" y="578105"/>
                  </a:lnTo>
                  <a:lnTo>
                    <a:pt x="7681" y="545712"/>
                  </a:lnTo>
                  <a:lnTo>
                    <a:pt x="0" y="505967"/>
                  </a:lnTo>
                  <a:lnTo>
                    <a:pt x="0" y="100583"/>
                  </a:lnTo>
                  <a:lnTo>
                    <a:pt x="7681" y="61464"/>
                  </a:lnTo>
                  <a:lnTo>
                    <a:pt x="29227" y="29441"/>
                  </a:lnTo>
                  <a:lnTo>
                    <a:pt x="61305" y="7843"/>
                  </a:lnTo>
                  <a:lnTo>
                    <a:pt x="100584" y="0"/>
                  </a:lnTo>
                  <a:lnTo>
                    <a:pt x="1475232" y="0"/>
                  </a:lnTo>
                  <a:lnTo>
                    <a:pt x="1514294" y="7843"/>
                  </a:lnTo>
                  <a:lnTo>
                    <a:pt x="1546298" y="29441"/>
                  </a:lnTo>
                  <a:lnTo>
                    <a:pt x="1567915" y="61464"/>
                  </a:lnTo>
                  <a:lnTo>
                    <a:pt x="1575816" y="100583"/>
                  </a:lnTo>
                  <a:lnTo>
                    <a:pt x="1575816" y="505967"/>
                  </a:lnTo>
                  <a:lnTo>
                    <a:pt x="1567915" y="545712"/>
                  </a:lnTo>
                  <a:lnTo>
                    <a:pt x="1546298" y="578105"/>
                  </a:lnTo>
                  <a:lnTo>
                    <a:pt x="1514294" y="599956"/>
                  </a:lnTo>
                  <a:lnTo>
                    <a:pt x="1475232" y="608075"/>
                  </a:lnTo>
                  <a:close/>
                </a:path>
              </a:pathLst>
            </a:custGeom>
            <a:solidFill>
              <a:srgbClr val="56A69C"/>
            </a:solidFill>
          </p:spPr>
          <p:txBody>
            <a:bodyPr wrap="square" lIns="0" tIns="0" rIns="0" bIns="0" rtlCol="0"/>
            <a:lstStyle/>
            <a:p/>
          </p:txBody>
        </p:sp>
        <p:sp>
          <p:nvSpPr>
            <p:cNvPr id="29" name="object 29"/>
            <p:cNvSpPr/>
            <p:nvPr/>
          </p:nvSpPr>
          <p:spPr>
            <a:xfrm>
              <a:off x="1601092" y="1759775"/>
              <a:ext cx="1589405" cy="619760"/>
            </a:xfrm>
            <a:custGeom>
              <a:avLst/>
              <a:gdLst/>
              <a:ahLst/>
              <a:cxnLst/>
              <a:rect l="l" t="t" r="r" b="b"/>
              <a:pathLst>
                <a:path w="1589405" h="619760">
                  <a:moveTo>
                    <a:pt x="1502991" y="618489"/>
                  </a:moveTo>
                  <a:lnTo>
                    <a:pt x="85886" y="618489"/>
                  </a:lnTo>
                  <a:lnTo>
                    <a:pt x="80679" y="617219"/>
                  </a:lnTo>
                  <a:lnTo>
                    <a:pt x="75561" y="614680"/>
                  </a:lnTo>
                  <a:lnTo>
                    <a:pt x="65668" y="612139"/>
                  </a:lnTo>
                  <a:lnTo>
                    <a:pt x="43151" y="598169"/>
                  </a:lnTo>
                  <a:lnTo>
                    <a:pt x="39074" y="595630"/>
                  </a:lnTo>
                  <a:lnTo>
                    <a:pt x="15490" y="567689"/>
                  </a:lnTo>
                  <a:lnTo>
                    <a:pt x="12900" y="563880"/>
                  </a:lnTo>
                  <a:lnTo>
                    <a:pt x="10512" y="558800"/>
                  </a:lnTo>
                  <a:lnTo>
                    <a:pt x="8366" y="553719"/>
                  </a:lnTo>
                  <a:lnTo>
                    <a:pt x="6435" y="549910"/>
                  </a:lnTo>
                  <a:lnTo>
                    <a:pt x="0" y="102869"/>
                  </a:lnTo>
                  <a:lnTo>
                    <a:pt x="34" y="101600"/>
                  </a:lnTo>
                  <a:lnTo>
                    <a:pt x="10512" y="60960"/>
                  </a:lnTo>
                  <a:lnTo>
                    <a:pt x="12900" y="55880"/>
                  </a:lnTo>
                  <a:lnTo>
                    <a:pt x="15490" y="50800"/>
                  </a:lnTo>
                  <a:lnTo>
                    <a:pt x="18284" y="46989"/>
                  </a:lnTo>
                  <a:lnTo>
                    <a:pt x="21294" y="43180"/>
                  </a:lnTo>
                  <a:lnTo>
                    <a:pt x="24482" y="38100"/>
                  </a:lnTo>
                  <a:lnTo>
                    <a:pt x="27873" y="34289"/>
                  </a:lnTo>
                  <a:lnTo>
                    <a:pt x="31442" y="30480"/>
                  </a:lnTo>
                  <a:lnTo>
                    <a:pt x="35175" y="27939"/>
                  </a:lnTo>
                  <a:lnTo>
                    <a:pt x="39074" y="24130"/>
                  </a:lnTo>
                  <a:lnTo>
                    <a:pt x="70558" y="6350"/>
                  </a:lnTo>
                  <a:lnTo>
                    <a:pt x="75561" y="3810"/>
                  </a:lnTo>
                  <a:lnTo>
                    <a:pt x="91195" y="0"/>
                  </a:lnTo>
                  <a:lnTo>
                    <a:pt x="1497695" y="0"/>
                  </a:lnTo>
                  <a:lnTo>
                    <a:pt x="1513316" y="3810"/>
                  </a:lnTo>
                  <a:lnTo>
                    <a:pt x="1518319" y="6350"/>
                  </a:lnTo>
                  <a:lnTo>
                    <a:pt x="1523222" y="7619"/>
                  </a:lnTo>
                  <a:lnTo>
                    <a:pt x="1527984" y="10160"/>
                  </a:lnTo>
                  <a:lnTo>
                    <a:pt x="1530308" y="11430"/>
                  </a:lnTo>
                  <a:lnTo>
                    <a:pt x="107743" y="11430"/>
                  </a:lnTo>
                  <a:lnTo>
                    <a:pt x="102523" y="12700"/>
                  </a:lnTo>
                  <a:lnTo>
                    <a:pt x="93265" y="12700"/>
                  </a:lnTo>
                  <a:lnTo>
                    <a:pt x="88274" y="13969"/>
                  </a:lnTo>
                  <a:lnTo>
                    <a:pt x="88592" y="13969"/>
                  </a:lnTo>
                  <a:lnTo>
                    <a:pt x="83689" y="15239"/>
                  </a:lnTo>
                  <a:lnTo>
                    <a:pt x="83994" y="15239"/>
                  </a:lnTo>
                  <a:lnTo>
                    <a:pt x="79181" y="16510"/>
                  </a:lnTo>
                  <a:lnTo>
                    <a:pt x="79486" y="16510"/>
                  </a:lnTo>
                  <a:lnTo>
                    <a:pt x="74774" y="17780"/>
                  </a:lnTo>
                  <a:lnTo>
                    <a:pt x="75066" y="17780"/>
                  </a:lnTo>
                  <a:lnTo>
                    <a:pt x="70469" y="19050"/>
                  </a:lnTo>
                  <a:lnTo>
                    <a:pt x="70748" y="19050"/>
                  </a:lnTo>
                  <a:lnTo>
                    <a:pt x="66265" y="21589"/>
                  </a:lnTo>
                  <a:lnTo>
                    <a:pt x="66544" y="21589"/>
                  </a:lnTo>
                  <a:lnTo>
                    <a:pt x="64360" y="22860"/>
                  </a:lnTo>
                  <a:lnTo>
                    <a:pt x="62442" y="22860"/>
                  </a:lnTo>
                  <a:lnTo>
                    <a:pt x="58200" y="25400"/>
                  </a:lnTo>
                  <a:lnTo>
                    <a:pt x="58467" y="25400"/>
                  </a:lnTo>
                  <a:lnTo>
                    <a:pt x="54352" y="27939"/>
                  </a:lnTo>
                  <a:lnTo>
                    <a:pt x="54606" y="27939"/>
                  </a:lnTo>
                  <a:lnTo>
                    <a:pt x="50631" y="30480"/>
                  </a:lnTo>
                  <a:lnTo>
                    <a:pt x="50873" y="30480"/>
                  </a:lnTo>
                  <a:lnTo>
                    <a:pt x="48324" y="33019"/>
                  </a:lnTo>
                  <a:lnTo>
                    <a:pt x="47278" y="33019"/>
                  </a:lnTo>
                  <a:lnTo>
                    <a:pt x="43608" y="36830"/>
                  </a:lnTo>
                  <a:lnTo>
                    <a:pt x="43824" y="36830"/>
                  </a:lnTo>
                  <a:lnTo>
                    <a:pt x="40306" y="39369"/>
                  </a:lnTo>
                  <a:lnTo>
                    <a:pt x="40522" y="39369"/>
                  </a:lnTo>
                  <a:lnTo>
                    <a:pt x="37169" y="43180"/>
                  </a:lnTo>
                  <a:lnTo>
                    <a:pt x="37372" y="43180"/>
                  </a:lnTo>
                  <a:lnTo>
                    <a:pt x="34185" y="46989"/>
                  </a:lnTo>
                  <a:lnTo>
                    <a:pt x="34375" y="46989"/>
                  </a:lnTo>
                  <a:lnTo>
                    <a:pt x="32369" y="49530"/>
                  </a:lnTo>
                  <a:lnTo>
                    <a:pt x="31556" y="49530"/>
                  </a:lnTo>
                  <a:lnTo>
                    <a:pt x="29432" y="53339"/>
                  </a:lnTo>
                  <a:lnTo>
                    <a:pt x="28902" y="53339"/>
                  </a:lnTo>
                  <a:lnTo>
                    <a:pt x="26920" y="57150"/>
                  </a:lnTo>
                  <a:lnTo>
                    <a:pt x="26425" y="57150"/>
                  </a:lnTo>
                  <a:lnTo>
                    <a:pt x="23987" y="62230"/>
                  </a:lnTo>
                  <a:lnTo>
                    <a:pt x="24126" y="62230"/>
                  </a:lnTo>
                  <a:lnTo>
                    <a:pt x="21891" y="66039"/>
                  </a:lnTo>
                  <a:lnTo>
                    <a:pt x="22031" y="66039"/>
                  </a:lnTo>
                  <a:lnTo>
                    <a:pt x="19999" y="69850"/>
                  </a:lnTo>
                  <a:lnTo>
                    <a:pt x="18751" y="73660"/>
                  </a:lnTo>
                  <a:lnTo>
                    <a:pt x="18411" y="73660"/>
                  </a:lnTo>
                  <a:lnTo>
                    <a:pt x="16811" y="78739"/>
                  </a:lnTo>
                  <a:lnTo>
                    <a:pt x="15884" y="82550"/>
                  </a:lnTo>
                  <a:lnTo>
                    <a:pt x="15630" y="82550"/>
                  </a:lnTo>
                  <a:lnTo>
                    <a:pt x="14487" y="87630"/>
                  </a:lnTo>
                  <a:lnTo>
                    <a:pt x="13662" y="92710"/>
                  </a:lnTo>
                  <a:lnTo>
                    <a:pt x="13065" y="97789"/>
                  </a:lnTo>
                  <a:lnTo>
                    <a:pt x="12807" y="101600"/>
                  </a:lnTo>
                  <a:lnTo>
                    <a:pt x="12690" y="102869"/>
                  </a:lnTo>
                  <a:lnTo>
                    <a:pt x="12709" y="516889"/>
                  </a:lnTo>
                  <a:lnTo>
                    <a:pt x="13103" y="521969"/>
                  </a:lnTo>
                  <a:lnTo>
                    <a:pt x="13712" y="527050"/>
                  </a:lnTo>
                  <a:lnTo>
                    <a:pt x="14551" y="532130"/>
                  </a:lnTo>
                  <a:lnTo>
                    <a:pt x="14773" y="532130"/>
                  </a:lnTo>
                  <a:lnTo>
                    <a:pt x="15630" y="535939"/>
                  </a:lnTo>
                  <a:lnTo>
                    <a:pt x="16913" y="541019"/>
                  </a:lnTo>
                  <a:lnTo>
                    <a:pt x="18411" y="544830"/>
                  </a:lnTo>
                  <a:lnTo>
                    <a:pt x="20113" y="549910"/>
                  </a:lnTo>
                  <a:lnTo>
                    <a:pt x="20507" y="549910"/>
                  </a:lnTo>
                  <a:lnTo>
                    <a:pt x="22031" y="553719"/>
                  </a:lnTo>
                  <a:lnTo>
                    <a:pt x="21891" y="553719"/>
                  </a:lnTo>
                  <a:lnTo>
                    <a:pt x="24126" y="557530"/>
                  </a:lnTo>
                  <a:lnTo>
                    <a:pt x="23987" y="557530"/>
                  </a:lnTo>
                  <a:lnTo>
                    <a:pt x="26425" y="561339"/>
                  </a:lnTo>
                  <a:lnTo>
                    <a:pt x="26260" y="561339"/>
                  </a:lnTo>
                  <a:lnTo>
                    <a:pt x="28902" y="565150"/>
                  </a:lnTo>
                  <a:lnTo>
                    <a:pt x="28724" y="565150"/>
                  </a:lnTo>
                  <a:lnTo>
                    <a:pt x="31556" y="568960"/>
                  </a:lnTo>
                  <a:lnTo>
                    <a:pt x="31365" y="568960"/>
                  </a:lnTo>
                  <a:lnTo>
                    <a:pt x="34375" y="572769"/>
                  </a:lnTo>
                  <a:lnTo>
                    <a:pt x="34185" y="572769"/>
                  </a:lnTo>
                  <a:lnTo>
                    <a:pt x="37372" y="576580"/>
                  </a:lnTo>
                  <a:lnTo>
                    <a:pt x="37169" y="576580"/>
                  </a:lnTo>
                  <a:lnTo>
                    <a:pt x="40522" y="579119"/>
                  </a:lnTo>
                  <a:lnTo>
                    <a:pt x="40306" y="579119"/>
                  </a:lnTo>
                  <a:lnTo>
                    <a:pt x="43824" y="582930"/>
                  </a:lnTo>
                  <a:lnTo>
                    <a:pt x="43608" y="582930"/>
                  </a:lnTo>
                  <a:lnTo>
                    <a:pt x="47278" y="585469"/>
                  </a:lnTo>
                  <a:lnTo>
                    <a:pt x="47050" y="585469"/>
                  </a:lnTo>
                  <a:lnTo>
                    <a:pt x="50873" y="588010"/>
                  </a:lnTo>
                  <a:lnTo>
                    <a:pt x="50631" y="588010"/>
                  </a:lnTo>
                  <a:lnTo>
                    <a:pt x="54606" y="591819"/>
                  </a:lnTo>
                  <a:lnTo>
                    <a:pt x="56410" y="591819"/>
                  </a:lnTo>
                  <a:lnTo>
                    <a:pt x="58467" y="593089"/>
                  </a:lnTo>
                  <a:lnTo>
                    <a:pt x="58200" y="593089"/>
                  </a:lnTo>
                  <a:lnTo>
                    <a:pt x="62442" y="595630"/>
                  </a:lnTo>
                  <a:lnTo>
                    <a:pt x="62176" y="595630"/>
                  </a:lnTo>
                  <a:lnTo>
                    <a:pt x="66544" y="598169"/>
                  </a:lnTo>
                  <a:lnTo>
                    <a:pt x="66265" y="598169"/>
                  </a:lnTo>
                  <a:lnTo>
                    <a:pt x="70748" y="599439"/>
                  </a:lnTo>
                  <a:lnTo>
                    <a:pt x="70469" y="599439"/>
                  </a:lnTo>
                  <a:lnTo>
                    <a:pt x="75066" y="601980"/>
                  </a:lnTo>
                  <a:lnTo>
                    <a:pt x="74774" y="601980"/>
                  </a:lnTo>
                  <a:lnTo>
                    <a:pt x="79486" y="603250"/>
                  </a:lnTo>
                  <a:lnTo>
                    <a:pt x="79181" y="603250"/>
                  </a:lnTo>
                  <a:lnTo>
                    <a:pt x="83994" y="604519"/>
                  </a:lnTo>
                  <a:lnTo>
                    <a:pt x="83689" y="604519"/>
                  </a:lnTo>
                  <a:lnTo>
                    <a:pt x="88592" y="605789"/>
                  </a:lnTo>
                  <a:lnTo>
                    <a:pt x="92948" y="605789"/>
                  </a:lnTo>
                  <a:lnTo>
                    <a:pt x="98015" y="607060"/>
                  </a:lnTo>
                  <a:lnTo>
                    <a:pt x="1532632" y="607060"/>
                  </a:lnTo>
                  <a:lnTo>
                    <a:pt x="1527984" y="609600"/>
                  </a:lnTo>
                  <a:lnTo>
                    <a:pt x="1523222" y="612139"/>
                  </a:lnTo>
                  <a:lnTo>
                    <a:pt x="1513316" y="614680"/>
                  </a:lnTo>
                  <a:lnTo>
                    <a:pt x="1508210" y="617219"/>
                  </a:lnTo>
                  <a:lnTo>
                    <a:pt x="1502991" y="618489"/>
                  </a:lnTo>
                  <a:close/>
                </a:path>
                <a:path w="1589405" h="619760">
                  <a:moveTo>
                    <a:pt x="1481299" y="12700"/>
                  </a:moveTo>
                  <a:lnTo>
                    <a:pt x="107578" y="12700"/>
                  </a:lnTo>
                  <a:lnTo>
                    <a:pt x="107743" y="11430"/>
                  </a:lnTo>
                  <a:lnTo>
                    <a:pt x="1481134" y="11430"/>
                  </a:lnTo>
                  <a:lnTo>
                    <a:pt x="1481299" y="12700"/>
                  </a:lnTo>
                  <a:close/>
                </a:path>
                <a:path w="1589405" h="619760">
                  <a:moveTo>
                    <a:pt x="1526701" y="24130"/>
                  </a:moveTo>
                  <a:lnTo>
                    <a:pt x="1522333" y="21589"/>
                  </a:lnTo>
                  <a:lnTo>
                    <a:pt x="1522612" y="21589"/>
                  </a:lnTo>
                  <a:lnTo>
                    <a:pt x="1518129" y="19050"/>
                  </a:lnTo>
                  <a:lnTo>
                    <a:pt x="1518408" y="19050"/>
                  </a:lnTo>
                  <a:lnTo>
                    <a:pt x="1513811" y="17780"/>
                  </a:lnTo>
                  <a:lnTo>
                    <a:pt x="1514103" y="17780"/>
                  </a:lnTo>
                  <a:lnTo>
                    <a:pt x="1509391" y="16510"/>
                  </a:lnTo>
                  <a:lnTo>
                    <a:pt x="1509696" y="16510"/>
                  </a:lnTo>
                  <a:lnTo>
                    <a:pt x="1504883" y="15239"/>
                  </a:lnTo>
                  <a:lnTo>
                    <a:pt x="1505200" y="15239"/>
                  </a:lnTo>
                  <a:lnTo>
                    <a:pt x="1500298" y="13969"/>
                  </a:lnTo>
                  <a:lnTo>
                    <a:pt x="1500603" y="13969"/>
                  </a:lnTo>
                  <a:lnTo>
                    <a:pt x="1495612" y="12700"/>
                  </a:lnTo>
                  <a:lnTo>
                    <a:pt x="1486354" y="12700"/>
                  </a:lnTo>
                  <a:lnTo>
                    <a:pt x="1481134" y="11430"/>
                  </a:lnTo>
                  <a:lnTo>
                    <a:pt x="1530308" y="11430"/>
                  </a:lnTo>
                  <a:lnTo>
                    <a:pt x="1532632" y="12700"/>
                  </a:lnTo>
                  <a:lnTo>
                    <a:pt x="1537141" y="15239"/>
                  </a:lnTo>
                  <a:lnTo>
                    <a:pt x="1541510" y="17780"/>
                  </a:lnTo>
                  <a:lnTo>
                    <a:pt x="1545726" y="20319"/>
                  </a:lnTo>
                  <a:lnTo>
                    <a:pt x="1548444" y="22860"/>
                  </a:lnTo>
                  <a:lnTo>
                    <a:pt x="1526435" y="22860"/>
                  </a:lnTo>
                  <a:lnTo>
                    <a:pt x="1526701" y="24130"/>
                  </a:lnTo>
                  <a:close/>
                </a:path>
                <a:path w="1589405" h="619760">
                  <a:moveTo>
                    <a:pt x="62176" y="24130"/>
                  </a:moveTo>
                  <a:lnTo>
                    <a:pt x="62442" y="22860"/>
                  </a:lnTo>
                  <a:lnTo>
                    <a:pt x="64360" y="22860"/>
                  </a:lnTo>
                  <a:lnTo>
                    <a:pt x="62176" y="24130"/>
                  </a:lnTo>
                  <a:close/>
                </a:path>
                <a:path w="1589405" h="619760">
                  <a:moveTo>
                    <a:pt x="1541827" y="34289"/>
                  </a:moveTo>
                  <a:lnTo>
                    <a:pt x="1538004" y="30480"/>
                  </a:lnTo>
                  <a:lnTo>
                    <a:pt x="1538246" y="30480"/>
                  </a:lnTo>
                  <a:lnTo>
                    <a:pt x="1534271" y="27939"/>
                  </a:lnTo>
                  <a:lnTo>
                    <a:pt x="1534525" y="27939"/>
                  </a:lnTo>
                  <a:lnTo>
                    <a:pt x="1530423" y="25400"/>
                  </a:lnTo>
                  <a:lnTo>
                    <a:pt x="1530677" y="25400"/>
                  </a:lnTo>
                  <a:lnTo>
                    <a:pt x="1526435" y="22860"/>
                  </a:lnTo>
                  <a:lnTo>
                    <a:pt x="1548444" y="22860"/>
                  </a:lnTo>
                  <a:lnTo>
                    <a:pt x="1549803" y="24130"/>
                  </a:lnTo>
                  <a:lnTo>
                    <a:pt x="1553702" y="27939"/>
                  </a:lnTo>
                  <a:lnTo>
                    <a:pt x="1557448" y="30480"/>
                  </a:lnTo>
                  <a:lnTo>
                    <a:pt x="1559819" y="33019"/>
                  </a:lnTo>
                  <a:lnTo>
                    <a:pt x="1541599" y="33019"/>
                  </a:lnTo>
                  <a:lnTo>
                    <a:pt x="1541827" y="34289"/>
                  </a:lnTo>
                  <a:close/>
                </a:path>
                <a:path w="1589405" h="619760">
                  <a:moveTo>
                    <a:pt x="47050" y="34289"/>
                  </a:moveTo>
                  <a:lnTo>
                    <a:pt x="47278" y="33019"/>
                  </a:lnTo>
                  <a:lnTo>
                    <a:pt x="48324" y="33019"/>
                  </a:lnTo>
                  <a:lnTo>
                    <a:pt x="47050" y="34289"/>
                  </a:lnTo>
                  <a:close/>
                </a:path>
                <a:path w="1589405" h="619760">
                  <a:moveTo>
                    <a:pt x="1557512" y="50800"/>
                  </a:moveTo>
                  <a:lnTo>
                    <a:pt x="1554502" y="46989"/>
                  </a:lnTo>
                  <a:lnTo>
                    <a:pt x="1554692" y="46989"/>
                  </a:lnTo>
                  <a:lnTo>
                    <a:pt x="1551505" y="43180"/>
                  </a:lnTo>
                  <a:lnTo>
                    <a:pt x="1551708" y="43180"/>
                  </a:lnTo>
                  <a:lnTo>
                    <a:pt x="1548355" y="39369"/>
                  </a:lnTo>
                  <a:lnTo>
                    <a:pt x="1548571" y="39369"/>
                  </a:lnTo>
                  <a:lnTo>
                    <a:pt x="1545053" y="36830"/>
                  </a:lnTo>
                  <a:lnTo>
                    <a:pt x="1545282" y="36830"/>
                  </a:lnTo>
                  <a:lnTo>
                    <a:pt x="1541599" y="33019"/>
                  </a:lnTo>
                  <a:lnTo>
                    <a:pt x="1559819" y="33019"/>
                  </a:lnTo>
                  <a:lnTo>
                    <a:pt x="1561004" y="34289"/>
                  </a:lnTo>
                  <a:lnTo>
                    <a:pt x="1564395" y="38100"/>
                  </a:lnTo>
                  <a:lnTo>
                    <a:pt x="1567583" y="43180"/>
                  </a:lnTo>
                  <a:lnTo>
                    <a:pt x="1570593" y="46989"/>
                  </a:lnTo>
                  <a:lnTo>
                    <a:pt x="1572455" y="49530"/>
                  </a:lnTo>
                  <a:lnTo>
                    <a:pt x="1557321" y="49530"/>
                  </a:lnTo>
                  <a:lnTo>
                    <a:pt x="1557512" y="50800"/>
                  </a:lnTo>
                  <a:close/>
                </a:path>
                <a:path w="1589405" h="619760">
                  <a:moveTo>
                    <a:pt x="31365" y="50800"/>
                  </a:moveTo>
                  <a:lnTo>
                    <a:pt x="31556" y="49530"/>
                  </a:lnTo>
                  <a:lnTo>
                    <a:pt x="32369" y="49530"/>
                  </a:lnTo>
                  <a:lnTo>
                    <a:pt x="31365" y="50800"/>
                  </a:lnTo>
                  <a:close/>
                </a:path>
                <a:path w="1589405" h="619760">
                  <a:moveTo>
                    <a:pt x="1560153" y="54610"/>
                  </a:moveTo>
                  <a:lnTo>
                    <a:pt x="1557321" y="49530"/>
                  </a:lnTo>
                  <a:lnTo>
                    <a:pt x="1572455" y="49530"/>
                  </a:lnTo>
                  <a:lnTo>
                    <a:pt x="1573387" y="50800"/>
                  </a:lnTo>
                  <a:lnTo>
                    <a:pt x="1574688" y="53339"/>
                  </a:lnTo>
                  <a:lnTo>
                    <a:pt x="1559975" y="53339"/>
                  </a:lnTo>
                  <a:lnTo>
                    <a:pt x="1560153" y="54610"/>
                  </a:lnTo>
                  <a:close/>
                </a:path>
                <a:path w="1589405" h="619760">
                  <a:moveTo>
                    <a:pt x="28724" y="54610"/>
                  </a:moveTo>
                  <a:lnTo>
                    <a:pt x="28902" y="53339"/>
                  </a:lnTo>
                  <a:lnTo>
                    <a:pt x="29432" y="53339"/>
                  </a:lnTo>
                  <a:lnTo>
                    <a:pt x="28724" y="54610"/>
                  </a:lnTo>
                  <a:close/>
                </a:path>
                <a:path w="1589405" h="619760">
                  <a:moveTo>
                    <a:pt x="1562617" y="58419"/>
                  </a:moveTo>
                  <a:lnTo>
                    <a:pt x="1559975" y="53339"/>
                  </a:lnTo>
                  <a:lnTo>
                    <a:pt x="1574688" y="53339"/>
                  </a:lnTo>
                  <a:lnTo>
                    <a:pt x="1575990" y="55880"/>
                  </a:lnTo>
                  <a:lnTo>
                    <a:pt x="1576584" y="57150"/>
                  </a:lnTo>
                  <a:lnTo>
                    <a:pt x="1562452" y="57150"/>
                  </a:lnTo>
                  <a:lnTo>
                    <a:pt x="1562617" y="58419"/>
                  </a:lnTo>
                  <a:close/>
                </a:path>
                <a:path w="1589405" h="619760">
                  <a:moveTo>
                    <a:pt x="26260" y="58419"/>
                  </a:moveTo>
                  <a:lnTo>
                    <a:pt x="26425" y="57150"/>
                  </a:lnTo>
                  <a:lnTo>
                    <a:pt x="26920" y="57150"/>
                  </a:lnTo>
                  <a:lnTo>
                    <a:pt x="26260" y="58419"/>
                  </a:lnTo>
                  <a:close/>
                </a:path>
                <a:path w="1589405" h="619760">
                  <a:moveTo>
                    <a:pt x="1570580" y="74930"/>
                  </a:moveTo>
                  <a:lnTo>
                    <a:pt x="1568764" y="69850"/>
                  </a:lnTo>
                  <a:lnTo>
                    <a:pt x="1566859" y="66039"/>
                  </a:lnTo>
                  <a:lnTo>
                    <a:pt x="1566986" y="66039"/>
                  </a:lnTo>
                  <a:lnTo>
                    <a:pt x="1564751" y="62230"/>
                  </a:lnTo>
                  <a:lnTo>
                    <a:pt x="1564903" y="62230"/>
                  </a:lnTo>
                  <a:lnTo>
                    <a:pt x="1562452" y="57150"/>
                  </a:lnTo>
                  <a:lnTo>
                    <a:pt x="1576584" y="57150"/>
                  </a:lnTo>
                  <a:lnTo>
                    <a:pt x="1578365" y="60960"/>
                  </a:lnTo>
                  <a:lnTo>
                    <a:pt x="1580524" y="64769"/>
                  </a:lnTo>
                  <a:lnTo>
                    <a:pt x="1582454" y="69850"/>
                  </a:lnTo>
                  <a:lnTo>
                    <a:pt x="1583721" y="73660"/>
                  </a:lnTo>
                  <a:lnTo>
                    <a:pt x="1570466" y="73660"/>
                  </a:lnTo>
                  <a:lnTo>
                    <a:pt x="1570580" y="74930"/>
                  </a:lnTo>
                  <a:close/>
                </a:path>
                <a:path w="1589405" h="619760">
                  <a:moveTo>
                    <a:pt x="18297" y="74930"/>
                  </a:moveTo>
                  <a:lnTo>
                    <a:pt x="18411" y="73660"/>
                  </a:lnTo>
                  <a:lnTo>
                    <a:pt x="18751" y="73660"/>
                  </a:lnTo>
                  <a:lnTo>
                    <a:pt x="18297" y="74930"/>
                  </a:lnTo>
                  <a:close/>
                </a:path>
                <a:path w="1589405" h="619760">
                  <a:moveTo>
                    <a:pt x="1573336" y="83819"/>
                  </a:moveTo>
                  <a:lnTo>
                    <a:pt x="1571964" y="78739"/>
                  </a:lnTo>
                  <a:lnTo>
                    <a:pt x="1570466" y="73660"/>
                  </a:lnTo>
                  <a:lnTo>
                    <a:pt x="1583721" y="73660"/>
                  </a:lnTo>
                  <a:lnTo>
                    <a:pt x="1584144" y="74930"/>
                  </a:lnTo>
                  <a:lnTo>
                    <a:pt x="1585591" y="80010"/>
                  </a:lnTo>
                  <a:lnTo>
                    <a:pt x="1586195" y="82550"/>
                  </a:lnTo>
                  <a:lnTo>
                    <a:pt x="1573260" y="82550"/>
                  </a:lnTo>
                  <a:lnTo>
                    <a:pt x="1573336" y="83819"/>
                  </a:lnTo>
                  <a:close/>
                </a:path>
                <a:path w="1589405" h="619760">
                  <a:moveTo>
                    <a:pt x="15541" y="83819"/>
                  </a:moveTo>
                  <a:lnTo>
                    <a:pt x="15630" y="82550"/>
                  </a:lnTo>
                  <a:lnTo>
                    <a:pt x="15884" y="82550"/>
                  </a:lnTo>
                  <a:lnTo>
                    <a:pt x="15541" y="83819"/>
                  </a:lnTo>
                  <a:close/>
                </a:path>
                <a:path w="1589405" h="619760">
                  <a:moveTo>
                    <a:pt x="1587179" y="532130"/>
                  </a:moveTo>
                  <a:lnTo>
                    <a:pt x="1574326" y="532130"/>
                  </a:lnTo>
                  <a:lnTo>
                    <a:pt x="1575215" y="527050"/>
                  </a:lnTo>
                  <a:lnTo>
                    <a:pt x="1575812" y="521969"/>
                  </a:lnTo>
                  <a:lnTo>
                    <a:pt x="1576168" y="516889"/>
                  </a:lnTo>
                  <a:lnTo>
                    <a:pt x="1576187" y="102869"/>
                  </a:lnTo>
                  <a:lnTo>
                    <a:pt x="1576155" y="101600"/>
                  </a:lnTo>
                  <a:lnTo>
                    <a:pt x="1575774" y="97789"/>
                  </a:lnTo>
                  <a:lnTo>
                    <a:pt x="1575165" y="92710"/>
                  </a:lnTo>
                  <a:lnTo>
                    <a:pt x="1574326" y="87630"/>
                  </a:lnTo>
                  <a:lnTo>
                    <a:pt x="1573260" y="82550"/>
                  </a:lnTo>
                  <a:lnTo>
                    <a:pt x="1586195" y="82550"/>
                  </a:lnTo>
                  <a:lnTo>
                    <a:pt x="1586798" y="85089"/>
                  </a:lnTo>
                  <a:lnTo>
                    <a:pt x="1587750" y="90169"/>
                  </a:lnTo>
                  <a:lnTo>
                    <a:pt x="1588423" y="96519"/>
                  </a:lnTo>
                  <a:lnTo>
                    <a:pt x="1588843" y="101600"/>
                  </a:lnTo>
                  <a:lnTo>
                    <a:pt x="1588877" y="102869"/>
                  </a:lnTo>
                  <a:lnTo>
                    <a:pt x="1588843" y="518160"/>
                  </a:lnTo>
                  <a:lnTo>
                    <a:pt x="1588423" y="523239"/>
                  </a:lnTo>
                  <a:lnTo>
                    <a:pt x="1587750" y="528319"/>
                  </a:lnTo>
                  <a:lnTo>
                    <a:pt x="1587179" y="532130"/>
                  </a:lnTo>
                  <a:close/>
                </a:path>
                <a:path w="1589405" h="619760">
                  <a:moveTo>
                    <a:pt x="12709" y="102869"/>
                  </a:moveTo>
                  <a:lnTo>
                    <a:pt x="12722" y="101600"/>
                  </a:lnTo>
                  <a:lnTo>
                    <a:pt x="12709" y="102869"/>
                  </a:lnTo>
                  <a:close/>
                </a:path>
                <a:path w="1589405" h="619760">
                  <a:moveTo>
                    <a:pt x="1576168" y="102869"/>
                  </a:moveTo>
                  <a:lnTo>
                    <a:pt x="1576070" y="101600"/>
                  </a:lnTo>
                  <a:lnTo>
                    <a:pt x="1576168" y="102869"/>
                  </a:lnTo>
                  <a:close/>
                </a:path>
                <a:path w="1589405" h="619760">
                  <a:moveTo>
                    <a:pt x="14773" y="532130"/>
                  </a:moveTo>
                  <a:lnTo>
                    <a:pt x="14551" y="532130"/>
                  </a:lnTo>
                  <a:lnTo>
                    <a:pt x="14487" y="530860"/>
                  </a:lnTo>
                  <a:lnTo>
                    <a:pt x="14773" y="532130"/>
                  </a:lnTo>
                  <a:close/>
                </a:path>
                <a:path w="1589405" h="619760">
                  <a:moveTo>
                    <a:pt x="1582454" y="549910"/>
                  </a:moveTo>
                  <a:lnTo>
                    <a:pt x="1568764" y="549910"/>
                  </a:lnTo>
                  <a:lnTo>
                    <a:pt x="1570580" y="544830"/>
                  </a:lnTo>
                  <a:lnTo>
                    <a:pt x="1572066" y="541019"/>
                  </a:lnTo>
                  <a:lnTo>
                    <a:pt x="1573336" y="535939"/>
                  </a:lnTo>
                  <a:lnTo>
                    <a:pt x="1574390" y="530860"/>
                  </a:lnTo>
                  <a:lnTo>
                    <a:pt x="1574326" y="532130"/>
                  </a:lnTo>
                  <a:lnTo>
                    <a:pt x="1587179" y="532130"/>
                  </a:lnTo>
                  <a:lnTo>
                    <a:pt x="1586798" y="534669"/>
                  </a:lnTo>
                  <a:lnTo>
                    <a:pt x="1585591" y="539750"/>
                  </a:lnTo>
                  <a:lnTo>
                    <a:pt x="1584144" y="544830"/>
                  </a:lnTo>
                  <a:lnTo>
                    <a:pt x="1582454" y="549910"/>
                  </a:lnTo>
                  <a:close/>
                </a:path>
                <a:path w="1589405" h="619760">
                  <a:moveTo>
                    <a:pt x="20507" y="549910"/>
                  </a:moveTo>
                  <a:lnTo>
                    <a:pt x="20113" y="549910"/>
                  </a:lnTo>
                  <a:lnTo>
                    <a:pt x="19999" y="548639"/>
                  </a:lnTo>
                  <a:lnTo>
                    <a:pt x="20507" y="549910"/>
                  </a:lnTo>
                  <a:close/>
                </a:path>
                <a:path w="1589405" h="619760">
                  <a:moveTo>
                    <a:pt x="1553702" y="591819"/>
                  </a:moveTo>
                  <a:lnTo>
                    <a:pt x="1534271" y="591819"/>
                  </a:lnTo>
                  <a:lnTo>
                    <a:pt x="1538246" y="588010"/>
                  </a:lnTo>
                  <a:lnTo>
                    <a:pt x="1538004" y="588010"/>
                  </a:lnTo>
                  <a:lnTo>
                    <a:pt x="1541827" y="585469"/>
                  </a:lnTo>
                  <a:lnTo>
                    <a:pt x="1541599" y="585469"/>
                  </a:lnTo>
                  <a:lnTo>
                    <a:pt x="1545282" y="582930"/>
                  </a:lnTo>
                  <a:lnTo>
                    <a:pt x="1545053" y="582930"/>
                  </a:lnTo>
                  <a:lnTo>
                    <a:pt x="1548571" y="579119"/>
                  </a:lnTo>
                  <a:lnTo>
                    <a:pt x="1548355" y="579119"/>
                  </a:lnTo>
                  <a:lnTo>
                    <a:pt x="1551708" y="576580"/>
                  </a:lnTo>
                  <a:lnTo>
                    <a:pt x="1551505" y="576580"/>
                  </a:lnTo>
                  <a:lnTo>
                    <a:pt x="1554692" y="572769"/>
                  </a:lnTo>
                  <a:lnTo>
                    <a:pt x="1554502" y="572769"/>
                  </a:lnTo>
                  <a:lnTo>
                    <a:pt x="1557512" y="568960"/>
                  </a:lnTo>
                  <a:lnTo>
                    <a:pt x="1557321" y="568960"/>
                  </a:lnTo>
                  <a:lnTo>
                    <a:pt x="1560153" y="565150"/>
                  </a:lnTo>
                  <a:lnTo>
                    <a:pt x="1559975" y="565150"/>
                  </a:lnTo>
                  <a:lnTo>
                    <a:pt x="1562617" y="561339"/>
                  </a:lnTo>
                  <a:lnTo>
                    <a:pt x="1562452" y="561339"/>
                  </a:lnTo>
                  <a:lnTo>
                    <a:pt x="1564903" y="557530"/>
                  </a:lnTo>
                  <a:lnTo>
                    <a:pt x="1564751" y="557530"/>
                  </a:lnTo>
                  <a:lnTo>
                    <a:pt x="1566986" y="553719"/>
                  </a:lnTo>
                  <a:lnTo>
                    <a:pt x="1566859" y="553719"/>
                  </a:lnTo>
                  <a:lnTo>
                    <a:pt x="1568878" y="548639"/>
                  </a:lnTo>
                  <a:lnTo>
                    <a:pt x="1568764" y="549910"/>
                  </a:lnTo>
                  <a:lnTo>
                    <a:pt x="1582454" y="549910"/>
                  </a:lnTo>
                  <a:lnTo>
                    <a:pt x="1580524" y="553719"/>
                  </a:lnTo>
                  <a:lnTo>
                    <a:pt x="1578365" y="558800"/>
                  </a:lnTo>
                  <a:lnTo>
                    <a:pt x="1575990" y="563880"/>
                  </a:lnTo>
                  <a:lnTo>
                    <a:pt x="1573387" y="567689"/>
                  </a:lnTo>
                  <a:lnTo>
                    <a:pt x="1570593" y="572769"/>
                  </a:lnTo>
                  <a:lnTo>
                    <a:pt x="1567583" y="576580"/>
                  </a:lnTo>
                  <a:lnTo>
                    <a:pt x="1564395" y="580389"/>
                  </a:lnTo>
                  <a:lnTo>
                    <a:pt x="1561004" y="584200"/>
                  </a:lnTo>
                  <a:lnTo>
                    <a:pt x="1557448" y="588010"/>
                  </a:lnTo>
                  <a:lnTo>
                    <a:pt x="1553702" y="591819"/>
                  </a:lnTo>
                  <a:close/>
                </a:path>
                <a:path w="1589405" h="619760">
                  <a:moveTo>
                    <a:pt x="56410" y="591819"/>
                  </a:moveTo>
                  <a:lnTo>
                    <a:pt x="54606" y="591819"/>
                  </a:lnTo>
                  <a:lnTo>
                    <a:pt x="54352" y="590550"/>
                  </a:lnTo>
                  <a:lnTo>
                    <a:pt x="56410" y="591819"/>
                  </a:lnTo>
                  <a:close/>
                </a:path>
                <a:path w="1589405" h="619760">
                  <a:moveTo>
                    <a:pt x="1532632" y="607060"/>
                  </a:moveTo>
                  <a:lnTo>
                    <a:pt x="1490862" y="607060"/>
                  </a:lnTo>
                  <a:lnTo>
                    <a:pt x="1495929" y="605789"/>
                  </a:lnTo>
                  <a:lnTo>
                    <a:pt x="1500298" y="605789"/>
                  </a:lnTo>
                  <a:lnTo>
                    <a:pt x="1505200" y="604519"/>
                  </a:lnTo>
                  <a:lnTo>
                    <a:pt x="1504883" y="604519"/>
                  </a:lnTo>
                  <a:lnTo>
                    <a:pt x="1509696" y="603250"/>
                  </a:lnTo>
                  <a:lnTo>
                    <a:pt x="1509391" y="603250"/>
                  </a:lnTo>
                  <a:lnTo>
                    <a:pt x="1514103" y="601980"/>
                  </a:lnTo>
                  <a:lnTo>
                    <a:pt x="1513811" y="601980"/>
                  </a:lnTo>
                  <a:lnTo>
                    <a:pt x="1518408" y="599439"/>
                  </a:lnTo>
                  <a:lnTo>
                    <a:pt x="1518129" y="599439"/>
                  </a:lnTo>
                  <a:lnTo>
                    <a:pt x="1522612" y="598169"/>
                  </a:lnTo>
                  <a:lnTo>
                    <a:pt x="1522333" y="598169"/>
                  </a:lnTo>
                  <a:lnTo>
                    <a:pt x="1526701" y="595630"/>
                  </a:lnTo>
                  <a:lnTo>
                    <a:pt x="1526435" y="595630"/>
                  </a:lnTo>
                  <a:lnTo>
                    <a:pt x="1530677" y="593089"/>
                  </a:lnTo>
                  <a:lnTo>
                    <a:pt x="1530423" y="593089"/>
                  </a:lnTo>
                  <a:lnTo>
                    <a:pt x="1534525" y="590550"/>
                  </a:lnTo>
                  <a:lnTo>
                    <a:pt x="1534271" y="591819"/>
                  </a:lnTo>
                  <a:lnTo>
                    <a:pt x="1553702" y="591819"/>
                  </a:lnTo>
                  <a:lnTo>
                    <a:pt x="1549803" y="595630"/>
                  </a:lnTo>
                  <a:lnTo>
                    <a:pt x="1545726" y="598169"/>
                  </a:lnTo>
                  <a:lnTo>
                    <a:pt x="1541510" y="601980"/>
                  </a:lnTo>
                  <a:lnTo>
                    <a:pt x="1537141" y="604519"/>
                  </a:lnTo>
                  <a:lnTo>
                    <a:pt x="1532632" y="607060"/>
                  </a:lnTo>
                  <a:close/>
                </a:path>
                <a:path w="1589405" h="619760">
                  <a:moveTo>
                    <a:pt x="1492297" y="619760"/>
                  </a:moveTo>
                  <a:lnTo>
                    <a:pt x="96580" y="619760"/>
                  </a:lnTo>
                  <a:lnTo>
                    <a:pt x="91195" y="618489"/>
                  </a:lnTo>
                  <a:lnTo>
                    <a:pt x="1497695" y="618489"/>
                  </a:lnTo>
                  <a:lnTo>
                    <a:pt x="1492297" y="619760"/>
                  </a:lnTo>
                  <a:close/>
                </a:path>
              </a:pathLst>
            </a:custGeom>
            <a:solidFill>
              <a:srgbClr val="F7F7F7"/>
            </a:solidFill>
          </p:spPr>
          <p:txBody>
            <a:bodyPr wrap="square" lIns="0" tIns="0" rIns="0" bIns="0" rtlCol="0"/>
            <a:lstStyle/>
            <a:p/>
          </p:txBody>
        </p:sp>
        <p:sp>
          <p:nvSpPr>
            <p:cNvPr id="30" name="object 30"/>
            <p:cNvSpPr/>
            <p:nvPr/>
          </p:nvSpPr>
          <p:spPr>
            <a:xfrm>
              <a:off x="1607820" y="1755647"/>
              <a:ext cx="1576070" cy="608330"/>
            </a:xfrm>
            <a:custGeom>
              <a:avLst/>
              <a:gdLst/>
              <a:ahLst/>
              <a:cxnLst/>
              <a:rect l="l" t="t" r="r" b="b"/>
              <a:pathLst>
                <a:path w="1576070" h="608330">
                  <a:moveTo>
                    <a:pt x="1475232" y="608076"/>
                  </a:moveTo>
                  <a:lnTo>
                    <a:pt x="100584" y="608076"/>
                  </a:lnTo>
                  <a:lnTo>
                    <a:pt x="61305" y="599885"/>
                  </a:lnTo>
                  <a:lnTo>
                    <a:pt x="29227" y="578010"/>
                  </a:lnTo>
                  <a:lnTo>
                    <a:pt x="7681" y="545641"/>
                  </a:lnTo>
                  <a:lnTo>
                    <a:pt x="0" y="505968"/>
                  </a:lnTo>
                  <a:lnTo>
                    <a:pt x="0" y="100583"/>
                  </a:lnTo>
                  <a:lnTo>
                    <a:pt x="7681" y="61393"/>
                  </a:lnTo>
                  <a:lnTo>
                    <a:pt x="29227" y="29346"/>
                  </a:lnTo>
                  <a:lnTo>
                    <a:pt x="61305" y="7772"/>
                  </a:lnTo>
                  <a:lnTo>
                    <a:pt x="100584" y="0"/>
                  </a:lnTo>
                  <a:lnTo>
                    <a:pt x="1475232" y="0"/>
                  </a:lnTo>
                  <a:lnTo>
                    <a:pt x="1514294" y="7772"/>
                  </a:lnTo>
                  <a:lnTo>
                    <a:pt x="1546298" y="29346"/>
                  </a:lnTo>
                  <a:lnTo>
                    <a:pt x="1567915" y="61393"/>
                  </a:lnTo>
                  <a:lnTo>
                    <a:pt x="1575816" y="100583"/>
                  </a:lnTo>
                  <a:lnTo>
                    <a:pt x="1575816" y="505968"/>
                  </a:lnTo>
                  <a:lnTo>
                    <a:pt x="1567915" y="545641"/>
                  </a:lnTo>
                  <a:lnTo>
                    <a:pt x="1546298" y="578010"/>
                  </a:lnTo>
                  <a:lnTo>
                    <a:pt x="1514294" y="599885"/>
                  </a:lnTo>
                  <a:lnTo>
                    <a:pt x="1475232" y="608076"/>
                  </a:lnTo>
                  <a:close/>
                </a:path>
              </a:pathLst>
            </a:custGeom>
            <a:solidFill>
              <a:srgbClr val="3CBEB0"/>
            </a:solidFill>
          </p:spPr>
          <p:txBody>
            <a:bodyPr wrap="square" lIns="0" tIns="0" rIns="0" bIns="0" rtlCol="0"/>
            <a:lstStyle/>
            <a:p/>
          </p:txBody>
        </p:sp>
        <p:sp>
          <p:nvSpPr>
            <p:cNvPr id="31" name="object 31"/>
            <p:cNvSpPr/>
            <p:nvPr/>
          </p:nvSpPr>
          <p:spPr>
            <a:xfrm>
              <a:off x="1601092" y="1748980"/>
              <a:ext cx="1589405" cy="619760"/>
            </a:xfrm>
            <a:custGeom>
              <a:avLst/>
              <a:gdLst/>
              <a:ahLst/>
              <a:cxnLst/>
              <a:rect l="l" t="t" r="r" b="b"/>
              <a:pathLst>
                <a:path w="1589405" h="619760">
                  <a:moveTo>
                    <a:pt x="1502991" y="618489"/>
                  </a:moveTo>
                  <a:lnTo>
                    <a:pt x="85886" y="618489"/>
                  </a:lnTo>
                  <a:lnTo>
                    <a:pt x="80679" y="617219"/>
                  </a:lnTo>
                  <a:lnTo>
                    <a:pt x="75561" y="614679"/>
                  </a:lnTo>
                  <a:lnTo>
                    <a:pt x="65668" y="612139"/>
                  </a:lnTo>
                  <a:lnTo>
                    <a:pt x="43151" y="598169"/>
                  </a:lnTo>
                  <a:lnTo>
                    <a:pt x="39074" y="595629"/>
                  </a:lnTo>
                  <a:lnTo>
                    <a:pt x="15490" y="567689"/>
                  </a:lnTo>
                  <a:lnTo>
                    <a:pt x="12900" y="563879"/>
                  </a:lnTo>
                  <a:lnTo>
                    <a:pt x="10512" y="558799"/>
                  </a:lnTo>
                  <a:lnTo>
                    <a:pt x="8366" y="553719"/>
                  </a:lnTo>
                  <a:lnTo>
                    <a:pt x="6435" y="549909"/>
                  </a:lnTo>
                  <a:lnTo>
                    <a:pt x="0" y="102869"/>
                  </a:lnTo>
                  <a:lnTo>
                    <a:pt x="34" y="101599"/>
                  </a:lnTo>
                  <a:lnTo>
                    <a:pt x="10512" y="60959"/>
                  </a:lnTo>
                  <a:lnTo>
                    <a:pt x="12900" y="55879"/>
                  </a:lnTo>
                  <a:lnTo>
                    <a:pt x="15490" y="50799"/>
                  </a:lnTo>
                  <a:lnTo>
                    <a:pt x="18284" y="46989"/>
                  </a:lnTo>
                  <a:lnTo>
                    <a:pt x="21294" y="43179"/>
                  </a:lnTo>
                  <a:lnTo>
                    <a:pt x="24482" y="38099"/>
                  </a:lnTo>
                  <a:lnTo>
                    <a:pt x="27873" y="34289"/>
                  </a:lnTo>
                  <a:lnTo>
                    <a:pt x="31442" y="30479"/>
                  </a:lnTo>
                  <a:lnTo>
                    <a:pt x="35175" y="27939"/>
                  </a:lnTo>
                  <a:lnTo>
                    <a:pt x="39074" y="24129"/>
                  </a:lnTo>
                  <a:lnTo>
                    <a:pt x="70558" y="6349"/>
                  </a:lnTo>
                  <a:lnTo>
                    <a:pt x="75561" y="3809"/>
                  </a:lnTo>
                  <a:lnTo>
                    <a:pt x="91195" y="0"/>
                  </a:lnTo>
                  <a:lnTo>
                    <a:pt x="1497695" y="0"/>
                  </a:lnTo>
                  <a:lnTo>
                    <a:pt x="1513316" y="3809"/>
                  </a:lnTo>
                  <a:lnTo>
                    <a:pt x="1518319" y="6349"/>
                  </a:lnTo>
                  <a:lnTo>
                    <a:pt x="1523222" y="7619"/>
                  </a:lnTo>
                  <a:lnTo>
                    <a:pt x="1527984" y="10159"/>
                  </a:lnTo>
                  <a:lnTo>
                    <a:pt x="1530308" y="11429"/>
                  </a:lnTo>
                  <a:lnTo>
                    <a:pt x="107743" y="11429"/>
                  </a:lnTo>
                  <a:lnTo>
                    <a:pt x="102523" y="12699"/>
                  </a:lnTo>
                  <a:lnTo>
                    <a:pt x="93265" y="12699"/>
                  </a:lnTo>
                  <a:lnTo>
                    <a:pt x="88274" y="13969"/>
                  </a:lnTo>
                  <a:lnTo>
                    <a:pt x="88592" y="13969"/>
                  </a:lnTo>
                  <a:lnTo>
                    <a:pt x="83689" y="15239"/>
                  </a:lnTo>
                  <a:lnTo>
                    <a:pt x="83994" y="15239"/>
                  </a:lnTo>
                  <a:lnTo>
                    <a:pt x="79181" y="16509"/>
                  </a:lnTo>
                  <a:lnTo>
                    <a:pt x="79486" y="16509"/>
                  </a:lnTo>
                  <a:lnTo>
                    <a:pt x="74774" y="17779"/>
                  </a:lnTo>
                  <a:lnTo>
                    <a:pt x="75066" y="17779"/>
                  </a:lnTo>
                  <a:lnTo>
                    <a:pt x="70469" y="19049"/>
                  </a:lnTo>
                  <a:lnTo>
                    <a:pt x="70748" y="19049"/>
                  </a:lnTo>
                  <a:lnTo>
                    <a:pt x="66265" y="21589"/>
                  </a:lnTo>
                  <a:lnTo>
                    <a:pt x="66544" y="21589"/>
                  </a:lnTo>
                  <a:lnTo>
                    <a:pt x="64360" y="22859"/>
                  </a:lnTo>
                  <a:lnTo>
                    <a:pt x="62442" y="22859"/>
                  </a:lnTo>
                  <a:lnTo>
                    <a:pt x="58200" y="25399"/>
                  </a:lnTo>
                  <a:lnTo>
                    <a:pt x="58467" y="25399"/>
                  </a:lnTo>
                  <a:lnTo>
                    <a:pt x="54352" y="27939"/>
                  </a:lnTo>
                  <a:lnTo>
                    <a:pt x="54606" y="27939"/>
                  </a:lnTo>
                  <a:lnTo>
                    <a:pt x="50631" y="30479"/>
                  </a:lnTo>
                  <a:lnTo>
                    <a:pt x="50873" y="30479"/>
                  </a:lnTo>
                  <a:lnTo>
                    <a:pt x="48324" y="33019"/>
                  </a:lnTo>
                  <a:lnTo>
                    <a:pt x="47278" y="33019"/>
                  </a:lnTo>
                  <a:lnTo>
                    <a:pt x="43608" y="36829"/>
                  </a:lnTo>
                  <a:lnTo>
                    <a:pt x="43824" y="36829"/>
                  </a:lnTo>
                  <a:lnTo>
                    <a:pt x="40306" y="39369"/>
                  </a:lnTo>
                  <a:lnTo>
                    <a:pt x="40522" y="39369"/>
                  </a:lnTo>
                  <a:lnTo>
                    <a:pt x="37169" y="43179"/>
                  </a:lnTo>
                  <a:lnTo>
                    <a:pt x="37372" y="43179"/>
                  </a:lnTo>
                  <a:lnTo>
                    <a:pt x="34185" y="46989"/>
                  </a:lnTo>
                  <a:lnTo>
                    <a:pt x="34375" y="46989"/>
                  </a:lnTo>
                  <a:lnTo>
                    <a:pt x="32369" y="49529"/>
                  </a:lnTo>
                  <a:lnTo>
                    <a:pt x="31556" y="49529"/>
                  </a:lnTo>
                  <a:lnTo>
                    <a:pt x="29432" y="53339"/>
                  </a:lnTo>
                  <a:lnTo>
                    <a:pt x="28902" y="53339"/>
                  </a:lnTo>
                  <a:lnTo>
                    <a:pt x="26920" y="57149"/>
                  </a:lnTo>
                  <a:lnTo>
                    <a:pt x="26425" y="57149"/>
                  </a:lnTo>
                  <a:lnTo>
                    <a:pt x="23987" y="62229"/>
                  </a:lnTo>
                  <a:lnTo>
                    <a:pt x="24126" y="62229"/>
                  </a:lnTo>
                  <a:lnTo>
                    <a:pt x="21891" y="66039"/>
                  </a:lnTo>
                  <a:lnTo>
                    <a:pt x="22031" y="66039"/>
                  </a:lnTo>
                  <a:lnTo>
                    <a:pt x="19999" y="69849"/>
                  </a:lnTo>
                  <a:lnTo>
                    <a:pt x="18751" y="73659"/>
                  </a:lnTo>
                  <a:lnTo>
                    <a:pt x="18411" y="73659"/>
                  </a:lnTo>
                  <a:lnTo>
                    <a:pt x="16811" y="78739"/>
                  </a:lnTo>
                  <a:lnTo>
                    <a:pt x="15884" y="82549"/>
                  </a:lnTo>
                  <a:lnTo>
                    <a:pt x="15630" y="82549"/>
                  </a:lnTo>
                  <a:lnTo>
                    <a:pt x="14487" y="87629"/>
                  </a:lnTo>
                  <a:lnTo>
                    <a:pt x="13662" y="92709"/>
                  </a:lnTo>
                  <a:lnTo>
                    <a:pt x="13065" y="97789"/>
                  </a:lnTo>
                  <a:lnTo>
                    <a:pt x="12807" y="101599"/>
                  </a:lnTo>
                  <a:lnTo>
                    <a:pt x="12690" y="102869"/>
                  </a:lnTo>
                  <a:lnTo>
                    <a:pt x="12709" y="516889"/>
                  </a:lnTo>
                  <a:lnTo>
                    <a:pt x="13103" y="521969"/>
                  </a:lnTo>
                  <a:lnTo>
                    <a:pt x="13712" y="527049"/>
                  </a:lnTo>
                  <a:lnTo>
                    <a:pt x="14551" y="532129"/>
                  </a:lnTo>
                  <a:lnTo>
                    <a:pt x="14773" y="532129"/>
                  </a:lnTo>
                  <a:lnTo>
                    <a:pt x="15630" y="535939"/>
                  </a:lnTo>
                  <a:lnTo>
                    <a:pt x="16913" y="541019"/>
                  </a:lnTo>
                  <a:lnTo>
                    <a:pt x="18411" y="544829"/>
                  </a:lnTo>
                  <a:lnTo>
                    <a:pt x="20113" y="549909"/>
                  </a:lnTo>
                  <a:lnTo>
                    <a:pt x="20507" y="549909"/>
                  </a:lnTo>
                  <a:lnTo>
                    <a:pt x="22031" y="553719"/>
                  </a:lnTo>
                  <a:lnTo>
                    <a:pt x="21891" y="553719"/>
                  </a:lnTo>
                  <a:lnTo>
                    <a:pt x="24126" y="557529"/>
                  </a:lnTo>
                  <a:lnTo>
                    <a:pt x="23987" y="557529"/>
                  </a:lnTo>
                  <a:lnTo>
                    <a:pt x="26425" y="561339"/>
                  </a:lnTo>
                  <a:lnTo>
                    <a:pt x="26260" y="561339"/>
                  </a:lnTo>
                  <a:lnTo>
                    <a:pt x="28902" y="565149"/>
                  </a:lnTo>
                  <a:lnTo>
                    <a:pt x="28724" y="565149"/>
                  </a:lnTo>
                  <a:lnTo>
                    <a:pt x="31556" y="568959"/>
                  </a:lnTo>
                  <a:lnTo>
                    <a:pt x="31365" y="568959"/>
                  </a:lnTo>
                  <a:lnTo>
                    <a:pt x="34375" y="572769"/>
                  </a:lnTo>
                  <a:lnTo>
                    <a:pt x="34185" y="572769"/>
                  </a:lnTo>
                  <a:lnTo>
                    <a:pt x="37372" y="576579"/>
                  </a:lnTo>
                  <a:lnTo>
                    <a:pt x="37169" y="576579"/>
                  </a:lnTo>
                  <a:lnTo>
                    <a:pt x="40522" y="579119"/>
                  </a:lnTo>
                  <a:lnTo>
                    <a:pt x="40306" y="579119"/>
                  </a:lnTo>
                  <a:lnTo>
                    <a:pt x="43824" y="582929"/>
                  </a:lnTo>
                  <a:lnTo>
                    <a:pt x="43608" y="582929"/>
                  </a:lnTo>
                  <a:lnTo>
                    <a:pt x="47278" y="585469"/>
                  </a:lnTo>
                  <a:lnTo>
                    <a:pt x="47050" y="585469"/>
                  </a:lnTo>
                  <a:lnTo>
                    <a:pt x="50873" y="588009"/>
                  </a:lnTo>
                  <a:lnTo>
                    <a:pt x="50631" y="588009"/>
                  </a:lnTo>
                  <a:lnTo>
                    <a:pt x="54606" y="591819"/>
                  </a:lnTo>
                  <a:lnTo>
                    <a:pt x="56410" y="591819"/>
                  </a:lnTo>
                  <a:lnTo>
                    <a:pt x="58467" y="593089"/>
                  </a:lnTo>
                  <a:lnTo>
                    <a:pt x="58200" y="593089"/>
                  </a:lnTo>
                  <a:lnTo>
                    <a:pt x="62442" y="595629"/>
                  </a:lnTo>
                  <a:lnTo>
                    <a:pt x="62176" y="595629"/>
                  </a:lnTo>
                  <a:lnTo>
                    <a:pt x="66544" y="598169"/>
                  </a:lnTo>
                  <a:lnTo>
                    <a:pt x="66265" y="598169"/>
                  </a:lnTo>
                  <a:lnTo>
                    <a:pt x="70748" y="599439"/>
                  </a:lnTo>
                  <a:lnTo>
                    <a:pt x="70469" y="599439"/>
                  </a:lnTo>
                  <a:lnTo>
                    <a:pt x="75066" y="601979"/>
                  </a:lnTo>
                  <a:lnTo>
                    <a:pt x="74774" y="601979"/>
                  </a:lnTo>
                  <a:lnTo>
                    <a:pt x="79486" y="603249"/>
                  </a:lnTo>
                  <a:lnTo>
                    <a:pt x="79181" y="603249"/>
                  </a:lnTo>
                  <a:lnTo>
                    <a:pt x="83994" y="604519"/>
                  </a:lnTo>
                  <a:lnTo>
                    <a:pt x="83689" y="604519"/>
                  </a:lnTo>
                  <a:lnTo>
                    <a:pt x="88592" y="605789"/>
                  </a:lnTo>
                  <a:lnTo>
                    <a:pt x="92948" y="605789"/>
                  </a:lnTo>
                  <a:lnTo>
                    <a:pt x="98015" y="607059"/>
                  </a:lnTo>
                  <a:lnTo>
                    <a:pt x="1532632" y="607059"/>
                  </a:lnTo>
                  <a:lnTo>
                    <a:pt x="1527984" y="609599"/>
                  </a:lnTo>
                  <a:lnTo>
                    <a:pt x="1523222" y="612139"/>
                  </a:lnTo>
                  <a:lnTo>
                    <a:pt x="1513316" y="614679"/>
                  </a:lnTo>
                  <a:lnTo>
                    <a:pt x="1508210" y="617219"/>
                  </a:lnTo>
                  <a:lnTo>
                    <a:pt x="1502991" y="618489"/>
                  </a:lnTo>
                  <a:close/>
                </a:path>
                <a:path w="1589405" h="619760">
                  <a:moveTo>
                    <a:pt x="1481299" y="12699"/>
                  </a:moveTo>
                  <a:lnTo>
                    <a:pt x="107578" y="12699"/>
                  </a:lnTo>
                  <a:lnTo>
                    <a:pt x="107743" y="11429"/>
                  </a:lnTo>
                  <a:lnTo>
                    <a:pt x="1481134" y="11429"/>
                  </a:lnTo>
                  <a:lnTo>
                    <a:pt x="1481299" y="12699"/>
                  </a:lnTo>
                  <a:close/>
                </a:path>
                <a:path w="1589405" h="619760">
                  <a:moveTo>
                    <a:pt x="1526701" y="24129"/>
                  </a:moveTo>
                  <a:lnTo>
                    <a:pt x="1522333" y="21589"/>
                  </a:lnTo>
                  <a:lnTo>
                    <a:pt x="1522612" y="21589"/>
                  </a:lnTo>
                  <a:lnTo>
                    <a:pt x="1518129" y="19049"/>
                  </a:lnTo>
                  <a:lnTo>
                    <a:pt x="1518408" y="19049"/>
                  </a:lnTo>
                  <a:lnTo>
                    <a:pt x="1513811" y="17779"/>
                  </a:lnTo>
                  <a:lnTo>
                    <a:pt x="1514103" y="17779"/>
                  </a:lnTo>
                  <a:lnTo>
                    <a:pt x="1509391" y="16509"/>
                  </a:lnTo>
                  <a:lnTo>
                    <a:pt x="1509696" y="16509"/>
                  </a:lnTo>
                  <a:lnTo>
                    <a:pt x="1504883" y="15239"/>
                  </a:lnTo>
                  <a:lnTo>
                    <a:pt x="1505200" y="15239"/>
                  </a:lnTo>
                  <a:lnTo>
                    <a:pt x="1500298" y="13969"/>
                  </a:lnTo>
                  <a:lnTo>
                    <a:pt x="1500603" y="13969"/>
                  </a:lnTo>
                  <a:lnTo>
                    <a:pt x="1495612" y="12699"/>
                  </a:lnTo>
                  <a:lnTo>
                    <a:pt x="1486354" y="12699"/>
                  </a:lnTo>
                  <a:lnTo>
                    <a:pt x="1481134" y="11429"/>
                  </a:lnTo>
                  <a:lnTo>
                    <a:pt x="1530308" y="11429"/>
                  </a:lnTo>
                  <a:lnTo>
                    <a:pt x="1532632" y="12699"/>
                  </a:lnTo>
                  <a:lnTo>
                    <a:pt x="1537141" y="15239"/>
                  </a:lnTo>
                  <a:lnTo>
                    <a:pt x="1541510" y="17779"/>
                  </a:lnTo>
                  <a:lnTo>
                    <a:pt x="1545726" y="20319"/>
                  </a:lnTo>
                  <a:lnTo>
                    <a:pt x="1548444" y="22859"/>
                  </a:lnTo>
                  <a:lnTo>
                    <a:pt x="1526435" y="22859"/>
                  </a:lnTo>
                  <a:lnTo>
                    <a:pt x="1526701" y="24129"/>
                  </a:lnTo>
                  <a:close/>
                </a:path>
                <a:path w="1589405" h="619760">
                  <a:moveTo>
                    <a:pt x="62176" y="24129"/>
                  </a:moveTo>
                  <a:lnTo>
                    <a:pt x="62442" y="22859"/>
                  </a:lnTo>
                  <a:lnTo>
                    <a:pt x="64360" y="22859"/>
                  </a:lnTo>
                  <a:lnTo>
                    <a:pt x="62176" y="24129"/>
                  </a:lnTo>
                  <a:close/>
                </a:path>
                <a:path w="1589405" h="619760">
                  <a:moveTo>
                    <a:pt x="1541827" y="34289"/>
                  </a:moveTo>
                  <a:lnTo>
                    <a:pt x="1538004" y="30479"/>
                  </a:lnTo>
                  <a:lnTo>
                    <a:pt x="1538246" y="30479"/>
                  </a:lnTo>
                  <a:lnTo>
                    <a:pt x="1534271" y="27939"/>
                  </a:lnTo>
                  <a:lnTo>
                    <a:pt x="1534525" y="27939"/>
                  </a:lnTo>
                  <a:lnTo>
                    <a:pt x="1530423" y="25399"/>
                  </a:lnTo>
                  <a:lnTo>
                    <a:pt x="1530677" y="25399"/>
                  </a:lnTo>
                  <a:lnTo>
                    <a:pt x="1526435" y="22859"/>
                  </a:lnTo>
                  <a:lnTo>
                    <a:pt x="1548444" y="22859"/>
                  </a:lnTo>
                  <a:lnTo>
                    <a:pt x="1549803" y="24129"/>
                  </a:lnTo>
                  <a:lnTo>
                    <a:pt x="1553702" y="27939"/>
                  </a:lnTo>
                  <a:lnTo>
                    <a:pt x="1557448" y="30479"/>
                  </a:lnTo>
                  <a:lnTo>
                    <a:pt x="1559819" y="33019"/>
                  </a:lnTo>
                  <a:lnTo>
                    <a:pt x="1541599" y="33019"/>
                  </a:lnTo>
                  <a:lnTo>
                    <a:pt x="1541827" y="34289"/>
                  </a:lnTo>
                  <a:close/>
                </a:path>
                <a:path w="1589405" h="619760">
                  <a:moveTo>
                    <a:pt x="47050" y="34289"/>
                  </a:moveTo>
                  <a:lnTo>
                    <a:pt x="47278" y="33019"/>
                  </a:lnTo>
                  <a:lnTo>
                    <a:pt x="48324" y="33019"/>
                  </a:lnTo>
                  <a:lnTo>
                    <a:pt x="47050" y="34289"/>
                  </a:lnTo>
                  <a:close/>
                </a:path>
                <a:path w="1589405" h="619760">
                  <a:moveTo>
                    <a:pt x="1557512" y="50799"/>
                  </a:moveTo>
                  <a:lnTo>
                    <a:pt x="1554502" y="46989"/>
                  </a:lnTo>
                  <a:lnTo>
                    <a:pt x="1554692" y="46989"/>
                  </a:lnTo>
                  <a:lnTo>
                    <a:pt x="1551505" y="43179"/>
                  </a:lnTo>
                  <a:lnTo>
                    <a:pt x="1551708" y="43179"/>
                  </a:lnTo>
                  <a:lnTo>
                    <a:pt x="1548355" y="39369"/>
                  </a:lnTo>
                  <a:lnTo>
                    <a:pt x="1548571" y="39369"/>
                  </a:lnTo>
                  <a:lnTo>
                    <a:pt x="1545053" y="36829"/>
                  </a:lnTo>
                  <a:lnTo>
                    <a:pt x="1545282" y="36829"/>
                  </a:lnTo>
                  <a:lnTo>
                    <a:pt x="1541599" y="33019"/>
                  </a:lnTo>
                  <a:lnTo>
                    <a:pt x="1559819" y="33019"/>
                  </a:lnTo>
                  <a:lnTo>
                    <a:pt x="1561004" y="34289"/>
                  </a:lnTo>
                  <a:lnTo>
                    <a:pt x="1564395" y="38099"/>
                  </a:lnTo>
                  <a:lnTo>
                    <a:pt x="1567583" y="43179"/>
                  </a:lnTo>
                  <a:lnTo>
                    <a:pt x="1570593" y="46989"/>
                  </a:lnTo>
                  <a:lnTo>
                    <a:pt x="1572455" y="49529"/>
                  </a:lnTo>
                  <a:lnTo>
                    <a:pt x="1557321" y="49529"/>
                  </a:lnTo>
                  <a:lnTo>
                    <a:pt x="1557512" y="50799"/>
                  </a:lnTo>
                  <a:close/>
                </a:path>
                <a:path w="1589405" h="619760">
                  <a:moveTo>
                    <a:pt x="31365" y="50799"/>
                  </a:moveTo>
                  <a:lnTo>
                    <a:pt x="31556" y="49529"/>
                  </a:lnTo>
                  <a:lnTo>
                    <a:pt x="32369" y="49529"/>
                  </a:lnTo>
                  <a:lnTo>
                    <a:pt x="31365" y="50799"/>
                  </a:lnTo>
                  <a:close/>
                </a:path>
                <a:path w="1589405" h="619760">
                  <a:moveTo>
                    <a:pt x="1560153" y="54609"/>
                  </a:moveTo>
                  <a:lnTo>
                    <a:pt x="1557321" y="49529"/>
                  </a:lnTo>
                  <a:lnTo>
                    <a:pt x="1572455" y="49529"/>
                  </a:lnTo>
                  <a:lnTo>
                    <a:pt x="1573387" y="50799"/>
                  </a:lnTo>
                  <a:lnTo>
                    <a:pt x="1574688" y="53339"/>
                  </a:lnTo>
                  <a:lnTo>
                    <a:pt x="1559975" y="53339"/>
                  </a:lnTo>
                  <a:lnTo>
                    <a:pt x="1560153" y="54609"/>
                  </a:lnTo>
                  <a:close/>
                </a:path>
                <a:path w="1589405" h="619760">
                  <a:moveTo>
                    <a:pt x="28724" y="54609"/>
                  </a:moveTo>
                  <a:lnTo>
                    <a:pt x="28902" y="53339"/>
                  </a:lnTo>
                  <a:lnTo>
                    <a:pt x="29432" y="53339"/>
                  </a:lnTo>
                  <a:lnTo>
                    <a:pt x="28724" y="54609"/>
                  </a:lnTo>
                  <a:close/>
                </a:path>
                <a:path w="1589405" h="619760">
                  <a:moveTo>
                    <a:pt x="1562617" y="58419"/>
                  </a:moveTo>
                  <a:lnTo>
                    <a:pt x="1559975" y="53339"/>
                  </a:lnTo>
                  <a:lnTo>
                    <a:pt x="1574688" y="53339"/>
                  </a:lnTo>
                  <a:lnTo>
                    <a:pt x="1575990" y="55879"/>
                  </a:lnTo>
                  <a:lnTo>
                    <a:pt x="1576584" y="57149"/>
                  </a:lnTo>
                  <a:lnTo>
                    <a:pt x="1562452" y="57149"/>
                  </a:lnTo>
                  <a:lnTo>
                    <a:pt x="1562617" y="58419"/>
                  </a:lnTo>
                  <a:close/>
                </a:path>
                <a:path w="1589405" h="619760">
                  <a:moveTo>
                    <a:pt x="26260" y="58419"/>
                  </a:moveTo>
                  <a:lnTo>
                    <a:pt x="26425" y="57149"/>
                  </a:lnTo>
                  <a:lnTo>
                    <a:pt x="26920" y="57149"/>
                  </a:lnTo>
                  <a:lnTo>
                    <a:pt x="26260" y="58419"/>
                  </a:lnTo>
                  <a:close/>
                </a:path>
                <a:path w="1589405" h="619760">
                  <a:moveTo>
                    <a:pt x="1570580" y="74929"/>
                  </a:moveTo>
                  <a:lnTo>
                    <a:pt x="1568764" y="69849"/>
                  </a:lnTo>
                  <a:lnTo>
                    <a:pt x="1566859" y="66039"/>
                  </a:lnTo>
                  <a:lnTo>
                    <a:pt x="1566986" y="66039"/>
                  </a:lnTo>
                  <a:lnTo>
                    <a:pt x="1564751" y="62229"/>
                  </a:lnTo>
                  <a:lnTo>
                    <a:pt x="1564903" y="62229"/>
                  </a:lnTo>
                  <a:lnTo>
                    <a:pt x="1562452" y="57149"/>
                  </a:lnTo>
                  <a:lnTo>
                    <a:pt x="1576584" y="57149"/>
                  </a:lnTo>
                  <a:lnTo>
                    <a:pt x="1578365" y="60959"/>
                  </a:lnTo>
                  <a:lnTo>
                    <a:pt x="1580524" y="64769"/>
                  </a:lnTo>
                  <a:lnTo>
                    <a:pt x="1582454" y="69849"/>
                  </a:lnTo>
                  <a:lnTo>
                    <a:pt x="1583721" y="73659"/>
                  </a:lnTo>
                  <a:lnTo>
                    <a:pt x="1570466" y="73659"/>
                  </a:lnTo>
                  <a:lnTo>
                    <a:pt x="1570580" y="74929"/>
                  </a:lnTo>
                  <a:close/>
                </a:path>
                <a:path w="1589405" h="619760">
                  <a:moveTo>
                    <a:pt x="18297" y="74929"/>
                  </a:moveTo>
                  <a:lnTo>
                    <a:pt x="18411" y="73659"/>
                  </a:lnTo>
                  <a:lnTo>
                    <a:pt x="18751" y="73659"/>
                  </a:lnTo>
                  <a:lnTo>
                    <a:pt x="18297" y="74929"/>
                  </a:lnTo>
                  <a:close/>
                </a:path>
                <a:path w="1589405" h="619760">
                  <a:moveTo>
                    <a:pt x="1573336" y="83819"/>
                  </a:moveTo>
                  <a:lnTo>
                    <a:pt x="1571964" y="78739"/>
                  </a:lnTo>
                  <a:lnTo>
                    <a:pt x="1570466" y="73659"/>
                  </a:lnTo>
                  <a:lnTo>
                    <a:pt x="1583721" y="73659"/>
                  </a:lnTo>
                  <a:lnTo>
                    <a:pt x="1584144" y="74929"/>
                  </a:lnTo>
                  <a:lnTo>
                    <a:pt x="1585591" y="80009"/>
                  </a:lnTo>
                  <a:lnTo>
                    <a:pt x="1586195" y="82549"/>
                  </a:lnTo>
                  <a:lnTo>
                    <a:pt x="1573260" y="82549"/>
                  </a:lnTo>
                  <a:lnTo>
                    <a:pt x="1573336" y="83819"/>
                  </a:lnTo>
                  <a:close/>
                </a:path>
                <a:path w="1589405" h="619760">
                  <a:moveTo>
                    <a:pt x="15541" y="83819"/>
                  </a:moveTo>
                  <a:lnTo>
                    <a:pt x="15630" y="82549"/>
                  </a:lnTo>
                  <a:lnTo>
                    <a:pt x="15884" y="82549"/>
                  </a:lnTo>
                  <a:lnTo>
                    <a:pt x="15541" y="83819"/>
                  </a:lnTo>
                  <a:close/>
                </a:path>
                <a:path w="1589405" h="619760">
                  <a:moveTo>
                    <a:pt x="1587179" y="532129"/>
                  </a:moveTo>
                  <a:lnTo>
                    <a:pt x="1574326" y="532129"/>
                  </a:lnTo>
                  <a:lnTo>
                    <a:pt x="1575215" y="527049"/>
                  </a:lnTo>
                  <a:lnTo>
                    <a:pt x="1575812" y="521969"/>
                  </a:lnTo>
                  <a:lnTo>
                    <a:pt x="1576168" y="516889"/>
                  </a:lnTo>
                  <a:lnTo>
                    <a:pt x="1576187" y="102869"/>
                  </a:lnTo>
                  <a:lnTo>
                    <a:pt x="1576155" y="101599"/>
                  </a:lnTo>
                  <a:lnTo>
                    <a:pt x="1575774" y="97789"/>
                  </a:lnTo>
                  <a:lnTo>
                    <a:pt x="1575165" y="92709"/>
                  </a:lnTo>
                  <a:lnTo>
                    <a:pt x="1574326" y="87629"/>
                  </a:lnTo>
                  <a:lnTo>
                    <a:pt x="1573260" y="82549"/>
                  </a:lnTo>
                  <a:lnTo>
                    <a:pt x="1586195" y="82549"/>
                  </a:lnTo>
                  <a:lnTo>
                    <a:pt x="1586798" y="85089"/>
                  </a:lnTo>
                  <a:lnTo>
                    <a:pt x="1587750" y="90169"/>
                  </a:lnTo>
                  <a:lnTo>
                    <a:pt x="1588423" y="96519"/>
                  </a:lnTo>
                  <a:lnTo>
                    <a:pt x="1588843" y="101599"/>
                  </a:lnTo>
                  <a:lnTo>
                    <a:pt x="1588877" y="102869"/>
                  </a:lnTo>
                  <a:lnTo>
                    <a:pt x="1588843" y="518159"/>
                  </a:lnTo>
                  <a:lnTo>
                    <a:pt x="1588423" y="523239"/>
                  </a:lnTo>
                  <a:lnTo>
                    <a:pt x="1587750" y="528319"/>
                  </a:lnTo>
                  <a:lnTo>
                    <a:pt x="1587179" y="532129"/>
                  </a:lnTo>
                  <a:close/>
                </a:path>
                <a:path w="1589405" h="619760">
                  <a:moveTo>
                    <a:pt x="12709" y="102869"/>
                  </a:moveTo>
                  <a:lnTo>
                    <a:pt x="12722" y="101599"/>
                  </a:lnTo>
                  <a:lnTo>
                    <a:pt x="12709" y="102869"/>
                  </a:lnTo>
                  <a:close/>
                </a:path>
                <a:path w="1589405" h="619760">
                  <a:moveTo>
                    <a:pt x="1576168" y="102869"/>
                  </a:moveTo>
                  <a:lnTo>
                    <a:pt x="1576070" y="101599"/>
                  </a:lnTo>
                  <a:lnTo>
                    <a:pt x="1576168" y="102869"/>
                  </a:lnTo>
                  <a:close/>
                </a:path>
                <a:path w="1589405" h="619760">
                  <a:moveTo>
                    <a:pt x="14773" y="532129"/>
                  </a:moveTo>
                  <a:lnTo>
                    <a:pt x="14551" y="532129"/>
                  </a:lnTo>
                  <a:lnTo>
                    <a:pt x="14487" y="530859"/>
                  </a:lnTo>
                  <a:lnTo>
                    <a:pt x="14773" y="532129"/>
                  </a:lnTo>
                  <a:close/>
                </a:path>
                <a:path w="1589405" h="619760">
                  <a:moveTo>
                    <a:pt x="1582454" y="549909"/>
                  </a:moveTo>
                  <a:lnTo>
                    <a:pt x="1568764" y="549909"/>
                  </a:lnTo>
                  <a:lnTo>
                    <a:pt x="1570580" y="544829"/>
                  </a:lnTo>
                  <a:lnTo>
                    <a:pt x="1572066" y="541019"/>
                  </a:lnTo>
                  <a:lnTo>
                    <a:pt x="1573336" y="535939"/>
                  </a:lnTo>
                  <a:lnTo>
                    <a:pt x="1574390" y="530859"/>
                  </a:lnTo>
                  <a:lnTo>
                    <a:pt x="1574326" y="532129"/>
                  </a:lnTo>
                  <a:lnTo>
                    <a:pt x="1587179" y="532129"/>
                  </a:lnTo>
                  <a:lnTo>
                    <a:pt x="1586798" y="534669"/>
                  </a:lnTo>
                  <a:lnTo>
                    <a:pt x="1585591" y="539749"/>
                  </a:lnTo>
                  <a:lnTo>
                    <a:pt x="1584144" y="544829"/>
                  </a:lnTo>
                  <a:lnTo>
                    <a:pt x="1582454" y="549909"/>
                  </a:lnTo>
                  <a:close/>
                </a:path>
                <a:path w="1589405" h="619760">
                  <a:moveTo>
                    <a:pt x="20507" y="549909"/>
                  </a:moveTo>
                  <a:lnTo>
                    <a:pt x="20113" y="549909"/>
                  </a:lnTo>
                  <a:lnTo>
                    <a:pt x="19999" y="548639"/>
                  </a:lnTo>
                  <a:lnTo>
                    <a:pt x="20507" y="549909"/>
                  </a:lnTo>
                  <a:close/>
                </a:path>
                <a:path w="1589405" h="619760">
                  <a:moveTo>
                    <a:pt x="1553702" y="591819"/>
                  </a:moveTo>
                  <a:lnTo>
                    <a:pt x="1534271" y="591819"/>
                  </a:lnTo>
                  <a:lnTo>
                    <a:pt x="1538246" y="588009"/>
                  </a:lnTo>
                  <a:lnTo>
                    <a:pt x="1538004" y="588009"/>
                  </a:lnTo>
                  <a:lnTo>
                    <a:pt x="1541827" y="585469"/>
                  </a:lnTo>
                  <a:lnTo>
                    <a:pt x="1541599" y="585469"/>
                  </a:lnTo>
                  <a:lnTo>
                    <a:pt x="1545282" y="582929"/>
                  </a:lnTo>
                  <a:lnTo>
                    <a:pt x="1545053" y="582929"/>
                  </a:lnTo>
                  <a:lnTo>
                    <a:pt x="1548571" y="579119"/>
                  </a:lnTo>
                  <a:lnTo>
                    <a:pt x="1548355" y="579119"/>
                  </a:lnTo>
                  <a:lnTo>
                    <a:pt x="1551708" y="576579"/>
                  </a:lnTo>
                  <a:lnTo>
                    <a:pt x="1551505" y="576579"/>
                  </a:lnTo>
                  <a:lnTo>
                    <a:pt x="1554692" y="572769"/>
                  </a:lnTo>
                  <a:lnTo>
                    <a:pt x="1554502" y="572769"/>
                  </a:lnTo>
                  <a:lnTo>
                    <a:pt x="1557512" y="568959"/>
                  </a:lnTo>
                  <a:lnTo>
                    <a:pt x="1557321" y="568959"/>
                  </a:lnTo>
                  <a:lnTo>
                    <a:pt x="1560153" y="565149"/>
                  </a:lnTo>
                  <a:lnTo>
                    <a:pt x="1559975" y="565149"/>
                  </a:lnTo>
                  <a:lnTo>
                    <a:pt x="1562617" y="561339"/>
                  </a:lnTo>
                  <a:lnTo>
                    <a:pt x="1562452" y="561339"/>
                  </a:lnTo>
                  <a:lnTo>
                    <a:pt x="1564903" y="557529"/>
                  </a:lnTo>
                  <a:lnTo>
                    <a:pt x="1564751" y="557529"/>
                  </a:lnTo>
                  <a:lnTo>
                    <a:pt x="1566986" y="553719"/>
                  </a:lnTo>
                  <a:lnTo>
                    <a:pt x="1566859" y="553719"/>
                  </a:lnTo>
                  <a:lnTo>
                    <a:pt x="1568878" y="548639"/>
                  </a:lnTo>
                  <a:lnTo>
                    <a:pt x="1568764" y="549909"/>
                  </a:lnTo>
                  <a:lnTo>
                    <a:pt x="1582454" y="549909"/>
                  </a:lnTo>
                  <a:lnTo>
                    <a:pt x="1580524" y="553719"/>
                  </a:lnTo>
                  <a:lnTo>
                    <a:pt x="1578365" y="558799"/>
                  </a:lnTo>
                  <a:lnTo>
                    <a:pt x="1575990" y="563879"/>
                  </a:lnTo>
                  <a:lnTo>
                    <a:pt x="1573387" y="567689"/>
                  </a:lnTo>
                  <a:lnTo>
                    <a:pt x="1570593" y="572769"/>
                  </a:lnTo>
                  <a:lnTo>
                    <a:pt x="1567583" y="576579"/>
                  </a:lnTo>
                  <a:lnTo>
                    <a:pt x="1564395" y="580389"/>
                  </a:lnTo>
                  <a:lnTo>
                    <a:pt x="1561004" y="584199"/>
                  </a:lnTo>
                  <a:lnTo>
                    <a:pt x="1557448" y="588009"/>
                  </a:lnTo>
                  <a:lnTo>
                    <a:pt x="1553702" y="591819"/>
                  </a:lnTo>
                  <a:close/>
                </a:path>
                <a:path w="1589405" h="619760">
                  <a:moveTo>
                    <a:pt x="56410" y="591819"/>
                  </a:moveTo>
                  <a:lnTo>
                    <a:pt x="54606" y="591819"/>
                  </a:lnTo>
                  <a:lnTo>
                    <a:pt x="54352" y="590549"/>
                  </a:lnTo>
                  <a:lnTo>
                    <a:pt x="56410" y="591819"/>
                  </a:lnTo>
                  <a:close/>
                </a:path>
                <a:path w="1589405" h="619760">
                  <a:moveTo>
                    <a:pt x="1532632" y="607059"/>
                  </a:moveTo>
                  <a:lnTo>
                    <a:pt x="1490862" y="607059"/>
                  </a:lnTo>
                  <a:lnTo>
                    <a:pt x="1495929" y="605789"/>
                  </a:lnTo>
                  <a:lnTo>
                    <a:pt x="1500298" y="605789"/>
                  </a:lnTo>
                  <a:lnTo>
                    <a:pt x="1505200" y="604519"/>
                  </a:lnTo>
                  <a:lnTo>
                    <a:pt x="1504883" y="604519"/>
                  </a:lnTo>
                  <a:lnTo>
                    <a:pt x="1509696" y="603249"/>
                  </a:lnTo>
                  <a:lnTo>
                    <a:pt x="1509391" y="603249"/>
                  </a:lnTo>
                  <a:lnTo>
                    <a:pt x="1514103" y="601979"/>
                  </a:lnTo>
                  <a:lnTo>
                    <a:pt x="1513811" y="601979"/>
                  </a:lnTo>
                  <a:lnTo>
                    <a:pt x="1518408" y="599439"/>
                  </a:lnTo>
                  <a:lnTo>
                    <a:pt x="1518129" y="599439"/>
                  </a:lnTo>
                  <a:lnTo>
                    <a:pt x="1522612" y="598169"/>
                  </a:lnTo>
                  <a:lnTo>
                    <a:pt x="1522333" y="598169"/>
                  </a:lnTo>
                  <a:lnTo>
                    <a:pt x="1526701" y="595629"/>
                  </a:lnTo>
                  <a:lnTo>
                    <a:pt x="1526435" y="595629"/>
                  </a:lnTo>
                  <a:lnTo>
                    <a:pt x="1530677" y="593089"/>
                  </a:lnTo>
                  <a:lnTo>
                    <a:pt x="1530423" y="593089"/>
                  </a:lnTo>
                  <a:lnTo>
                    <a:pt x="1534525" y="590549"/>
                  </a:lnTo>
                  <a:lnTo>
                    <a:pt x="1534271" y="591819"/>
                  </a:lnTo>
                  <a:lnTo>
                    <a:pt x="1553702" y="591819"/>
                  </a:lnTo>
                  <a:lnTo>
                    <a:pt x="1549803" y="595629"/>
                  </a:lnTo>
                  <a:lnTo>
                    <a:pt x="1545726" y="598169"/>
                  </a:lnTo>
                  <a:lnTo>
                    <a:pt x="1541510" y="601979"/>
                  </a:lnTo>
                  <a:lnTo>
                    <a:pt x="1537141" y="604519"/>
                  </a:lnTo>
                  <a:lnTo>
                    <a:pt x="1532632" y="607059"/>
                  </a:lnTo>
                  <a:close/>
                </a:path>
                <a:path w="1589405" h="619760">
                  <a:moveTo>
                    <a:pt x="1492297" y="619759"/>
                  </a:moveTo>
                  <a:lnTo>
                    <a:pt x="96580" y="619759"/>
                  </a:lnTo>
                  <a:lnTo>
                    <a:pt x="91195" y="618489"/>
                  </a:lnTo>
                  <a:lnTo>
                    <a:pt x="1497695" y="618489"/>
                  </a:lnTo>
                  <a:lnTo>
                    <a:pt x="1492297" y="619759"/>
                  </a:lnTo>
                  <a:close/>
                </a:path>
              </a:pathLst>
            </a:custGeom>
            <a:solidFill>
              <a:srgbClr val="F7F7F7"/>
            </a:solidFill>
          </p:spPr>
          <p:txBody>
            <a:bodyPr wrap="square" lIns="0" tIns="0" rIns="0" bIns="0" rtlCol="0"/>
            <a:lstStyle/>
            <a:p/>
          </p:txBody>
        </p:sp>
        <p:sp>
          <p:nvSpPr>
            <p:cNvPr id="32" name="object 32"/>
            <p:cNvSpPr/>
            <p:nvPr/>
          </p:nvSpPr>
          <p:spPr>
            <a:xfrm>
              <a:off x="1607820" y="1754123"/>
              <a:ext cx="1576070" cy="608330"/>
            </a:xfrm>
            <a:custGeom>
              <a:avLst/>
              <a:gdLst/>
              <a:ahLst/>
              <a:cxnLst/>
              <a:rect l="l" t="t" r="r" b="b"/>
              <a:pathLst>
                <a:path w="1576070" h="608330">
                  <a:moveTo>
                    <a:pt x="1475232" y="608076"/>
                  </a:moveTo>
                  <a:lnTo>
                    <a:pt x="100584" y="608076"/>
                  </a:lnTo>
                  <a:lnTo>
                    <a:pt x="61305" y="600408"/>
                  </a:lnTo>
                  <a:lnTo>
                    <a:pt x="29227" y="578867"/>
                  </a:lnTo>
                  <a:lnTo>
                    <a:pt x="7681" y="546784"/>
                  </a:lnTo>
                  <a:lnTo>
                    <a:pt x="0" y="507492"/>
                  </a:lnTo>
                  <a:lnTo>
                    <a:pt x="0" y="102107"/>
                  </a:lnTo>
                  <a:lnTo>
                    <a:pt x="7681" y="62536"/>
                  </a:lnTo>
                  <a:lnTo>
                    <a:pt x="29227" y="30203"/>
                  </a:lnTo>
                  <a:lnTo>
                    <a:pt x="61305" y="8296"/>
                  </a:lnTo>
                  <a:lnTo>
                    <a:pt x="100584" y="0"/>
                  </a:lnTo>
                  <a:lnTo>
                    <a:pt x="1475232" y="0"/>
                  </a:lnTo>
                  <a:lnTo>
                    <a:pt x="1514294" y="8296"/>
                  </a:lnTo>
                  <a:lnTo>
                    <a:pt x="1546298" y="30203"/>
                  </a:lnTo>
                  <a:lnTo>
                    <a:pt x="1567915" y="62536"/>
                  </a:lnTo>
                  <a:lnTo>
                    <a:pt x="1575816" y="102107"/>
                  </a:lnTo>
                  <a:lnTo>
                    <a:pt x="1575816" y="507492"/>
                  </a:lnTo>
                  <a:lnTo>
                    <a:pt x="1567915" y="546784"/>
                  </a:lnTo>
                  <a:lnTo>
                    <a:pt x="1546298" y="578867"/>
                  </a:lnTo>
                  <a:lnTo>
                    <a:pt x="1514294" y="600408"/>
                  </a:lnTo>
                  <a:lnTo>
                    <a:pt x="1475232" y="608076"/>
                  </a:lnTo>
                  <a:close/>
                </a:path>
              </a:pathLst>
            </a:custGeom>
            <a:solidFill>
              <a:srgbClr val="3CBEB0"/>
            </a:solidFill>
          </p:spPr>
          <p:txBody>
            <a:bodyPr wrap="square" lIns="0" tIns="0" rIns="0" bIns="0" rtlCol="0"/>
            <a:lstStyle/>
            <a:p/>
          </p:txBody>
        </p:sp>
        <p:sp>
          <p:nvSpPr>
            <p:cNvPr id="33" name="object 33"/>
            <p:cNvSpPr/>
            <p:nvPr/>
          </p:nvSpPr>
          <p:spPr>
            <a:xfrm>
              <a:off x="1601092" y="1748345"/>
              <a:ext cx="1589405" cy="619760"/>
            </a:xfrm>
            <a:custGeom>
              <a:avLst/>
              <a:gdLst/>
              <a:ahLst/>
              <a:cxnLst/>
              <a:rect l="l" t="t" r="r" b="b"/>
              <a:pathLst>
                <a:path w="1589405" h="619760">
                  <a:moveTo>
                    <a:pt x="1502991" y="618490"/>
                  </a:moveTo>
                  <a:lnTo>
                    <a:pt x="85886" y="618490"/>
                  </a:lnTo>
                  <a:lnTo>
                    <a:pt x="80679" y="617220"/>
                  </a:lnTo>
                  <a:lnTo>
                    <a:pt x="75561" y="614680"/>
                  </a:lnTo>
                  <a:lnTo>
                    <a:pt x="65668" y="612140"/>
                  </a:lnTo>
                  <a:lnTo>
                    <a:pt x="43151" y="598170"/>
                  </a:lnTo>
                  <a:lnTo>
                    <a:pt x="39074" y="595630"/>
                  </a:lnTo>
                  <a:lnTo>
                    <a:pt x="15490" y="567690"/>
                  </a:lnTo>
                  <a:lnTo>
                    <a:pt x="12900" y="563880"/>
                  </a:lnTo>
                  <a:lnTo>
                    <a:pt x="10512" y="558800"/>
                  </a:lnTo>
                  <a:lnTo>
                    <a:pt x="8366" y="553720"/>
                  </a:lnTo>
                  <a:lnTo>
                    <a:pt x="6435" y="549910"/>
                  </a:lnTo>
                  <a:lnTo>
                    <a:pt x="0" y="102870"/>
                  </a:lnTo>
                  <a:lnTo>
                    <a:pt x="34" y="101600"/>
                  </a:lnTo>
                  <a:lnTo>
                    <a:pt x="10512" y="60960"/>
                  </a:lnTo>
                  <a:lnTo>
                    <a:pt x="12900" y="55880"/>
                  </a:lnTo>
                  <a:lnTo>
                    <a:pt x="15490" y="50800"/>
                  </a:lnTo>
                  <a:lnTo>
                    <a:pt x="18284" y="46990"/>
                  </a:lnTo>
                  <a:lnTo>
                    <a:pt x="21294" y="43180"/>
                  </a:lnTo>
                  <a:lnTo>
                    <a:pt x="24482" y="38100"/>
                  </a:lnTo>
                  <a:lnTo>
                    <a:pt x="27873" y="34290"/>
                  </a:lnTo>
                  <a:lnTo>
                    <a:pt x="31442" y="30480"/>
                  </a:lnTo>
                  <a:lnTo>
                    <a:pt x="35175" y="27940"/>
                  </a:lnTo>
                  <a:lnTo>
                    <a:pt x="39074" y="24130"/>
                  </a:lnTo>
                  <a:lnTo>
                    <a:pt x="70558" y="6350"/>
                  </a:lnTo>
                  <a:lnTo>
                    <a:pt x="75561" y="3810"/>
                  </a:lnTo>
                  <a:lnTo>
                    <a:pt x="91195" y="0"/>
                  </a:lnTo>
                  <a:lnTo>
                    <a:pt x="1497695" y="0"/>
                  </a:lnTo>
                  <a:lnTo>
                    <a:pt x="1513316" y="3810"/>
                  </a:lnTo>
                  <a:lnTo>
                    <a:pt x="1518319" y="6350"/>
                  </a:lnTo>
                  <a:lnTo>
                    <a:pt x="1523222" y="7620"/>
                  </a:lnTo>
                  <a:lnTo>
                    <a:pt x="1527984" y="10160"/>
                  </a:lnTo>
                  <a:lnTo>
                    <a:pt x="1530308" y="11430"/>
                  </a:lnTo>
                  <a:lnTo>
                    <a:pt x="107743" y="11430"/>
                  </a:lnTo>
                  <a:lnTo>
                    <a:pt x="102523" y="12700"/>
                  </a:lnTo>
                  <a:lnTo>
                    <a:pt x="93265" y="12700"/>
                  </a:lnTo>
                  <a:lnTo>
                    <a:pt x="88274" y="13970"/>
                  </a:lnTo>
                  <a:lnTo>
                    <a:pt x="88592" y="13970"/>
                  </a:lnTo>
                  <a:lnTo>
                    <a:pt x="83689" y="15240"/>
                  </a:lnTo>
                  <a:lnTo>
                    <a:pt x="83994" y="15240"/>
                  </a:lnTo>
                  <a:lnTo>
                    <a:pt x="79181" y="16510"/>
                  </a:lnTo>
                  <a:lnTo>
                    <a:pt x="79486" y="16510"/>
                  </a:lnTo>
                  <a:lnTo>
                    <a:pt x="74774" y="17780"/>
                  </a:lnTo>
                  <a:lnTo>
                    <a:pt x="75066" y="17780"/>
                  </a:lnTo>
                  <a:lnTo>
                    <a:pt x="70469" y="19050"/>
                  </a:lnTo>
                  <a:lnTo>
                    <a:pt x="70748" y="19050"/>
                  </a:lnTo>
                  <a:lnTo>
                    <a:pt x="66265" y="21590"/>
                  </a:lnTo>
                  <a:lnTo>
                    <a:pt x="66544" y="21590"/>
                  </a:lnTo>
                  <a:lnTo>
                    <a:pt x="64360" y="22860"/>
                  </a:lnTo>
                  <a:lnTo>
                    <a:pt x="62442" y="22860"/>
                  </a:lnTo>
                  <a:lnTo>
                    <a:pt x="58200" y="25400"/>
                  </a:lnTo>
                  <a:lnTo>
                    <a:pt x="58467" y="25400"/>
                  </a:lnTo>
                  <a:lnTo>
                    <a:pt x="54352" y="27940"/>
                  </a:lnTo>
                  <a:lnTo>
                    <a:pt x="54606" y="27940"/>
                  </a:lnTo>
                  <a:lnTo>
                    <a:pt x="50631" y="30480"/>
                  </a:lnTo>
                  <a:lnTo>
                    <a:pt x="50873" y="30480"/>
                  </a:lnTo>
                  <a:lnTo>
                    <a:pt x="47050" y="34290"/>
                  </a:lnTo>
                  <a:lnTo>
                    <a:pt x="47278" y="34290"/>
                  </a:lnTo>
                  <a:lnTo>
                    <a:pt x="43608" y="36830"/>
                  </a:lnTo>
                  <a:lnTo>
                    <a:pt x="43824" y="36830"/>
                  </a:lnTo>
                  <a:lnTo>
                    <a:pt x="40306" y="39370"/>
                  </a:lnTo>
                  <a:lnTo>
                    <a:pt x="40522" y="39370"/>
                  </a:lnTo>
                  <a:lnTo>
                    <a:pt x="37169" y="43180"/>
                  </a:lnTo>
                  <a:lnTo>
                    <a:pt x="37372" y="43180"/>
                  </a:lnTo>
                  <a:lnTo>
                    <a:pt x="34185" y="46990"/>
                  </a:lnTo>
                  <a:lnTo>
                    <a:pt x="34375" y="46990"/>
                  </a:lnTo>
                  <a:lnTo>
                    <a:pt x="32369" y="49530"/>
                  </a:lnTo>
                  <a:lnTo>
                    <a:pt x="31556" y="49530"/>
                  </a:lnTo>
                  <a:lnTo>
                    <a:pt x="29432" y="53340"/>
                  </a:lnTo>
                  <a:lnTo>
                    <a:pt x="28902" y="53340"/>
                  </a:lnTo>
                  <a:lnTo>
                    <a:pt x="26920" y="57150"/>
                  </a:lnTo>
                  <a:lnTo>
                    <a:pt x="26425" y="57150"/>
                  </a:lnTo>
                  <a:lnTo>
                    <a:pt x="23987" y="62230"/>
                  </a:lnTo>
                  <a:lnTo>
                    <a:pt x="24126" y="62230"/>
                  </a:lnTo>
                  <a:lnTo>
                    <a:pt x="21891" y="66040"/>
                  </a:lnTo>
                  <a:lnTo>
                    <a:pt x="22031" y="66040"/>
                  </a:lnTo>
                  <a:lnTo>
                    <a:pt x="19999" y="69850"/>
                  </a:lnTo>
                  <a:lnTo>
                    <a:pt x="18751" y="73660"/>
                  </a:lnTo>
                  <a:lnTo>
                    <a:pt x="18411" y="73660"/>
                  </a:lnTo>
                  <a:lnTo>
                    <a:pt x="16811" y="78740"/>
                  </a:lnTo>
                  <a:lnTo>
                    <a:pt x="15884" y="82550"/>
                  </a:lnTo>
                  <a:lnTo>
                    <a:pt x="15630" y="82550"/>
                  </a:lnTo>
                  <a:lnTo>
                    <a:pt x="14487" y="87630"/>
                  </a:lnTo>
                  <a:lnTo>
                    <a:pt x="13662" y="92710"/>
                  </a:lnTo>
                  <a:lnTo>
                    <a:pt x="13065" y="97790"/>
                  </a:lnTo>
                  <a:lnTo>
                    <a:pt x="12807" y="101600"/>
                  </a:lnTo>
                  <a:lnTo>
                    <a:pt x="12690" y="102870"/>
                  </a:lnTo>
                  <a:lnTo>
                    <a:pt x="12709" y="516890"/>
                  </a:lnTo>
                  <a:lnTo>
                    <a:pt x="13103" y="521970"/>
                  </a:lnTo>
                  <a:lnTo>
                    <a:pt x="13712" y="527050"/>
                  </a:lnTo>
                  <a:lnTo>
                    <a:pt x="14551" y="532130"/>
                  </a:lnTo>
                  <a:lnTo>
                    <a:pt x="14773" y="532130"/>
                  </a:lnTo>
                  <a:lnTo>
                    <a:pt x="15630" y="535940"/>
                  </a:lnTo>
                  <a:lnTo>
                    <a:pt x="16913" y="541020"/>
                  </a:lnTo>
                  <a:lnTo>
                    <a:pt x="18411" y="544830"/>
                  </a:lnTo>
                  <a:lnTo>
                    <a:pt x="20113" y="549910"/>
                  </a:lnTo>
                  <a:lnTo>
                    <a:pt x="20507" y="549910"/>
                  </a:lnTo>
                  <a:lnTo>
                    <a:pt x="22031" y="553720"/>
                  </a:lnTo>
                  <a:lnTo>
                    <a:pt x="21891" y="553720"/>
                  </a:lnTo>
                  <a:lnTo>
                    <a:pt x="24126" y="557530"/>
                  </a:lnTo>
                  <a:lnTo>
                    <a:pt x="23987" y="557530"/>
                  </a:lnTo>
                  <a:lnTo>
                    <a:pt x="26425" y="561340"/>
                  </a:lnTo>
                  <a:lnTo>
                    <a:pt x="26260" y="561340"/>
                  </a:lnTo>
                  <a:lnTo>
                    <a:pt x="28902" y="565150"/>
                  </a:lnTo>
                  <a:lnTo>
                    <a:pt x="28724" y="565150"/>
                  </a:lnTo>
                  <a:lnTo>
                    <a:pt x="31556" y="568960"/>
                  </a:lnTo>
                  <a:lnTo>
                    <a:pt x="31365" y="568960"/>
                  </a:lnTo>
                  <a:lnTo>
                    <a:pt x="34375" y="572770"/>
                  </a:lnTo>
                  <a:lnTo>
                    <a:pt x="34185" y="572770"/>
                  </a:lnTo>
                  <a:lnTo>
                    <a:pt x="37372" y="576580"/>
                  </a:lnTo>
                  <a:lnTo>
                    <a:pt x="37169" y="576580"/>
                  </a:lnTo>
                  <a:lnTo>
                    <a:pt x="40522" y="579120"/>
                  </a:lnTo>
                  <a:lnTo>
                    <a:pt x="40306" y="579120"/>
                  </a:lnTo>
                  <a:lnTo>
                    <a:pt x="43824" y="582930"/>
                  </a:lnTo>
                  <a:lnTo>
                    <a:pt x="43608" y="582930"/>
                  </a:lnTo>
                  <a:lnTo>
                    <a:pt x="47278" y="585470"/>
                  </a:lnTo>
                  <a:lnTo>
                    <a:pt x="47050" y="585470"/>
                  </a:lnTo>
                  <a:lnTo>
                    <a:pt x="50873" y="588010"/>
                  </a:lnTo>
                  <a:lnTo>
                    <a:pt x="50631" y="588010"/>
                  </a:lnTo>
                  <a:lnTo>
                    <a:pt x="54606" y="591820"/>
                  </a:lnTo>
                  <a:lnTo>
                    <a:pt x="56410" y="591820"/>
                  </a:lnTo>
                  <a:lnTo>
                    <a:pt x="58467" y="593090"/>
                  </a:lnTo>
                  <a:lnTo>
                    <a:pt x="58200" y="593090"/>
                  </a:lnTo>
                  <a:lnTo>
                    <a:pt x="62442" y="595630"/>
                  </a:lnTo>
                  <a:lnTo>
                    <a:pt x="62176" y="595630"/>
                  </a:lnTo>
                  <a:lnTo>
                    <a:pt x="66544" y="598170"/>
                  </a:lnTo>
                  <a:lnTo>
                    <a:pt x="66265" y="598170"/>
                  </a:lnTo>
                  <a:lnTo>
                    <a:pt x="70748" y="599440"/>
                  </a:lnTo>
                  <a:lnTo>
                    <a:pt x="70469" y="599440"/>
                  </a:lnTo>
                  <a:lnTo>
                    <a:pt x="75066" y="601980"/>
                  </a:lnTo>
                  <a:lnTo>
                    <a:pt x="74774" y="601980"/>
                  </a:lnTo>
                  <a:lnTo>
                    <a:pt x="79486" y="603250"/>
                  </a:lnTo>
                  <a:lnTo>
                    <a:pt x="79181" y="603250"/>
                  </a:lnTo>
                  <a:lnTo>
                    <a:pt x="83994" y="604520"/>
                  </a:lnTo>
                  <a:lnTo>
                    <a:pt x="83689" y="604520"/>
                  </a:lnTo>
                  <a:lnTo>
                    <a:pt x="88592" y="605790"/>
                  </a:lnTo>
                  <a:lnTo>
                    <a:pt x="92948" y="605790"/>
                  </a:lnTo>
                  <a:lnTo>
                    <a:pt x="98015" y="607060"/>
                  </a:lnTo>
                  <a:lnTo>
                    <a:pt x="1532632" y="607060"/>
                  </a:lnTo>
                  <a:lnTo>
                    <a:pt x="1527984" y="609600"/>
                  </a:lnTo>
                  <a:lnTo>
                    <a:pt x="1523222" y="612140"/>
                  </a:lnTo>
                  <a:lnTo>
                    <a:pt x="1513316" y="614680"/>
                  </a:lnTo>
                  <a:lnTo>
                    <a:pt x="1508210" y="617220"/>
                  </a:lnTo>
                  <a:lnTo>
                    <a:pt x="1502991" y="618490"/>
                  </a:lnTo>
                  <a:close/>
                </a:path>
                <a:path w="1589405" h="619760">
                  <a:moveTo>
                    <a:pt x="1481299" y="12700"/>
                  </a:moveTo>
                  <a:lnTo>
                    <a:pt x="107578" y="12700"/>
                  </a:lnTo>
                  <a:lnTo>
                    <a:pt x="107743" y="11430"/>
                  </a:lnTo>
                  <a:lnTo>
                    <a:pt x="1481134" y="11430"/>
                  </a:lnTo>
                  <a:lnTo>
                    <a:pt x="1481299" y="12700"/>
                  </a:lnTo>
                  <a:close/>
                </a:path>
                <a:path w="1589405" h="619760">
                  <a:moveTo>
                    <a:pt x="1526701" y="24130"/>
                  </a:moveTo>
                  <a:lnTo>
                    <a:pt x="1522333" y="21590"/>
                  </a:lnTo>
                  <a:lnTo>
                    <a:pt x="1522612" y="21590"/>
                  </a:lnTo>
                  <a:lnTo>
                    <a:pt x="1518129" y="19050"/>
                  </a:lnTo>
                  <a:lnTo>
                    <a:pt x="1518408" y="19050"/>
                  </a:lnTo>
                  <a:lnTo>
                    <a:pt x="1513811" y="17780"/>
                  </a:lnTo>
                  <a:lnTo>
                    <a:pt x="1514103" y="17780"/>
                  </a:lnTo>
                  <a:lnTo>
                    <a:pt x="1509391" y="16510"/>
                  </a:lnTo>
                  <a:lnTo>
                    <a:pt x="1509696" y="16510"/>
                  </a:lnTo>
                  <a:lnTo>
                    <a:pt x="1504883" y="15240"/>
                  </a:lnTo>
                  <a:lnTo>
                    <a:pt x="1505200" y="15240"/>
                  </a:lnTo>
                  <a:lnTo>
                    <a:pt x="1500298" y="13970"/>
                  </a:lnTo>
                  <a:lnTo>
                    <a:pt x="1500603" y="13970"/>
                  </a:lnTo>
                  <a:lnTo>
                    <a:pt x="1495612" y="12700"/>
                  </a:lnTo>
                  <a:lnTo>
                    <a:pt x="1486354" y="12700"/>
                  </a:lnTo>
                  <a:lnTo>
                    <a:pt x="1481134" y="11430"/>
                  </a:lnTo>
                  <a:lnTo>
                    <a:pt x="1530308" y="11430"/>
                  </a:lnTo>
                  <a:lnTo>
                    <a:pt x="1532632" y="12700"/>
                  </a:lnTo>
                  <a:lnTo>
                    <a:pt x="1537141" y="15240"/>
                  </a:lnTo>
                  <a:lnTo>
                    <a:pt x="1541510" y="17780"/>
                  </a:lnTo>
                  <a:lnTo>
                    <a:pt x="1545726" y="20320"/>
                  </a:lnTo>
                  <a:lnTo>
                    <a:pt x="1548444" y="22860"/>
                  </a:lnTo>
                  <a:lnTo>
                    <a:pt x="1526435" y="22860"/>
                  </a:lnTo>
                  <a:lnTo>
                    <a:pt x="1526701" y="24130"/>
                  </a:lnTo>
                  <a:close/>
                </a:path>
                <a:path w="1589405" h="619760">
                  <a:moveTo>
                    <a:pt x="62176" y="24130"/>
                  </a:moveTo>
                  <a:lnTo>
                    <a:pt x="62442" y="22860"/>
                  </a:lnTo>
                  <a:lnTo>
                    <a:pt x="64360" y="22860"/>
                  </a:lnTo>
                  <a:lnTo>
                    <a:pt x="62176" y="24130"/>
                  </a:lnTo>
                  <a:close/>
                </a:path>
                <a:path w="1589405" h="619760">
                  <a:moveTo>
                    <a:pt x="1557512" y="50800"/>
                  </a:moveTo>
                  <a:lnTo>
                    <a:pt x="1554502" y="46990"/>
                  </a:lnTo>
                  <a:lnTo>
                    <a:pt x="1554692" y="46990"/>
                  </a:lnTo>
                  <a:lnTo>
                    <a:pt x="1551505" y="43180"/>
                  </a:lnTo>
                  <a:lnTo>
                    <a:pt x="1551708" y="43180"/>
                  </a:lnTo>
                  <a:lnTo>
                    <a:pt x="1548355" y="39370"/>
                  </a:lnTo>
                  <a:lnTo>
                    <a:pt x="1548571" y="39370"/>
                  </a:lnTo>
                  <a:lnTo>
                    <a:pt x="1545053" y="36830"/>
                  </a:lnTo>
                  <a:lnTo>
                    <a:pt x="1545282" y="36830"/>
                  </a:lnTo>
                  <a:lnTo>
                    <a:pt x="1541599" y="34290"/>
                  </a:lnTo>
                  <a:lnTo>
                    <a:pt x="1541827" y="34290"/>
                  </a:lnTo>
                  <a:lnTo>
                    <a:pt x="1538004" y="30480"/>
                  </a:lnTo>
                  <a:lnTo>
                    <a:pt x="1538246" y="30480"/>
                  </a:lnTo>
                  <a:lnTo>
                    <a:pt x="1534271" y="27940"/>
                  </a:lnTo>
                  <a:lnTo>
                    <a:pt x="1534525" y="27940"/>
                  </a:lnTo>
                  <a:lnTo>
                    <a:pt x="1530423" y="25400"/>
                  </a:lnTo>
                  <a:lnTo>
                    <a:pt x="1530677" y="25400"/>
                  </a:lnTo>
                  <a:lnTo>
                    <a:pt x="1526435" y="22860"/>
                  </a:lnTo>
                  <a:lnTo>
                    <a:pt x="1548444" y="22860"/>
                  </a:lnTo>
                  <a:lnTo>
                    <a:pt x="1549803" y="24130"/>
                  </a:lnTo>
                  <a:lnTo>
                    <a:pt x="1553702" y="27940"/>
                  </a:lnTo>
                  <a:lnTo>
                    <a:pt x="1557448" y="30480"/>
                  </a:lnTo>
                  <a:lnTo>
                    <a:pt x="1561004" y="34290"/>
                  </a:lnTo>
                  <a:lnTo>
                    <a:pt x="1564395" y="38100"/>
                  </a:lnTo>
                  <a:lnTo>
                    <a:pt x="1567583" y="43180"/>
                  </a:lnTo>
                  <a:lnTo>
                    <a:pt x="1570593" y="46990"/>
                  </a:lnTo>
                  <a:lnTo>
                    <a:pt x="1572455" y="49530"/>
                  </a:lnTo>
                  <a:lnTo>
                    <a:pt x="1557321" y="49530"/>
                  </a:lnTo>
                  <a:lnTo>
                    <a:pt x="1557512" y="50800"/>
                  </a:lnTo>
                  <a:close/>
                </a:path>
                <a:path w="1589405" h="619760">
                  <a:moveTo>
                    <a:pt x="31365" y="50800"/>
                  </a:moveTo>
                  <a:lnTo>
                    <a:pt x="31556" y="49530"/>
                  </a:lnTo>
                  <a:lnTo>
                    <a:pt x="32369" y="49530"/>
                  </a:lnTo>
                  <a:lnTo>
                    <a:pt x="31365" y="50800"/>
                  </a:lnTo>
                  <a:close/>
                </a:path>
                <a:path w="1589405" h="619760">
                  <a:moveTo>
                    <a:pt x="1560153" y="54610"/>
                  </a:moveTo>
                  <a:lnTo>
                    <a:pt x="1557321" y="49530"/>
                  </a:lnTo>
                  <a:lnTo>
                    <a:pt x="1572455" y="49530"/>
                  </a:lnTo>
                  <a:lnTo>
                    <a:pt x="1573387" y="50800"/>
                  </a:lnTo>
                  <a:lnTo>
                    <a:pt x="1574688" y="53340"/>
                  </a:lnTo>
                  <a:lnTo>
                    <a:pt x="1559975" y="53340"/>
                  </a:lnTo>
                  <a:lnTo>
                    <a:pt x="1560153" y="54610"/>
                  </a:lnTo>
                  <a:close/>
                </a:path>
                <a:path w="1589405" h="619760">
                  <a:moveTo>
                    <a:pt x="28724" y="54610"/>
                  </a:moveTo>
                  <a:lnTo>
                    <a:pt x="28902" y="53340"/>
                  </a:lnTo>
                  <a:lnTo>
                    <a:pt x="29432" y="53340"/>
                  </a:lnTo>
                  <a:lnTo>
                    <a:pt x="28724" y="54610"/>
                  </a:lnTo>
                  <a:close/>
                </a:path>
                <a:path w="1589405" h="619760">
                  <a:moveTo>
                    <a:pt x="1562617" y="58420"/>
                  </a:moveTo>
                  <a:lnTo>
                    <a:pt x="1559975" y="53340"/>
                  </a:lnTo>
                  <a:lnTo>
                    <a:pt x="1574688" y="53340"/>
                  </a:lnTo>
                  <a:lnTo>
                    <a:pt x="1575990" y="55880"/>
                  </a:lnTo>
                  <a:lnTo>
                    <a:pt x="1576584" y="57150"/>
                  </a:lnTo>
                  <a:lnTo>
                    <a:pt x="1562452" y="57150"/>
                  </a:lnTo>
                  <a:lnTo>
                    <a:pt x="1562617" y="58420"/>
                  </a:lnTo>
                  <a:close/>
                </a:path>
                <a:path w="1589405" h="619760">
                  <a:moveTo>
                    <a:pt x="26260" y="58420"/>
                  </a:moveTo>
                  <a:lnTo>
                    <a:pt x="26425" y="57150"/>
                  </a:lnTo>
                  <a:lnTo>
                    <a:pt x="26920" y="57150"/>
                  </a:lnTo>
                  <a:lnTo>
                    <a:pt x="26260" y="58420"/>
                  </a:lnTo>
                  <a:close/>
                </a:path>
                <a:path w="1589405" h="619760">
                  <a:moveTo>
                    <a:pt x="1570580" y="74930"/>
                  </a:moveTo>
                  <a:lnTo>
                    <a:pt x="1568764" y="69850"/>
                  </a:lnTo>
                  <a:lnTo>
                    <a:pt x="1566859" y="66040"/>
                  </a:lnTo>
                  <a:lnTo>
                    <a:pt x="1566986" y="66040"/>
                  </a:lnTo>
                  <a:lnTo>
                    <a:pt x="1564751" y="62230"/>
                  </a:lnTo>
                  <a:lnTo>
                    <a:pt x="1564903" y="62230"/>
                  </a:lnTo>
                  <a:lnTo>
                    <a:pt x="1562452" y="57150"/>
                  </a:lnTo>
                  <a:lnTo>
                    <a:pt x="1576584" y="57150"/>
                  </a:lnTo>
                  <a:lnTo>
                    <a:pt x="1578365" y="60960"/>
                  </a:lnTo>
                  <a:lnTo>
                    <a:pt x="1580524" y="64770"/>
                  </a:lnTo>
                  <a:lnTo>
                    <a:pt x="1582454" y="69850"/>
                  </a:lnTo>
                  <a:lnTo>
                    <a:pt x="1583721" y="73660"/>
                  </a:lnTo>
                  <a:lnTo>
                    <a:pt x="1570466" y="73660"/>
                  </a:lnTo>
                  <a:lnTo>
                    <a:pt x="1570580" y="74930"/>
                  </a:lnTo>
                  <a:close/>
                </a:path>
                <a:path w="1589405" h="619760">
                  <a:moveTo>
                    <a:pt x="18297" y="74930"/>
                  </a:moveTo>
                  <a:lnTo>
                    <a:pt x="18411" y="73660"/>
                  </a:lnTo>
                  <a:lnTo>
                    <a:pt x="18751" y="73660"/>
                  </a:lnTo>
                  <a:lnTo>
                    <a:pt x="18297" y="74930"/>
                  </a:lnTo>
                  <a:close/>
                </a:path>
                <a:path w="1589405" h="619760">
                  <a:moveTo>
                    <a:pt x="1573336" y="83820"/>
                  </a:moveTo>
                  <a:lnTo>
                    <a:pt x="1571964" y="78740"/>
                  </a:lnTo>
                  <a:lnTo>
                    <a:pt x="1570466" y="73660"/>
                  </a:lnTo>
                  <a:lnTo>
                    <a:pt x="1583721" y="73660"/>
                  </a:lnTo>
                  <a:lnTo>
                    <a:pt x="1584144" y="74930"/>
                  </a:lnTo>
                  <a:lnTo>
                    <a:pt x="1585591" y="80010"/>
                  </a:lnTo>
                  <a:lnTo>
                    <a:pt x="1586195" y="82550"/>
                  </a:lnTo>
                  <a:lnTo>
                    <a:pt x="1573260" y="82550"/>
                  </a:lnTo>
                  <a:lnTo>
                    <a:pt x="1573336" y="83820"/>
                  </a:lnTo>
                  <a:close/>
                </a:path>
                <a:path w="1589405" h="619760">
                  <a:moveTo>
                    <a:pt x="15541" y="83820"/>
                  </a:moveTo>
                  <a:lnTo>
                    <a:pt x="15630" y="82550"/>
                  </a:lnTo>
                  <a:lnTo>
                    <a:pt x="15884" y="82550"/>
                  </a:lnTo>
                  <a:lnTo>
                    <a:pt x="15541" y="83820"/>
                  </a:lnTo>
                  <a:close/>
                </a:path>
                <a:path w="1589405" h="619760">
                  <a:moveTo>
                    <a:pt x="1587179" y="532130"/>
                  </a:moveTo>
                  <a:lnTo>
                    <a:pt x="1574326" y="532130"/>
                  </a:lnTo>
                  <a:lnTo>
                    <a:pt x="1575215" y="527050"/>
                  </a:lnTo>
                  <a:lnTo>
                    <a:pt x="1575812" y="521970"/>
                  </a:lnTo>
                  <a:lnTo>
                    <a:pt x="1576168" y="516890"/>
                  </a:lnTo>
                  <a:lnTo>
                    <a:pt x="1576187" y="102870"/>
                  </a:lnTo>
                  <a:lnTo>
                    <a:pt x="1576155" y="101600"/>
                  </a:lnTo>
                  <a:lnTo>
                    <a:pt x="1575774" y="97790"/>
                  </a:lnTo>
                  <a:lnTo>
                    <a:pt x="1575165" y="92710"/>
                  </a:lnTo>
                  <a:lnTo>
                    <a:pt x="1574326" y="87630"/>
                  </a:lnTo>
                  <a:lnTo>
                    <a:pt x="1573260" y="82550"/>
                  </a:lnTo>
                  <a:lnTo>
                    <a:pt x="1586195" y="82550"/>
                  </a:lnTo>
                  <a:lnTo>
                    <a:pt x="1586798" y="85090"/>
                  </a:lnTo>
                  <a:lnTo>
                    <a:pt x="1587750" y="90170"/>
                  </a:lnTo>
                  <a:lnTo>
                    <a:pt x="1588423" y="96520"/>
                  </a:lnTo>
                  <a:lnTo>
                    <a:pt x="1588843" y="101600"/>
                  </a:lnTo>
                  <a:lnTo>
                    <a:pt x="1588877" y="102870"/>
                  </a:lnTo>
                  <a:lnTo>
                    <a:pt x="1588843" y="518160"/>
                  </a:lnTo>
                  <a:lnTo>
                    <a:pt x="1588423" y="523240"/>
                  </a:lnTo>
                  <a:lnTo>
                    <a:pt x="1587750" y="528320"/>
                  </a:lnTo>
                  <a:lnTo>
                    <a:pt x="1587179" y="532130"/>
                  </a:lnTo>
                  <a:close/>
                </a:path>
                <a:path w="1589405" h="619760">
                  <a:moveTo>
                    <a:pt x="12709" y="102870"/>
                  </a:moveTo>
                  <a:lnTo>
                    <a:pt x="12722" y="101600"/>
                  </a:lnTo>
                  <a:lnTo>
                    <a:pt x="12709" y="102870"/>
                  </a:lnTo>
                  <a:close/>
                </a:path>
                <a:path w="1589405" h="619760">
                  <a:moveTo>
                    <a:pt x="1576168" y="102870"/>
                  </a:moveTo>
                  <a:lnTo>
                    <a:pt x="1576070" y="101600"/>
                  </a:lnTo>
                  <a:lnTo>
                    <a:pt x="1576168" y="102870"/>
                  </a:lnTo>
                  <a:close/>
                </a:path>
                <a:path w="1589405" h="619760">
                  <a:moveTo>
                    <a:pt x="14773" y="532130"/>
                  </a:moveTo>
                  <a:lnTo>
                    <a:pt x="14551" y="532130"/>
                  </a:lnTo>
                  <a:lnTo>
                    <a:pt x="14487" y="530860"/>
                  </a:lnTo>
                  <a:lnTo>
                    <a:pt x="14773" y="532130"/>
                  </a:lnTo>
                  <a:close/>
                </a:path>
                <a:path w="1589405" h="619760">
                  <a:moveTo>
                    <a:pt x="1582454" y="549910"/>
                  </a:moveTo>
                  <a:lnTo>
                    <a:pt x="1568764" y="549910"/>
                  </a:lnTo>
                  <a:lnTo>
                    <a:pt x="1570580" y="544830"/>
                  </a:lnTo>
                  <a:lnTo>
                    <a:pt x="1572066" y="541020"/>
                  </a:lnTo>
                  <a:lnTo>
                    <a:pt x="1573336" y="535940"/>
                  </a:lnTo>
                  <a:lnTo>
                    <a:pt x="1574390" y="530860"/>
                  </a:lnTo>
                  <a:lnTo>
                    <a:pt x="1574326" y="532130"/>
                  </a:lnTo>
                  <a:lnTo>
                    <a:pt x="1587179" y="532130"/>
                  </a:lnTo>
                  <a:lnTo>
                    <a:pt x="1586798" y="534670"/>
                  </a:lnTo>
                  <a:lnTo>
                    <a:pt x="1585591" y="539750"/>
                  </a:lnTo>
                  <a:lnTo>
                    <a:pt x="1584144" y="544830"/>
                  </a:lnTo>
                  <a:lnTo>
                    <a:pt x="1582454" y="549910"/>
                  </a:lnTo>
                  <a:close/>
                </a:path>
                <a:path w="1589405" h="619760">
                  <a:moveTo>
                    <a:pt x="20507" y="549910"/>
                  </a:moveTo>
                  <a:lnTo>
                    <a:pt x="20113" y="549910"/>
                  </a:lnTo>
                  <a:lnTo>
                    <a:pt x="19999" y="548640"/>
                  </a:lnTo>
                  <a:lnTo>
                    <a:pt x="20507" y="549910"/>
                  </a:lnTo>
                  <a:close/>
                </a:path>
                <a:path w="1589405" h="619760">
                  <a:moveTo>
                    <a:pt x="1553702" y="591820"/>
                  </a:moveTo>
                  <a:lnTo>
                    <a:pt x="1534271" y="591820"/>
                  </a:lnTo>
                  <a:lnTo>
                    <a:pt x="1538246" y="588010"/>
                  </a:lnTo>
                  <a:lnTo>
                    <a:pt x="1538004" y="588010"/>
                  </a:lnTo>
                  <a:lnTo>
                    <a:pt x="1541827" y="585470"/>
                  </a:lnTo>
                  <a:lnTo>
                    <a:pt x="1541599" y="585470"/>
                  </a:lnTo>
                  <a:lnTo>
                    <a:pt x="1545282" y="582930"/>
                  </a:lnTo>
                  <a:lnTo>
                    <a:pt x="1545053" y="582930"/>
                  </a:lnTo>
                  <a:lnTo>
                    <a:pt x="1548571" y="579120"/>
                  </a:lnTo>
                  <a:lnTo>
                    <a:pt x="1548355" y="579120"/>
                  </a:lnTo>
                  <a:lnTo>
                    <a:pt x="1551708" y="576580"/>
                  </a:lnTo>
                  <a:lnTo>
                    <a:pt x="1551505" y="576580"/>
                  </a:lnTo>
                  <a:lnTo>
                    <a:pt x="1554692" y="572770"/>
                  </a:lnTo>
                  <a:lnTo>
                    <a:pt x="1554502" y="572770"/>
                  </a:lnTo>
                  <a:lnTo>
                    <a:pt x="1557512" y="568960"/>
                  </a:lnTo>
                  <a:lnTo>
                    <a:pt x="1557321" y="568960"/>
                  </a:lnTo>
                  <a:lnTo>
                    <a:pt x="1560153" y="565150"/>
                  </a:lnTo>
                  <a:lnTo>
                    <a:pt x="1559975" y="565150"/>
                  </a:lnTo>
                  <a:lnTo>
                    <a:pt x="1562617" y="561340"/>
                  </a:lnTo>
                  <a:lnTo>
                    <a:pt x="1562452" y="561340"/>
                  </a:lnTo>
                  <a:lnTo>
                    <a:pt x="1564903" y="557530"/>
                  </a:lnTo>
                  <a:lnTo>
                    <a:pt x="1564751" y="557530"/>
                  </a:lnTo>
                  <a:lnTo>
                    <a:pt x="1566986" y="553720"/>
                  </a:lnTo>
                  <a:lnTo>
                    <a:pt x="1566859" y="553720"/>
                  </a:lnTo>
                  <a:lnTo>
                    <a:pt x="1568878" y="548640"/>
                  </a:lnTo>
                  <a:lnTo>
                    <a:pt x="1568764" y="549910"/>
                  </a:lnTo>
                  <a:lnTo>
                    <a:pt x="1582454" y="549910"/>
                  </a:lnTo>
                  <a:lnTo>
                    <a:pt x="1580524" y="553720"/>
                  </a:lnTo>
                  <a:lnTo>
                    <a:pt x="1578365" y="558800"/>
                  </a:lnTo>
                  <a:lnTo>
                    <a:pt x="1575990" y="563880"/>
                  </a:lnTo>
                  <a:lnTo>
                    <a:pt x="1573387" y="567690"/>
                  </a:lnTo>
                  <a:lnTo>
                    <a:pt x="1570593" y="572770"/>
                  </a:lnTo>
                  <a:lnTo>
                    <a:pt x="1567583" y="576580"/>
                  </a:lnTo>
                  <a:lnTo>
                    <a:pt x="1564395" y="580390"/>
                  </a:lnTo>
                  <a:lnTo>
                    <a:pt x="1561004" y="584200"/>
                  </a:lnTo>
                  <a:lnTo>
                    <a:pt x="1557448" y="588010"/>
                  </a:lnTo>
                  <a:lnTo>
                    <a:pt x="1553702" y="591820"/>
                  </a:lnTo>
                  <a:close/>
                </a:path>
                <a:path w="1589405" h="619760">
                  <a:moveTo>
                    <a:pt x="56410" y="591820"/>
                  </a:moveTo>
                  <a:lnTo>
                    <a:pt x="54606" y="591820"/>
                  </a:lnTo>
                  <a:lnTo>
                    <a:pt x="54352" y="590550"/>
                  </a:lnTo>
                  <a:lnTo>
                    <a:pt x="56410" y="591820"/>
                  </a:lnTo>
                  <a:close/>
                </a:path>
                <a:path w="1589405" h="619760">
                  <a:moveTo>
                    <a:pt x="1532632" y="607060"/>
                  </a:moveTo>
                  <a:lnTo>
                    <a:pt x="1490862" y="607060"/>
                  </a:lnTo>
                  <a:lnTo>
                    <a:pt x="1495929" y="605790"/>
                  </a:lnTo>
                  <a:lnTo>
                    <a:pt x="1500298" y="605790"/>
                  </a:lnTo>
                  <a:lnTo>
                    <a:pt x="1505200" y="604520"/>
                  </a:lnTo>
                  <a:lnTo>
                    <a:pt x="1504883" y="604520"/>
                  </a:lnTo>
                  <a:lnTo>
                    <a:pt x="1509696" y="603250"/>
                  </a:lnTo>
                  <a:lnTo>
                    <a:pt x="1509391" y="603250"/>
                  </a:lnTo>
                  <a:lnTo>
                    <a:pt x="1514103" y="601980"/>
                  </a:lnTo>
                  <a:lnTo>
                    <a:pt x="1513811" y="601980"/>
                  </a:lnTo>
                  <a:lnTo>
                    <a:pt x="1518408" y="599440"/>
                  </a:lnTo>
                  <a:lnTo>
                    <a:pt x="1518129" y="599440"/>
                  </a:lnTo>
                  <a:lnTo>
                    <a:pt x="1522612" y="598170"/>
                  </a:lnTo>
                  <a:lnTo>
                    <a:pt x="1522333" y="598170"/>
                  </a:lnTo>
                  <a:lnTo>
                    <a:pt x="1526701" y="595630"/>
                  </a:lnTo>
                  <a:lnTo>
                    <a:pt x="1526435" y="595630"/>
                  </a:lnTo>
                  <a:lnTo>
                    <a:pt x="1530677" y="593090"/>
                  </a:lnTo>
                  <a:lnTo>
                    <a:pt x="1530423" y="593090"/>
                  </a:lnTo>
                  <a:lnTo>
                    <a:pt x="1534525" y="590550"/>
                  </a:lnTo>
                  <a:lnTo>
                    <a:pt x="1534271" y="591820"/>
                  </a:lnTo>
                  <a:lnTo>
                    <a:pt x="1553702" y="591820"/>
                  </a:lnTo>
                  <a:lnTo>
                    <a:pt x="1549803" y="595630"/>
                  </a:lnTo>
                  <a:lnTo>
                    <a:pt x="1545726" y="598170"/>
                  </a:lnTo>
                  <a:lnTo>
                    <a:pt x="1541510" y="601980"/>
                  </a:lnTo>
                  <a:lnTo>
                    <a:pt x="1537141" y="604520"/>
                  </a:lnTo>
                  <a:lnTo>
                    <a:pt x="1532632" y="607060"/>
                  </a:lnTo>
                  <a:close/>
                </a:path>
                <a:path w="1589405" h="619760">
                  <a:moveTo>
                    <a:pt x="1492297" y="619760"/>
                  </a:moveTo>
                  <a:lnTo>
                    <a:pt x="96580" y="619760"/>
                  </a:lnTo>
                  <a:lnTo>
                    <a:pt x="91195" y="618490"/>
                  </a:lnTo>
                  <a:lnTo>
                    <a:pt x="1497695" y="618490"/>
                  </a:lnTo>
                  <a:lnTo>
                    <a:pt x="1492297" y="619760"/>
                  </a:lnTo>
                  <a:close/>
                </a:path>
              </a:pathLst>
            </a:custGeom>
            <a:solidFill>
              <a:srgbClr val="F7F7F7"/>
            </a:solidFill>
          </p:spPr>
          <p:txBody>
            <a:bodyPr wrap="square" lIns="0" tIns="0" rIns="0" bIns="0" rtlCol="0"/>
            <a:lstStyle/>
            <a:p/>
          </p:txBody>
        </p:sp>
        <p:sp>
          <p:nvSpPr>
            <p:cNvPr id="34" name="object 34"/>
            <p:cNvSpPr/>
            <p:nvPr/>
          </p:nvSpPr>
          <p:spPr>
            <a:xfrm>
              <a:off x="1607820" y="1735835"/>
              <a:ext cx="1576070" cy="608330"/>
            </a:xfrm>
            <a:custGeom>
              <a:avLst/>
              <a:gdLst/>
              <a:ahLst/>
              <a:cxnLst/>
              <a:rect l="l" t="t" r="r" b="b"/>
              <a:pathLst>
                <a:path w="1576070" h="608330">
                  <a:moveTo>
                    <a:pt x="1475232" y="608076"/>
                  </a:moveTo>
                  <a:lnTo>
                    <a:pt x="100584" y="608076"/>
                  </a:lnTo>
                  <a:lnTo>
                    <a:pt x="61305" y="599956"/>
                  </a:lnTo>
                  <a:lnTo>
                    <a:pt x="29227" y="578105"/>
                  </a:lnTo>
                  <a:lnTo>
                    <a:pt x="7681" y="545712"/>
                  </a:lnTo>
                  <a:lnTo>
                    <a:pt x="0" y="505968"/>
                  </a:lnTo>
                  <a:lnTo>
                    <a:pt x="0" y="100583"/>
                  </a:lnTo>
                  <a:lnTo>
                    <a:pt x="7681" y="61464"/>
                  </a:lnTo>
                  <a:lnTo>
                    <a:pt x="29227" y="29441"/>
                  </a:lnTo>
                  <a:lnTo>
                    <a:pt x="61305" y="7843"/>
                  </a:lnTo>
                  <a:lnTo>
                    <a:pt x="100584" y="0"/>
                  </a:lnTo>
                  <a:lnTo>
                    <a:pt x="1475232" y="0"/>
                  </a:lnTo>
                  <a:lnTo>
                    <a:pt x="1514294" y="7843"/>
                  </a:lnTo>
                  <a:lnTo>
                    <a:pt x="1546298" y="29441"/>
                  </a:lnTo>
                  <a:lnTo>
                    <a:pt x="1567915" y="61464"/>
                  </a:lnTo>
                  <a:lnTo>
                    <a:pt x="1575816" y="100583"/>
                  </a:lnTo>
                  <a:lnTo>
                    <a:pt x="1575816" y="505968"/>
                  </a:lnTo>
                  <a:lnTo>
                    <a:pt x="1567915" y="545712"/>
                  </a:lnTo>
                  <a:lnTo>
                    <a:pt x="1546298" y="578105"/>
                  </a:lnTo>
                  <a:lnTo>
                    <a:pt x="1514294" y="599956"/>
                  </a:lnTo>
                  <a:lnTo>
                    <a:pt x="1475232" y="608076"/>
                  </a:lnTo>
                  <a:close/>
                </a:path>
              </a:pathLst>
            </a:custGeom>
            <a:solidFill>
              <a:srgbClr val="3CBEB0"/>
            </a:solidFill>
          </p:spPr>
          <p:txBody>
            <a:bodyPr wrap="square" lIns="0" tIns="0" rIns="0" bIns="0" rtlCol="0"/>
            <a:lstStyle/>
            <a:p/>
          </p:txBody>
        </p:sp>
        <p:sp>
          <p:nvSpPr>
            <p:cNvPr id="35" name="object 35"/>
            <p:cNvSpPr/>
            <p:nvPr/>
          </p:nvSpPr>
          <p:spPr>
            <a:xfrm>
              <a:off x="1601092" y="1729295"/>
              <a:ext cx="1589405" cy="619760"/>
            </a:xfrm>
            <a:custGeom>
              <a:avLst/>
              <a:gdLst/>
              <a:ahLst/>
              <a:cxnLst/>
              <a:rect l="l" t="t" r="r" b="b"/>
              <a:pathLst>
                <a:path w="1589405" h="619760">
                  <a:moveTo>
                    <a:pt x="1502991" y="618490"/>
                  </a:moveTo>
                  <a:lnTo>
                    <a:pt x="85886" y="618490"/>
                  </a:lnTo>
                  <a:lnTo>
                    <a:pt x="80679" y="617220"/>
                  </a:lnTo>
                  <a:lnTo>
                    <a:pt x="75561" y="614680"/>
                  </a:lnTo>
                  <a:lnTo>
                    <a:pt x="65668" y="612140"/>
                  </a:lnTo>
                  <a:lnTo>
                    <a:pt x="43151" y="598170"/>
                  </a:lnTo>
                  <a:lnTo>
                    <a:pt x="39074" y="595630"/>
                  </a:lnTo>
                  <a:lnTo>
                    <a:pt x="15490" y="567690"/>
                  </a:lnTo>
                  <a:lnTo>
                    <a:pt x="12900" y="563880"/>
                  </a:lnTo>
                  <a:lnTo>
                    <a:pt x="10512" y="558800"/>
                  </a:lnTo>
                  <a:lnTo>
                    <a:pt x="8366" y="553720"/>
                  </a:lnTo>
                  <a:lnTo>
                    <a:pt x="6435" y="549910"/>
                  </a:lnTo>
                  <a:lnTo>
                    <a:pt x="0" y="102870"/>
                  </a:lnTo>
                  <a:lnTo>
                    <a:pt x="34" y="101600"/>
                  </a:lnTo>
                  <a:lnTo>
                    <a:pt x="10512" y="60960"/>
                  </a:lnTo>
                  <a:lnTo>
                    <a:pt x="12900" y="55880"/>
                  </a:lnTo>
                  <a:lnTo>
                    <a:pt x="15490" y="50800"/>
                  </a:lnTo>
                  <a:lnTo>
                    <a:pt x="18284" y="46990"/>
                  </a:lnTo>
                  <a:lnTo>
                    <a:pt x="21294" y="43180"/>
                  </a:lnTo>
                  <a:lnTo>
                    <a:pt x="24482" y="38100"/>
                  </a:lnTo>
                  <a:lnTo>
                    <a:pt x="27873" y="34290"/>
                  </a:lnTo>
                  <a:lnTo>
                    <a:pt x="31442" y="30480"/>
                  </a:lnTo>
                  <a:lnTo>
                    <a:pt x="35175" y="27940"/>
                  </a:lnTo>
                  <a:lnTo>
                    <a:pt x="39074" y="24130"/>
                  </a:lnTo>
                  <a:lnTo>
                    <a:pt x="70558" y="6350"/>
                  </a:lnTo>
                  <a:lnTo>
                    <a:pt x="75561" y="3810"/>
                  </a:lnTo>
                  <a:lnTo>
                    <a:pt x="91195" y="0"/>
                  </a:lnTo>
                  <a:lnTo>
                    <a:pt x="1497695" y="0"/>
                  </a:lnTo>
                  <a:lnTo>
                    <a:pt x="1513316" y="3810"/>
                  </a:lnTo>
                  <a:lnTo>
                    <a:pt x="1518319" y="6350"/>
                  </a:lnTo>
                  <a:lnTo>
                    <a:pt x="1523222" y="7620"/>
                  </a:lnTo>
                  <a:lnTo>
                    <a:pt x="1527984" y="10160"/>
                  </a:lnTo>
                  <a:lnTo>
                    <a:pt x="1530308" y="11430"/>
                  </a:lnTo>
                  <a:lnTo>
                    <a:pt x="107743" y="11430"/>
                  </a:lnTo>
                  <a:lnTo>
                    <a:pt x="102523" y="12700"/>
                  </a:lnTo>
                  <a:lnTo>
                    <a:pt x="93265" y="12700"/>
                  </a:lnTo>
                  <a:lnTo>
                    <a:pt x="88274" y="13970"/>
                  </a:lnTo>
                  <a:lnTo>
                    <a:pt x="88592" y="13970"/>
                  </a:lnTo>
                  <a:lnTo>
                    <a:pt x="83689" y="15240"/>
                  </a:lnTo>
                  <a:lnTo>
                    <a:pt x="83994" y="15240"/>
                  </a:lnTo>
                  <a:lnTo>
                    <a:pt x="79181" y="16510"/>
                  </a:lnTo>
                  <a:lnTo>
                    <a:pt x="79486" y="16510"/>
                  </a:lnTo>
                  <a:lnTo>
                    <a:pt x="74774" y="17780"/>
                  </a:lnTo>
                  <a:lnTo>
                    <a:pt x="75066" y="17780"/>
                  </a:lnTo>
                  <a:lnTo>
                    <a:pt x="70469" y="19050"/>
                  </a:lnTo>
                  <a:lnTo>
                    <a:pt x="70748" y="19050"/>
                  </a:lnTo>
                  <a:lnTo>
                    <a:pt x="66265" y="21590"/>
                  </a:lnTo>
                  <a:lnTo>
                    <a:pt x="66544" y="21590"/>
                  </a:lnTo>
                  <a:lnTo>
                    <a:pt x="64360" y="22860"/>
                  </a:lnTo>
                  <a:lnTo>
                    <a:pt x="62442" y="22860"/>
                  </a:lnTo>
                  <a:lnTo>
                    <a:pt x="58200" y="25400"/>
                  </a:lnTo>
                  <a:lnTo>
                    <a:pt x="58467" y="25400"/>
                  </a:lnTo>
                  <a:lnTo>
                    <a:pt x="54352" y="27940"/>
                  </a:lnTo>
                  <a:lnTo>
                    <a:pt x="54606" y="27940"/>
                  </a:lnTo>
                  <a:lnTo>
                    <a:pt x="50631" y="30480"/>
                  </a:lnTo>
                  <a:lnTo>
                    <a:pt x="50873" y="30480"/>
                  </a:lnTo>
                  <a:lnTo>
                    <a:pt x="47050" y="34290"/>
                  </a:lnTo>
                  <a:lnTo>
                    <a:pt x="47278" y="34290"/>
                  </a:lnTo>
                  <a:lnTo>
                    <a:pt x="43608" y="36830"/>
                  </a:lnTo>
                  <a:lnTo>
                    <a:pt x="43824" y="36830"/>
                  </a:lnTo>
                  <a:lnTo>
                    <a:pt x="40306" y="39370"/>
                  </a:lnTo>
                  <a:lnTo>
                    <a:pt x="40522" y="39370"/>
                  </a:lnTo>
                  <a:lnTo>
                    <a:pt x="37169" y="43180"/>
                  </a:lnTo>
                  <a:lnTo>
                    <a:pt x="37372" y="43180"/>
                  </a:lnTo>
                  <a:lnTo>
                    <a:pt x="34185" y="46990"/>
                  </a:lnTo>
                  <a:lnTo>
                    <a:pt x="34375" y="46990"/>
                  </a:lnTo>
                  <a:lnTo>
                    <a:pt x="32369" y="49530"/>
                  </a:lnTo>
                  <a:lnTo>
                    <a:pt x="31556" y="49530"/>
                  </a:lnTo>
                  <a:lnTo>
                    <a:pt x="29432" y="53340"/>
                  </a:lnTo>
                  <a:lnTo>
                    <a:pt x="28902" y="53340"/>
                  </a:lnTo>
                  <a:lnTo>
                    <a:pt x="26920" y="57150"/>
                  </a:lnTo>
                  <a:lnTo>
                    <a:pt x="26425" y="57150"/>
                  </a:lnTo>
                  <a:lnTo>
                    <a:pt x="23987" y="62230"/>
                  </a:lnTo>
                  <a:lnTo>
                    <a:pt x="24126" y="62230"/>
                  </a:lnTo>
                  <a:lnTo>
                    <a:pt x="21891" y="66040"/>
                  </a:lnTo>
                  <a:lnTo>
                    <a:pt x="22031" y="66040"/>
                  </a:lnTo>
                  <a:lnTo>
                    <a:pt x="19999" y="69850"/>
                  </a:lnTo>
                  <a:lnTo>
                    <a:pt x="18751" y="73660"/>
                  </a:lnTo>
                  <a:lnTo>
                    <a:pt x="18411" y="73660"/>
                  </a:lnTo>
                  <a:lnTo>
                    <a:pt x="16811" y="78740"/>
                  </a:lnTo>
                  <a:lnTo>
                    <a:pt x="15884" y="82550"/>
                  </a:lnTo>
                  <a:lnTo>
                    <a:pt x="15630" y="82550"/>
                  </a:lnTo>
                  <a:lnTo>
                    <a:pt x="14487" y="87630"/>
                  </a:lnTo>
                  <a:lnTo>
                    <a:pt x="13662" y="92710"/>
                  </a:lnTo>
                  <a:lnTo>
                    <a:pt x="13065" y="97790"/>
                  </a:lnTo>
                  <a:lnTo>
                    <a:pt x="12807" y="101600"/>
                  </a:lnTo>
                  <a:lnTo>
                    <a:pt x="12690" y="102870"/>
                  </a:lnTo>
                  <a:lnTo>
                    <a:pt x="12709" y="516890"/>
                  </a:lnTo>
                  <a:lnTo>
                    <a:pt x="13103" y="521970"/>
                  </a:lnTo>
                  <a:lnTo>
                    <a:pt x="13712" y="527050"/>
                  </a:lnTo>
                  <a:lnTo>
                    <a:pt x="14551" y="532130"/>
                  </a:lnTo>
                  <a:lnTo>
                    <a:pt x="14773" y="532130"/>
                  </a:lnTo>
                  <a:lnTo>
                    <a:pt x="15630" y="535940"/>
                  </a:lnTo>
                  <a:lnTo>
                    <a:pt x="16913" y="541020"/>
                  </a:lnTo>
                  <a:lnTo>
                    <a:pt x="18411" y="544830"/>
                  </a:lnTo>
                  <a:lnTo>
                    <a:pt x="20113" y="549910"/>
                  </a:lnTo>
                  <a:lnTo>
                    <a:pt x="20507" y="549910"/>
                  </a:lnTo>
                  <a:lnTo>
                    <a:pt x="22031" y="553720"/>
                  </a:lnTo>
                  <a:lnTo>
                    <a:pt x="21891" y="553720"/>
                  </a:lnTo>
                  <a:lnTo>
                    <a:pt x="24126" y="557530"/>
                  </a:lnTo>
                  <a:lnTo>
                    <a:pt x="23987" y="557530"/>
                  </a:lnTo>
                  <a:lnTo>
                    <a:pt x="26425" y="561340"/>
                  </a:lnTo>
                  <a:lnTo>
                    <a:pt x="26260" y="561340"/>
                  </a:lnTo>
                  <a:lnTo>
                    <a:pt x="28902" y="565150"/>
                  </a:lnTo>
                  <a:lnTo>
                    <a:pt x="28724" y="565150"/>
                  </a:lnTo>
                  <a:lnTo>
                    <a:pt x="31556" y="568960"/>
                  </a:lnTo>
                  <a:lnTo>
                    <a:pt x="31365" y="568960"/>
                  </a:lnTo>
                  <a:lnTo>
                    <a:pt x="34375" y="572770"/>
                  </a:lnTo>
                  <a:lnTo>
                    <a:pt x="34185" y="572770"/>
                  </a:lnTo>
                  <a:lnTo>
                    <a:pt x="37372" y="576580"/>
                  </a:lnTo>
                  <a:lnTo>
                    <a:pt x="37169" y="576580"/>
                  </a:lnTo>
                  <a:lnTo>
                    <a:pt x="40522" y="579120"/>
                  </a:lnTo>
                  <a:lnTo>
                    <a:pt x="40306" y="579120"/>
                  </a:lnTo>
                  <a:lnTo>
                    <a:pt x="43824" y="582930"/>
                  </a:lnTo>
                  <a:lnTo>
                    <a:pt x="43608" y="582930"/>
                  </a:lnTo>
                  <a:lnTo>
                    <a:pt x="47278" y="585470"/>
                  </a:lnTo>
                  <a:lnTo>
                    <a:pt x="47050" y="585470"/>
                  </a:lnTo>
                  <a:lnTo>
                    <a:pt x="50873" y="588010"/>
                  </a:lnTo>
                  <a:lnTo>
                    <a:pt x="50631" y="588010"/>
                  </a:lnTo>
                  <a:lnTo>
                    <a:pt x="54606" y="591820"/>
                  </a:lnTo>
                  <a:lnTo>
                    <a:pt x="56410" y="591820"/>
                  </a:lnTo>
                  <a:lnTo>
                    <a:pt x="58467" y="593090"/>
                  </a:lnTo>
                  <a:lnTo>
                    <a:pt x="58200" y="593090"/>
                  </a:lnTo>
                  <a:lnTo>
                    <a:pt x="62442" y="595630"/>
                  </a:lnTo>
                  <a:lnTo>
                    <a:pt x="62176" y="595630"/>
                  </a:lnTo>
                  <a:lnTo>
                    <a:pt x="66544" y="598170"/>
                  </a:lnTo>
                  <a:lnTo>
                    <a:pt x="66265" y="598170"/>
                  </a:lnTo>
                  <a:lnTo>
                    <a:pt x="70748" y="599440"/>
                  </a:lnTo>
                  <a:lnTo>
                    <a:pt x="70469" y="599440"/>
                  </a:lnTo>
                  <a:lnTo>
                    <a:pt x="75066" y="601980"/>
                  </a:lnTo>
                  <a:lnTo>
                    <a:pt x="74774" y="601980"/>
                  </a:lnTo>
                  <a:lnTo>
                    <a:pt x="79486" y="603250"/>
                  </a:lnTo>
                  <a:lnTo>
                    <a:pt x="79181" y="603250"/>
                  </a:lnTo>
                  <a:lnTo>
                    <a:pt x="83994" y="604520"/>
                  </a:lnTo>
                  <a:lnTo>
                    <a:pt x="83689" y="604520"/>
                  </a:lnTo>
                  <a:lnTo>
                    <a:pt x="88592" y="605790"/>
                  </a:lnTo>
                  <a:lnTo>
                    <a:pt x="92948" y="605790"/>
                  </a:lnTo>
                  <a:lnTo>
                    <a:pt x="98015" y="607060"/>
                  </a:lnTo>
                  <a:lnTo>
                    <a:pt x="1532632" y="607060"/>
                  </a:lnTo>
                  <a:lnTo>
                    <a:pt x="1527984" y="609600"/>
                  </a:lnTo>
                  <a:lnTo>
                    <a:pt x="1523222" y="612140"/>
                  </a:lnTo>
                  <a:lnTo>
                    <a:pt x="1513316" y="614680"/>
                  </a:lnTo>
                  <a:lnTo>
                    <a:pt x="1508210" y="617220"/>
                  </a:lnTo>
                  <a:lnTo>
                    <a:pt x="1502991" y="618490"/>
                  </a:lnTo>
                  <a:close/>
                </a:path>
                <a:path w="1589405" h="619760">
                  <a:moveTo>
                    <a:pt x="1481299" y="12700"/>
                  </a:moveTo>
                  <a:lnTo>
                    <a:pt x="107578" y="12700"/>
                  </a:lnTo>
                  <a:lnTo>
                    <a:pt x="107743" y="11430"/>
                  </a:lnTo>
                  <a:lnTo>
                    <a:pt x="1481134" y="11430"/>
                  </a:lnTo>
                  <a:lnTo>
                    <a:pt x="1481299" y="12700"/>
                  </a:lnTo>
                  <a:close/>
                </a:path>
                <a:path w="1589405" h="619760">
                  <a:moveTo>
                    <a:pt x="1526701" y="24130"/>
                  </a:moveTo>
                  <a:lnTo>
                    <a:pt x="1522333" y="21590"/>
                  </a:lnTo>
                  <a:lnTo>
                    <a:pt x="1522612" y="21590"/>
                  </a:lnTo>
                  <a:lnTo>
                    <a:pt x="1518129" y="19050"/>
                  </a:lnTo>
                  <a:lnTo>
                    <a:pt x="1518408" y="19050"/>
                  </a:lnTo>
                  <a:lnTo>
                    <a:pt x="1513811" y="17780"/>
                  </a:lnTo>
                  <a:lnTo>
                    <a:pt x="1514103" y="17780"/>
                  </a:lnTo>
                  <a:lnTo>
                    <a:pt x="1509391" y="16510"/>
                  </a:lnTo>
                  <a:lnTo>
                    <a:pt x="1509696" y="16510"/>
                  </a:lnTo>
                  <a:lnTo>
                    <a:pt x="1504883" y="15240"/>
                  </a:lnTo>
                  <a:lnTo>
                    <a:pt x="1505200" y="15240"/>
                  </a:lnTo>
                  <a:lnTo>
                    <a:pt x="1500298" y="13970"/>
                  </a:lnTo>
                  <a:lnTo>
                    <a:pt x="1500603" y="13970"/>
                  </a:lnTo>
                  <a:lnTo>
                    <a:pt x="1495612" y="12700"/>
                  </a:lnTo>
                  <a:lnTo>
                    <a:pt x="1486354" y="12700"/>
                  </a:lnTo>
                  <a:lnTo>
                    <a:pt x="1481134" y="11430"/>
                  </a:lnTo>
                  <a:lnTo>
                    <a:pt x="1530308" y="11430"/>
                  </a:lnTo>
                  <a:lnTo>
                    <a:pt x="1532632" y="12700"/>
                  </a:lnTo>
                  <a:lnTo>
                    <a:pt x="1537141" y="15240"/>
                  </a:lnTo>
                  <a:lnTo>
                    <a:pt x="1541510" y="17780"/>
                  </a:lnTo>
                  <a:lnTo>
                    <a:pt x="1545726" y="20320"/>
                  </a:lnTo>
                  <a:lnTo>
                    <a:pt x="1548444" y="22860"/>
                  </a:lnTo>
                  <a:lnTo>
                    <a:pt x="1526435" y="22860"/>
                  </a:lnTo>
                  <a:lnTo>
                    <a:pt x="1526701" y="24130"/>
                  </a:lnTo>
                  <a:close/>
                </a:path>
                <a:path w="1589405" h="619760">
                  <a:moveTo>
                    <a:pt x="62176" y="24130"/>
                  </a:moveTo>
                  <a:lnTo>
                    <a:pt x="62442" y="22860"/>
                  </a:lnTo>
                  <a:lnTo>
                    <a:pt x="64360" y="22860"/>
                  </a:lnTo>
                  <a:lnTo>
                    <a:pt x="62176" y="24130"/>
                  </a:lnTo>
                  <a:close/>
                </a:path>
                <a:path w="1589405" h="619760">
                  <a:moveTo>
                    <a:pt x="1557512" y="50800"/>
                  </a:moveTo>
                  <a:lnTo>
                    <a:pt x="1554502" y="46990"/>
                  </a:lnTo>
                  <a:lnTo>
                    <a:pt x="1554692" y="46990"/>
                  </a:lnTo>
                  <a:lnTo>
                    <a:pt x="1551505" y="43180"/>
                  </a:lnTo>
                  <a:lnTo>
                    <a:pt x="1551708" y="43180"/>
                  </a:lnTo>
                  <a:lnTo>
                    <a:pt x="1548355" y="39370"/>
                  </a:lnTo>
                  <a:lnTo>
                    <a:pt x="1548571" y="39370"/>
                  </a:lnTo>
                  <a:lnTo>
                    <a:pt x="1545053" y="36830"/>
                  </a:lnTo>
                  <a:lnTo>
                    <a:pt x="1545282" y="36830"/>
                  </a:lnTo>
                  <a:lnTo>
                    <a:pt x="1541599" y="34290"/>
                  </a:lnTo>
                  <a:lnTo>
                    <a:pt x="1541827" y="34290"/>
                  </a:lnTo>
                  <a:lnTo>
                    <a:pt x="1538004" y="30480"/>
                  </a:lnTo>
                  <a:lnTo>
                    <a:pt x="1538246" y="30480"/>
                  </a:lnTo>
                  <a:lnTo>
                    <a:pt x="1534271" y="27940"/>
                  </a:lnTo>
                  <a:lnTo>
                    <a:pt x="1534525" y="27940"/>
                  </a:lnTo>
                  <a:lnTo>
                    <a:pt x="1530423" y="25400"/>
                  </a:lnTo>
                  <a:lnTo>
                    <a:pt x="1530677" y="25400"/>
                  </a:lnTo>
                  <a:lnTo>
                    <a:pt x="1526435" y="22860"/>
                  </a:lnTo>
                  <a:lnTo>
                    <a:pt x="1548444" y="22860"/>
                  </a:lnTo>
                  <a:lnTo>
                    <a:pt x="1549803" y="24130"/>
                  </a:lnTo>
                  <a:lnTo>
                    <a:pt x="1553702" y="27940"/>
                  </a:lnTo>
                  <a:lnTo>
                    <a:pt x="1557448" y="30480"/>
                  </a:lnTo>
                  <a:lnTo>
                    <a:pt x="1561004" y="34290"/>
                  </a:lnTo>
                  <a:lnTo>
                    <a:pt x="1564395" y="38100"/>
                  </a:lnTo>
                  <a:lnTo>
                    <a:pt x="1567583" y="43180"/>
                  </a:lnTo>
                  <a:lnTo>
                    <a:pt x="1570593" y="46990"/>
                  </a:lnTo>
                  <a:lnTo>
                    <a:pt x="1572455" y="49530"/>
                  </a:lnTo>
                  <a:lnTo>
                    <a:pt x="1557321" y="49530"/>
                  </a:lnTo>
                  <a:lnTo>
                    <a:pt x="1557512" y="50800"/>
                  </a:lnTo>
                  <a:close/>
                </a:path>
                <a:path w="1589405" h="619760">
                  <a:moveTo>
                    <a:pt x="31365" y="50800"/>
                  </a:moveTo>
                  <a:lnTo>
                    <a:pt x="31556" y="49530"/>
                  </a:lnTo>
                  <a:lnTo>
                    <a:pt x="32369" y="49530"/>
                  </a:lnTo>
                  <a:lnTo>
                    <a:pt x="31365" y="50800"/>
                  </a:lnTo>
                  <a:close/>
                </a:path>
                <a:path w="1589405" h="619760">
                  <a:moveTo>
                    <a:pt x="1560153" y="54610"/>
                  </a:moveTo>
                  <a:lnTo>
                    <a:pt x="1557321" y="49530"/>
                  </a:lnTo>
                  <a:lnTo>
                    <a:pt x="1572455" y="49530"/>
                  </a:lnTo>
                  <a:lnTo>
                    <a:pt x="1573387" y="50800"/>
                  </a:lnTo>
                  <a:lnTo>
                    <a:pt x="1574688" y="53340"/>
                  </a:lnTo>
                  <a:lnTo>
                    <a:pt x="1559975" y="53340"/>
                  </a:lnTo>
                  <a:lnTo>
                    <a:pt x="1560153" y="54610"/>
                  </a:lnTo>
                  <a:close/>
                </a:path>
                <a:path w="1589405" h="619760">
                  <a:moveTo>
                    <a:pt x="28724" y="54610"/>
                  </a:moveTo>
                  <a:lnTo>
                    <a:pt x="28902" y="53340"/>
                  </a:lnTo>
                  <a:lnTo>
                    <a:pt x="29432" y="53340"/>
                  </a:lnTo>
                  <a:lnTo>
                    <a:pt x="28724" y="54610"/>
                  </a:lnTo>
                  <a:close/>
                </a:path>
                <a:path w="1589405" h="619760">
                  <a:moveTo>
                    <a:pt x="1562617" y="58420"/>
                  </a:moveTo>
                  <a:lnTo>
                    <a:pt x="1559975" y="53340"/>
                  </a:lnTo>
                  <a:lnTo>
                    <a:pt x="1574688" y="53340"/>
                  </a:lnTo>
                  <a:lnTo>
                    <a:pt x="1575990" y="55880"/>
                  </a:lnTo>
                  <a:lnTo>
                    <a:pt x="1576584" y="57150"/>
                  </a:lnTo>
                  <a:lnTo>
                    <a:pt x="1562452" y="57150"/>
                  </a:lnTo>
                  <a:lnTo>
                    <a:pt x="1562617" y="58420"/>
                  </a:lnTo>
                  <a:close/>
                </a:path>
                <a:path w="1589405" h="619760">
                  <a:moveTo>
                    <a:pt x="26260" y="58420"/>
                  </a:moveTo>
                  <a:lnTo>
                    <a:pt x="26425" y="57150"/>
                  </a:lnTo>
                  <a:lnTo>
                    <a:pt x="26920" y="57150"/>
                  </a:lnTo>
                  <a:lnTo>
                    <a:pt x="26260" y="58420"/>
                  </a:lnTo>
                  <a:close/>
                </a:path>
                <a:path w="1589405" h="619760">
                  <a:moveTo>
                    <a:pt x="1570580" y="74930"/>
                  </a:moveTo>
                  <a:lnTo>
                    <a:pt x="1568764" y="69850"/>
                  </a:lnTo>
                  <a:lnTo>
                    <a:pt x="1566859" y="66040"/>
                  </a:lnTo>
                  <a:lnTo>
                    <a:pt x="1566986" y="66040"/>
                  </a:lnTo>
                  <a:lnTo>
                    <a:pt x="1564751" y="62230"/>
                  </a:lnTo>
                  <a:lnTo>
                    <a:pt x="1564903" y="62230"/>
                  </a:lnTo>
                  <a:lnTo>
                    <a:pt x="1562452" y="57150"/>
                  </a:lnTo>
                  <a:lnTo>
                    <a:pt x="1576584" y="57150"/>
                  </a:lnTo>
                  <a:lnTo>
                    <a:pt x="1578365" y="60960"/>
                  </a:lnTo>
                  <a:lnTo>
                    <a:pt x="1580524" y="64770"/>
                  </a:lnTo>
                  <a:lnTo>
                    <a:pt x="1582454" y="69850"/>
                  </a:lnTo>
                  <a:lnTo>
                    <a:pt x="1583721" y="73660"/>
                  </a:lnTo>
                  <a:lnTo>
                    <a:pt x="1570466" y="73660"/>
                  </a:lnTo>
                  <a:lnTo>
                    <a:pt x="1570580" y="74930"/>
                  </a:lnTo>
                  <a:close/>
                </a:path>
                <a:path w="1589405" h="619760">
                  <a:moveTo>
                    <a:pt x="18297" y="74930"/>
                  </a:moveTo>
                  <a:lnTo>
                    <a:pt x="18411" y="73660"/>
                  </a:lnTo>
                  <a:lnTo>
                    <a:pt x="18751" y="73660"/>
                  </a:lnTo>
                  <a:lnTo>
                    <a:pt x="18297" y="74930"/>
                  </a:lnTo>
                  <a:close/>
                </a:path>
                <a:path w="1589405" h="619760">
                  <a:moveTo>
                    <a:pt x="1573336" y="83820"/>
                  </a:moveTo>
                  <a:lnTo>
                    <a:pt x="1571964" y="78740"/>
                  </a:lnTo>
                  <a:lnTo>
                    <a:pt x="1570466" y="73660"/>
                  </a:lnTo>
                  <a:lnTo>
                    <a:pt x="1583721" y="73660"/>
                  </a:lnTo>
                  <a:lnTo>
                    <a:pt x="1584144" y="74930"/>
                  </a:lnTo>
                  <a:lnTo>
                    <a:pt x="1585591" y="80010"/>
                  </a:lnTo>
                  <a:lnTo>
                    <a:pt x="1586195" y="82550"/>
                  </a:lnTo>
                  <a:lnTo>
                    <a:pt x="1573260" y="82550"/>
                  </a:lnTo>
                  <a:lnTo>
                    <a:pt x="1573336" y="83820"/>
                  </a:lnTo>
                  <a:close/>
                </a:path>
                <a:path w="1589405" h="619760">
                  <a:moveTo>
                    <a:pt x="15541" y="83820"/>
                  </a:moveTo>
                  <a:lnTo>
                    <a:pt x="15630" y="82550"/>
                  </a:lnTo>
                  <a:lnTo>
                    <a:pt x="15884" y="82550"/>
                  </a:lnTo>
                  <a:lnTo>
                    <a:pt x="15541" y="83820"/>
                  </a:lnTo>
                  <a:close/>
                </a:path>
                <a:path w="1589405" h="619760">
                  <a:moveTo>
                    <a:pt x="1587179" y="532130"/>
                  </a:moveTo>
                  <a:lnTo>
                    <a:pt x="1574326" y="532130"/>
                  </a:lnTo>
                  <a:lnTo>
                    <a:pt x="1575215" y="527050"/>
                  </a:lnTo>
                  <a:lnTo>
                    <a:pt x="1575812" y="521970"/>
                  </a:lnTo>
                  <a:lnTo>
                    <a:pt x="1576168" y="516890"/>
                  </a:lnTo>
                  <a:lnTo>
                    <a:pt x="1576187" y="102870"/>
                  </a:lnTo>
                  <a:lnTo>
                    <a:pt x="1576155" y="101600"/>
                  </a:lnTo>
                  <a:lnTo>
                    <a:pt x="1575774" y="97790"/>
                  </a:lnTo>
                  <a:lnTo>
                    <a:pt x="1575165" y="92710"/>
                  </a:lnTo>
                  <a:lnTo>
                    <a:pt x="1574326" y="87630"/>
                  </a:lnTo>
                  <a:lnTo>
                    <a:pt x="1573260" y="82550"/>
                  </a:lnTo>
                  <a:lnTo>
                    <a:pt x="1586195" y="82550"/>
                  </a:lnTo>
                  <a:lnTo>
                    <a:pt x="1586798" y="85090"/>
                  </a:lnTo>
                  <a:lnTo>
                    <a:pt x="1587750" y="90170"/>
                  </a:lnTo>
                  <a:lnTo>
                    <a:pt x="1588423" y="96520"/>
                  </a:lnTo>
                  <a:lnTo>
                    <a:pt x="1588843" y="101600"/>
                  </a:lnTo>
                  <a:lnTo>
                    <a:pt x="1588877" y="102870"/>
                  </a:lnTo>
                  <a:lnTo>
                    <a:pt x="1588843" y="518160"/>
                  </a:lnTo>
                  <a:lnTo>
                    <a:pt x="1588423" y="523240"/>
                  </a:lnTo>
                  <a:lnTo>
                    <a:pt x="1587750" y="528320"/>
                  </a:lnTo>
                  <a:lnTo>
                    <a:pt x="1587179" y="532130"/>
                  </a:lnTo>
                  <a:close/>
                </a:path>
                <a:path w="1589405" h="619760">
                  <a:moveTo>
                    <a:pt x="12709" y="102870"/>
                  </a:moveTo>
                  <a:lnTo>
                    <a:pt x="12722" y="101600"/>
                  </a:lnTo>
                  <a:lnTo>
                    <a:pt x="12709" y="102870"/>
                  </a:lnTo>
                  <a:close/>
                </a:path>
                <a:path w="1589405" h="619760">
                  <a:moveTo>
                    <a:pt x="1576168" y="102870"/>
                  </a:moveTo>
                  <a:lnTo>
                    <a:pt x="1576070" y="101600"/>
                  </a:lnTo>
                  <a:lnTo>
                    <a:pt x="1576168" y="102870"/>
                  </a:lnTo>
                  <a:close/>
                </a:path>
                <a:path w="1589405" h="619760">
                  <a:moveTo>
                    <a:pt x="14773" y="532130"/>
                  </a:moveTo>
                  <a:lnTo>
                    <a:pt x="14551" y="532130"/>
                  </a:lnTo>
                  <a:lnTo>
                    <a:pt x="14487" y="530860"/>
                  </a:lnTo>
                  <a:lnTo>
                    <a:pt x="14773" y="532130"/>
                  </a:lnTo>
                  <a:close/>
                </a:path>
                <a:path w="1589405" h="619760">
                  <a:moveTo>
                    <a:pt x="1582454" y="549910"/>
                  </a:moveTo>
                  <a:lnTo>
                    <a:pt x="1568764" y="549910"/>
                  </a:lnTo>
                  <a:lnTo>
                    <a:pt x="1570580" y="544830"/>
                  </a:lnTo>
                  <a:lnTo>
                    <a:pt x="1572066" y="541020"/>
                  </a:lnTo>
                  <a:lnTo>
                    <a:pt x="1573336" y="535940"/>
                  </a:lnTo>
                  <a:lnTo>
                    <a:pt x="1574390" y="530860"/>
                  </a:lnTo>
                  <a:lnTo>
                    <a:pt x="1574326" y="532130"/>
                  </a:lnTo>
                  <a:lnTo>
                    <a:pt x="1587179" y="532130"/>
                  </a:lnTo>
                  <a:lnTo>
                    <a:pt x="1586798" y="534670"/>
                  </a:lnTo>
                  <a:lnTo>
                    <a:pt x="1585591" y="539750"/>
                  </a:lnTo>
                  <a:lnTo>
                    <a:pt x="1584144" y="544830"/>
                  </a:lnTo>
                  <a:lnTo>
                    <a:pt x="1582454" y="549910"/>
                  </a:lnTo>
                  <a:close/>
                </a:path>
                <a:path w="1589405" h="619760">
                  <a:moveTo>
                    <a:pt x="20507" y="549910"/>
                  </a:moveTo>
                  <a:lnTo>
                    <a:pt x="20113" y="549910"/>
                  </a:lnTo>
                  <a:lnTo>
                    <a:pt x="19999" y="548640"/>
                  </a:lnTo>
                  <a:lnTo>
                    <a:pt x="20507" y="549910"/>
                  </a:lnTo>
                  <a:close/>
                </a:path>
                <a:path w="1589405" h="619760">
                  <a:moveTo>
                    <a:pt x="1553702" y="591820"/>
                  </a:moveTo>
                  <a:lnTo>
                    <a:pt x="1534271" y="591820"/>
                  </a:lnTo>
                  <a:lnTo>
                    <a:pt x="1538246" y="588010"/>
                  </a:lnTo>
                  <a:lnTo>
                    <a:pt x="1538004" y="588010"/>
                  </a:lnTo>
                  <a:lnTo>
                    <a:pt x="1541827" y="585470"/>
                  </a:lnTo>
                  <a:lnTo>
                    <a:pt x="1541599" y="585470"/>
                  </a:lnTo>
                  <a:lnTo>
                    <a:pt x="1545282" y="582930"/>
                  </a:lnTo>
                  <a:lnTo>
                    <a:pt x="1545053" y="582930"/>
                  </a:lnTo>
                  <a:lnTo>
                    <a:pt x="1548571" y="579120"/>
                  </a:lnTo>
                  <a:lnTo>
                    <a:pt x="1548355" y="579120"/>
                  </a:lnTo>
                  <a:lnTo>
                    <a:pt x="1551708" y="576580"/>
                  </a:lnTo>
                  <a:lnTo>
                    <a:pt x="1551505" y="576580"/>
                  </a:lnTo>
                  <a:lnTo>
                    <a:pt x="1554692" y="572770"/>
                  </a:lnTo>
                  <a:lnTo>
                    <a:pt x="1554502" y="572770"/>
                  </a:lnTo>
                  <a:lnTo>
                    <a:pt x="1557512" y="568960"/>
                  </a:lnTo>
                  <a:lnTo>
                    <a:pt x="1557321" y="568960"/>
                  </a:lnTo>
                  <a:lnTo>
                    <a:pt x="1560153" y="565150"/>
                  </a:lnTo>
                  <a:lnTo>
                    <a:pt x="1559975" y="565150"/>
                  </a:lnTo>
                  <a:lnTo>
                    <a:pt x="1562617" y="561340"/>
                  </a:lnTo>
                  <a:lnTo>
                    <a:pt x="1562452" y="561340"/>
                  </a:lnTo>
                  <a:lnTo>
                    <a:pt x="1564903" y="557530"/>
                  </a:lnTo>
                  <a:lnTo>
                    <a:pt x="1564751" y="557530"/>
                  </a:lnTo>
                  <a:lnTo>
                    <a:pt x="1566986" y="553720"/>
                  </a:lnTo>
                  <a:lnTo>
                    <a:pt x="1566859" y="553720"/>
                  </a:lnTo>
                  <a:lnTo>
                    <a:pt x="1568878" y="548640"/>
                  </a:lnTo>
                  <a:lnTo>
                    <a:pt x="1568764" y="549910"/>
                  </a:lnTo>
                  <a:lnTo>
                    <a:pt x="1582454" y="549910"/>
                  </a:lnTo>
                  <a:lnTo>
                    <a:pt x="1580524" y="553720"/>
                  </a:lnTo>
                  <a:lnTo>
                    <a:pt x="1578365" y="558800"/>
                  </a:lnTo>
                  <a:lnTo>
                    <a:pt x="1575990" y="563880"/>
                  </a:lnTo>
                  <a:lnTo>
                    <a:pt x="1573387" y="567690"/>
                  </a:lnTo>
                  <a:lnTo>
                    <a:pt x="1570593" y="572770"/>
                  </a:lnTo>
                  <a:lnTo>
                    <a:pt x="1567583" y="576580"/>
                  </a:lnTo>
                  <a:lnTo>
                    <a:pt x="1564395" y="580390"/>
                  </a:lnTo>
                  <a:lnTo>
                    <a:pt x="1561004" y="584200"/>
                  </a:lnTo>
                  <a:lnTo>
                    <a:pt x="1557448" y="588010"/>
                  </a:lnTo>
                  <a:lnTo>
                    <a:pt x="1553702" y="591820"/>
                  </a:lnTo>
                  <a:close/>
                </a:path>
                <a:path w="1589405" h="619760">
                  <a:moveTo>
                    <a:pt x="56410" y="591820"/>
                  </a:moveTo>
                  <a:lnTo>
                    <a:pt x="54606" y="591820"/>
                  </a:lnTo>
                  <a:lnTo>
                    <a:pt x="54352" y="590550"/>
                  </a:lnTo>
                  <a:lnTo>
                    <a:pt x="56410" y="591820"/>
                  </a:lnTo>
                  <a:close/>
                </a:path>
                <a:path w="1589405" h="619760">
                  <a:moveTo>
                    <a:pt x="1532632" y="607060"/>
                  </a:moveTo>
                  <a:lnTo>
                    <a:pt x="1490862" y="607060"/>
                  </a:lnTo>
                  <a:lnTo>
                    <a:pt x="1495929" y="605790"/>
                  </a:lnTo>
                  <a:lnTo>
                    <a:pt x="1500298" y="605790"/>
                  </a:lnTo>
                  <a:lnTo>
                    <a:pt x="1505200" y="604520"/>
                  </a:lnTo>
                  <a:lnTo>
                    <a:pt x="1504883" y="604520"/>
                  </a:lnTo>
                  <a:lnTo>
                    <a:pt x="1509696" y="603250"/>
                  </a:lnTo>
                  <a:lnTo>
                    <a:pt x="1509391" y="603250"/>
                  </a:lnTo>
                  <a:lnTo>
                    <a:pt x="1514103" y="601980"/>
                  </a:lnTo>
                  <a:lnTo>
                    <a:pt x="1513811" y="601980"/>
                  </a:lnTo>
                  <a:lnTo>
                    <a:pt x="1518408" y="599440"/>
                  </a:lnTo>
                  <a:lnTo>
                    <a:pt x="1518129" y="599440"/>
                  </a:lnTo>
                  <a:lnTo>
                    <a:pt x="1522612" y="598170"/>
                  </a:lnTo>
                  <a:lnTo>
                    <a:pt x="1522333" y="598170"/>
                  </a:lnTo>
                  <a:lnTo>
                    <a:pt x="1526701" y="595630"/>
                  </a:lnTo>
                  <a:lnTo>
                    <a:pt x="1526435" y="595630"/>
                  </a:lnTo>
                  <a:lnTo>
                    <a:pt x="1530677" y="593090"/>
                  </a:lnTo>
                  <a:lnTo>
                    <a:pt x="1530423" y="593090"/>
                  </a:lnTo>
                  <a:lnTo>
                    <a:pt x="1534525" y="590550"/>
                  </a:lnTo>
                  <a:lnTo>
                    <a:pt x="1534271" y="591820"/>
                  </a:lnTo>
                  <a:lnTo>
                    <a:pt x="1553702" y="591820"/>
                  </a:lnTo>
                  <a:lnTo>
                    <a:pt x="1549803" y="595630"/>
                  </a:lnTo>
                  <a:lnTo>
                    <a:pt x="1545726" y="598170"/>
                  </a:lnTo>
                  <a:lnTo>
                    <a:pt x="1541510" y="601980"/>
                  </a:lnTo>
                  <a:lnTo>
                    <a:pt x="1537141" y="604520"/>
                  </a:lnTo>
                  <a:lnTo>
                    <a:pt x="1532632" y="607060"/>
                  </a:lnTo>
                  <a:close/>
                </a:path>
                <a:path w="1589405" h="619760">
                  <a:moveTo>
                    <a:pt x="1492297" y="619760"/>
                  </a:moveTo>
                  <a:lnTo>
                    <a:pt x="96580" y="619760"/>
                  </a:lnTo>
                  <a:lnTo>
                    <a:pt x="91195" y="618490"/>
                  </a:lnTo>
                  <a:lnTo>
                    <a:pt x="1497695" y="618490"/>
                  </a:lnTo>
                  <a:lnTo>
                    <a:pt x="1492297" y="619760"/>
                  </a:lnTo>
                  <a:close/>
                </a:path>
              </a:pathLst>
            </a:custGeom>
            <a:solidFill>
              <a:srgbClr val="F7F7F7"/>
            </a:solidFill>
          </p:spPr>
          <p:txBody>
            <a:bodyPr wrap="square" lIns="0" tIns="0" rIns="0" bIns="0" rtlCol="0"/>
            <a:lstStyle/>
            <a:p/>
          </p:txBody>
        </p:sp>
      </p:grpSp>
      <p:grpSp>
        <p:nvGrpSpPr>
          <p:cNvPr id="36" name="object 36"/>
          <p:cNvGrpSpPr/>
          <p:nvPr/>
        </p:nvGrpSpPr>
        <p:grpSpPr>
          <a:xfrm>
            <a:off x="7885112" y="2454363"/>
            <a:ext cx="4022725" cy="3336290"/>
            <a:chOff x="7885112" y="2454363"/>
            <a:chExt cx="4022725" cy="3336290"/>
          </a:xfrm>
        </p:grpSpPr>
        <p:sp>
          <p:nvSpPr>
            <p:cNvPr id="37" name="object 37"/>
            <p:cNvSpPr/>
            <p:nvPr/>
          </p:nvSpPr>
          <p:spPr>
            <a:xfrm>
              <a:off x="7891272" y="2505456"/>
              <a:ext cx="4010025" cy="586740"/>
            </a:xfrm>
            <a:custGeom>
              <a:avLst/>
              <a:gdLst/>
              <a:ahLst/>
              <a:cxnLst/>
              <a:rect l="l" t="t" r="r" b="b"/>
              <a:pathLst>
                <a:path w="4010025" h="586739">
                  <a:moveTo>
                    <a:pt x="3971544" y="39624"/>
                  </a:moveTo>
                  <a:lnTo>
                    <a:pt x="3931920" y="39624"/>
                  </a:lnTo>
                  <a:lnTo>
                    <a:pt x="3931920" y="0"/>
                  </a:lnTo>
                  <a:lnTo>
                    <a:pt x="3933521" y="7505"/>
                  </a:lnTo>
                  <a:lnTo>
                    <a:pt x="3937744" y="13665"/>
                  </a:lnTo>
                  <a:lnTo>
                    <a:pt x="3943969" y="17834"/>
                  </a:lnTo>
                  <a:lnTo>
                    <a:pt x="3951579" y="19367"/>
                  </a:lnTo>
                  <a:lnTo>
                    <a:pt x="3971544" y="19367"/>
                  </a:lnTo>
                  <a:lnTo>
                    <a:pt x="3971544" y="39624"/>
                  </a:lnTo>
                  <a:close/>
                </a:path>
                <a:path w="4010025" h="586739">
                  <a:moveTo>
                    <a:pt x="3971544" y="19367"/>
                  </a:moveTo>
                  <a:lnTo>
                    <a:pt x="3951579" y="19367"/>
                  </a:lnTo>
                  <a:lnTo>
                    <a:pt x="3959194" y="17834"/>
                  </a:lnTo>
                  <a:lnTo>
                    <a:pt x="3965452" y="13665"/>
                  </a:lnTo>
                  <a:lnTo>
                    <a:pt x="3969765" y="7505"/>
                  </a:lnTo>
                  <a:lnTo>
                    <a:pt x="3971544" y="0"/>
                  </a:lnTo>
                  <a:lnTo>
                    <a:pt x="3971544" y="19367"/>
                  </a:lnTo>
                  <a:close/>
                </a:path>
                <a:path w="4010025" h="586739">
                  <a:moveTo>
                    <a:pt x="39281" y="586193"/>
                  </a:moveTo>
                  <a:lnTo>
                    <a:pt x="24061" y="583122"/>
                  </a:lnTo>
                  <a:lnTo>
                    <a:pt x="11615" y="574746"/>
                  </a:lnTo>
                  <a:lnTo>
                    <a:pt x="3181" y="562324"/>
                  </a:lnTo>
                  <a:lnTo>
                    <a:pt x="0" y="547116"/>
                  </a:lnTo>
                  <a:lnTo>
                    <a:pt x="0" y="77724"/>
                  </a:lnTo>
                  <a:lnTo>
                    <a:pt x="3187" y="62680"/>
                  </a:lnTo>
                  <a:lnTo>
                    <a:pt x="11658" y="50415"/>
                  </a:lnTo>
                  <a:lnTo>
                    <a:pt x="24206" y="42280"/>
                  </a:lnTo>
                  <a:lnTo>
                    <a:pt x="39624" y="39624"/>
                  </a:lnTo>
                  <a:lnTo>
                    <a:pt x="3971544" y="39624"/>
                  </a:lnTo>
                  <a:lnTo>
                    <a:pt x="3986508" y="36143"/>
                  </a:lnTo>
                  <a:lnTo>
                    <a:pt x="3998747" y="27574"/>
                  </a:lnTo>
                  <a:lnTo>
                    <a:pt x="4006909" y="15124"/>
                  </a:lnTo>
                  <a:lnTo>
                    <a:pt x="4009644" y="0"/>
                  </a:lnTo>
                  <a:lnTo>
                    <a:pt x="4009644" y="58458"/>
                  </a:lnTo>
                  <a:lnTo>
                    <a:pt x="58826" y="58458"/>
                  </a:lnTo>
                  <a:lnTo>
                    <a:pt x="51217" y="59994"/>
                  </a:lnTo>
                  <a:lnTo>
                    <a:pt x="45048" y="64147"/>
                  </a:lnTo>
                  <a:lnTo>
                    <a:pt x="40961" y="70277"/>
                  </a:lnTo>
                  <a:lnTo>
                    <a:pt x="39624" y="77724"/>
                  </a:lnTo>
                  <a:lnTo>
                    <a:pt x="39624" y="117348"/>
                  </a:lnTo>
                  <a:lnTo>
                    <a:pt x="4009644" y="117348"/>
                  </a:lnTo>
                  <a:lnTo>
                    <a:pt x="4009644" y="469392"/>
                  </a:lnTo>
                  <a:lnTo>
                    <a:pt x="4006909" y="484328"/>
                  </a:lnTo>
                  <a:lnTo>
                    <a:pt x="3998747" y="496557"/>
                  </a:lnTo>
                  <a:lnTo>
                    <a:pt x="3986508" y="504728"/>
                  </a:lnTo>
                  <a:lnTo>
                    <a:pt x="3971544" y="507492"/>
                  </a:lnTo>
                  <a:lnTo>
                    <a:pt x="77724" y="507492"/>
                  </a:lnTo>
                  <a:lnTo>
                    <a:pt x="77724" y="547116"/>
                  </a:lnTo>
                  <a:lnTo>
                    <a:pt x="75026" y="562324"/>
                  </a:lnTo>
                  <a:lnTo>
                    <a:pt x="66841" y="574746"/>
                  </a:lnTo>
                  <a:lnTo>
                    <a:pt x="54487" y="583122"/>
                  </a:lnTo>
                  <a:lnTo>
                    <a:pt x="39281" y="586193"/>
                  </a:lnTo>
                  <a:close/>
                </a:path>
                <a:path w="4010025" h="586739">
                  <a:moveTo>
                    <a:pt x="4009644" y="117348"/>
                  </a:moveTo>
                  <a:lnTo>
                    <a:pt x="39624" y="117348"/>
                  </a:lnTo>
                  <a:lnTo>
                    <a:pt x="54641" y="114129"/>
                  </a:lnTo>
                  <a:lnTo>
                    <a:pt x="66965" y="105676"/>
                  </a:lnTo>
                  <a:lnTo>
                    <a:pt x="75305" y="93223"/>
                  </a:lnTo>
                  <a:lnTo>
                    <a:pt x="78371" y="78003"/>
                  </a:lnTo>
                  <a:lnTo>
                    <a:pt x="76835" y="70395"/>
                  </a:lnTo>
                  <a:lnTo>
                    <a:pt x="72647" y="64182"/>
                  </a:lnTo>
                  <a:lnTo>
                    <a:pt x="66412" y="59989"/>
                  </a:lnTo>
                  <a:lnTo>
                    <a:pt x="58826" y="58458"/>
                  </a:lnTo>
                  <a:lnTo>
                    <a:pt x="4009644" y="58458"/>
                  </a:lnTo>
                  <a:lnTo>
                    <a:pt x="4009644" y="117348"/>
                  </a:lnTo>
                  <a:close/>
                </a:path>
              </a:pathLst>
            </a:custGeom>
            <a:solidFill>
              <a:srgbClr val="C00000"/>
            </a:solidFill>
          </p:spPr>
          <p:txBody>
            <a:bodyPr wrap="square" lIns="0" tIns="0" rIns="0" bIns="0" rtlCol="0"/>
            <a:lstStyle/>
            <a:p/>
          </p:txBody>
        </p:sp>
        <p:pic>
          <p:nvPicPr>
            <p:cNvPr id="38" name="object 38"/>
            <p:cNvPicPr/>
            <p:nvPr/>
          </p:nvPicPr>
          <p:blipFill>
            <a:blip r:embed="rId16" cstate="print"/>
            <a:stretch>
              <a:fillRect/>
            </a:stretch>
          </p:blipFill>
          <p:spPr>
            <a:xfrm>
              <a:off x="7927848" y="2462784"/>
              <a:ext cx="3976115" cy="163067"/>
            </a:xfrm>
            <a:prstGeom prst="rect">
              <a:avLst/>
            </a:prstGeom>
          </p:spPr>
        </p:pic>
        <p:pic>
          <p:nvPicPr>
            <p:cNvPr id="39" name="object 39"/>
            <p:cNvPicPr/>
            <p:nvPr/>
          </p:nvPicPr>
          <p:blipFill>
            <a:blip r:embed="rId17" cstate="print"/>
            <a:stretch>
              <a:fillRect/>
            </a:stretch>
          </p:blipFill>
          <p:spPr>
            <a:xfrm>
              <a:off x="7885112" y="2454363"/>
              <a:ext cx="4022725" cy="1247292"/>
            </a:xfrm>
            <a:prstGeom prst="rect">
              <a:avLst/>
            </a:prstGeom>
          </p:spPr>
        </p:pic>
        <p:pic>
          <p:nvPicPr>
            <p:cNvPr id="40" name="object 40"/>
            <p:cNvPicPr/>
            <p:nvPr/>
          </p:nvPicPr>
          <p:blipFill>
            <a:blip r:embed="rId18" cstate="print"/>
            <a:stretch>
              <a:fillRect/>
            </a:stretch>
          </p:blipFill>
          <p:spPr>
            <a:xfrm>
              <a:off x="7927848" y="3069336"/>
              <a:ext cx="3976115" cy="164591"/>
            </a:xfrm>
            <a:prstGeom prst="rect">
              <a:avLst/>
            </a:prstGeom>
          </p:spPr>
        </p:pic>
        <p:pic>
          <p:nvPicPr>
            <p:cNvPr id="41" name="object 41"/>
            <p:cNvPicPr/>
            <p:nvPr/>
          </p:nvPicPr>
          <p:blipFill>
            <a:blip r:embed="rId19" cstate="print"/>
            <a:stretch>
              <a:fillRect/>
            </a:stretch>
          </p:blipFill>
          <p:spPr>
            <a:xfrm>
              <a:off x="7885125" y="3061385"/>
              <a:ext cx="4022712" cy="1250264"/>
            </a:xfrm>
            <a:prstGeom prst="rect">
              <a:avLst/>
            </a:prstGeom>
          </p:spPr>
        </p:pic>
        <p:pic>
          <p:nvPicPr>
            <p:cNvPr id="42" name="object 42"/>
            <p:cNvPicPr/>
            <p:nvPr/>
          </p:nvPicPr>
          <p:blipFill>
            <a:blip r:embed="rId20" cstate="print"/>
            <a:stretch>
              <a:fillRect/>
            </a:stretch>
          </p:blipFill>
          <p:spPr>
            <a:xfrm>
              <a:off x="7927848" y="3680460"/>
              <a:ext cx="3976115" cy="163068"/>
            </a:xfrm>
            <a:prstGeom prst="rect">
              <a:avLst/>
            </a:prstGeom>
          </p:spPr>
        </p:pic>
        <p:pic>
          <p:nvPicPr>
            <p:cNvPr id="43" name="object 43"/>
            <p:cNvPicPr/>
            <p:nvPr/>
          </p:nvPicPr>
          <p:blipFill>
            <a:blip r:embed="rId21" cstate="print"/>
            <a:stretch>
              <a:fillRect/>
            </a:stretch>
          </p:blipFill>
          <p:spPr>
            <a:xfrm>
              <a:off x="7885125" y="3671379"/>
              <a:ext cx="4022712" cy="1248676"/>
            </a:xfrm>
            <a:prstGeom prst="rect">
              <a:avLst/>
            </a:prstGeom>
          </p:spPr>
        </p:pic>
        <p:pic>
          <p:nvPicPr>
            <p:cNvPr id="44" name="object 44"/>
            <p:cNvPicPr/>
            <p:nvPr/>
          </p:nvPicPr>
          <p:blipFill>
            <a:blip r:embed="rId22" cstate="print"/>
            <a:stretch>
              <a:fillRect/>
            </a:stretch>
          </p:blipFill>
          <p:spPr>
            <a:xfrm>
              <a:off x="7927848" y="4290060"/>
              <a:ext cx="3976115" cy="163068"/>
            </a:xfrm>
            <a:prstGeom prst="rect">
              <a:avLst/>
            </a:prstGeom>
          </p:spPr>
        </p:pic>
        <p:pic>
          <p:nvPicPr>
            <p:cNvPr id="45" name="object 45"/>
            <p:cNvPicPr/>
            <p:nvPr/>
          </p:nvPicPr>
          <p:blipFill>
            <a:blip r:embed="rId23" cstate="print"/>
            <a:stretch>
              <a:fillRect/>
            </a:stretch>
          </p:blipFill>
          <p:spPr>
            <a:xfrm>
              <a:off x="7885125" y="4281271"/>
              <a:ext cx="4022712" cy="643889"/>
            </a:xfrm>
            <a:prstGeom prst="rect">
              <a:avLst/>
            </a:prstGeom>
          </p:spPr>
        </p:pic>
        <p:sp>
          <p:nvSpPr>
            <p:cNvPr id="46" name="object 46"/>
            <p:cNvSpPr/>
            <p:nvPr/>
          </p:nvSpPr>
          <p:spPr>
            <a:xfrm>
              <a:off x="7891272" y="4962144"/>
              <a:ext cx="4010025" cy="822325"/>
            </a:xfrm>
            <a:custGeom>
              <a:avLst/>
              <a:gdLst/>
              <a:ahLst/>
              <a:cxnLst/>
              <a:rect l="l" t="t" r="r" b="b"/>
              <a:pathLst>
                <a:path w="4010025" h="822325">
                  <a:moveTo>
                    <a:pt x="3954779" y="54863"/>
                  </a:moveTo>
                  <a:lnTo>
                    <a:pt x="3901439" y="54863"/>
                  </a:lnTo>
                  <a:lnTo>
                    <a:pt x="3901439" y="0"/>
                  </a:lnTo>
                  <a:lnTo>
                    <a:pt x="3903150" y="10806"/>
                  </a:lnTo>
                  <a:lnTo>
                    <a:pt x="3908791" y="19584"/>
                  </a:lnTo>
                  <a:lnTo>
                    <a:pt x="3917411" y="25479"/>
                  </a:lnTo>
                  <a:lnTo>
                    <a:pt x="3928059" y="27635"/>
                  </a:lnTo>
                  <a:lnTo>
                    <a:pt x="3954779" y="27635"/>
                  </a:lnTo>
                  <a:lnTo>
                    <a:pt x="3954779" y="54863"/>
                  </a:lnTo>
                  <a:close/>
                </a:path>
                <a:path w="4010025" h="822325">
                  <a:moveTo>
                    <a:pt x="3954779" y="27635"/>
                  </a:moveTo>
                  <a:lnTo>
                    <a:pt x="3928059" y="27635"/>
                  </a:lnTo>
                  <a:lnTo>
                    <a:pt x="3938710" y="25479"/>
                  </a:lnTo>
                  <a:lnTo>
                    <a:pt x="3947344" y="19584"/>
                  </a:lnTo>
                  <a:lnTo>
                    <a:pt x="3953015" y="10806"/>
                  </a:lnTo>
                  <a:lnTo>
                    <a:pt x="3954779" y="0"/>
                  </a:lnTo>
                  <a:lnTo>
                    <a:pt x="3954779" y="27635"/>
                  </a:lnTo>
                  <a:close/>
                </a:path>
                <a:path w="4010025" h="822325">
                  <a:moveTo>
                    <a:pt x="54965" y="821778"/>
                  </a:moveTo>
                  <a:lnTo>
                    <a:pt x="33641" y="817469"/>
                  </a:lnTo>
                  <a:lnTo>
                    <a:pt x="16209" y="805686"/>
                  </a:lnTo>
                  <a:lnTo>
                    <a:pt x="4414" y="788147"/>
                  </a:lnTo>
                  <a:lnTo>
                    <a:pt x="0" y="766571"/>
                  </a:lnTo>
                  <a:lnTo>
                    <a:pt x="0" y="109727"/>
                  </a:lnTo>
                  <a:lnTo>
                    <a:pt x="4413" y="88441"/>
                  </a:lnTo>
                  <a:lnTo>
                    <a:pt x="16197" y="71032"/>
                  </a:lnTo>
                  <a:lnTo>
                    <a:pt x="33598" y="59255"/>
                  </a:lnTo>
                  <a:lnTo>
                    <a:pt x="54863" y="54863"/>
                  </a:lnTo>
                  <a:lnTo>
                    <a:pt x="3954779" y="54863"/>
                  </a:lnTo>
                  <a:lnTo>
                    <a:pt x="3976473" y="50645"/>
                  </a:lnTo>
                  <a:lnTo>
                    <a:pt x="3994018" y="38928"/>
                  </a:lnTo>
                  <a:lnTo>
                    <a:pt x="4005659" y="21463"/>
                  </a:lnTo>
                  <a:lnTo>
                    <a:pt x="4009644" y="0"/>
                  </a:lnTo>
                  <a:lnTo>
                    <a:pt x="4009644" y="82410"/>
                  </a:lnTo>
                  <a:lnTo>
                    <a:pt x="82346" y="82410"/>
                  </a:lnTo>
                  <a:lnTo>
                    <a:pt x="71684" y="84561"/>
                  </a:lnTo>
                  <a:lnTo>
                    <a:pt x="62965" y="90428"/>
                  </a:lnTo>
                  <a:lnTo>
                    <a:pt x="57068" y="99132"/>
                  </a:lnTo>
                  <a:lnTo>
                    <a:pt x="54863" y="109727"/>
                  </a:lnTo>
                  <a:lnTo>
                    <a:pt x="54863" y="164591"/>
                  </a:lnTo>
                  <a:lnTo>
                    <a:pt x="4009644" y="164591"/>
                  </a:lnTo>
                  <a:lnTo>
                    <a:pt x="4009644" y="656843"/>
                  </a:lnTo>
                  <a:lnTo>
                    <a:pt x="4005659" y="678521"/>
                  </a:lnTo>
                  <a:lnTo>
                    <a:pt x="3994018" y="696058"/>
                  </a:lnTo>
                  <a:lnTo>
                    <a:pt x="3976473" y="707703"/>
                  </a:lnTo>
                  <a:lnTo>
                    <a:pt x="3954779" y="711707"/>
                  </a:lnTo>
                  <a:lnTo>
                    <a:pt x="109727" y="711707"/>
                  </a:lnTo>
                  <a:lnTo>
                    <a:pt x="109727" y="766571"/>
                  </a:lnTo>
                  <a:lnTo>
                    <a:pt x="105423" y="788147"/>
                  </a:lnTo>
                  <a:lnTo>
                    <a:pt x="93686" y="805686"/>
                  </a:lnTo>
                  <a:lnTo>
                    <a:pt x="76279" y="817469"/>
                  </a:lnTo>
                  <a:lnTo>
                    <a:pt x="54965" y="821778"/>
                  </a:lnTo>
                  <a:close/>
                </a:path>
                <a:path w="4010025" h="822325">
                  <a:moveTo>
                    <a:pt x="4009644" y="164591"/>
                  </a:moveTo>
                  <a:lnTo>
                    <a:pt x="54863" y="164591"/>
                  </a:lnTo>
                  <a:lnTo>
                    <a:pt x="76236" y="160267"/>
                  </a:lnTo>
                  <a:lnTo>
                    <a:pt x="93673" y="148521"/>
                  </a:lnTo>
                  <a:lnTo>
                    <a:pt x="105422" y="131111"/>
                  </a:lnTo>
                  <a:lnTo>
                    <a:pt x="109727" y="109791"/>
                  </a:lnTo>
                  <a:lnTo>
                    <a:pt x="107558" y="99105"/>
                  </a:lnTo>
                  <a:lnTo>
                    <a:pt x="101697" y="90420"/>
                  </a:lnTo>
                  <a:lnTo>
                    <a:pt x="93001" y="84560"/>
                  </a:lnTo>
                  <a:lnTo>
                    <a:pt x="82346" y="82410"/>
                  </a:lnTo>
                  <a:lnTo>
                    <a:pt x="4009644" y="82410"/>
                  </a:lnTo>
                  <a:lnTo>
                    <a:pt x="4009644" y="164591"/>
                  </a:lnTo>
                  <a:close/>
                </a:path>
              </a:pathLst>
            </a:custGeom>
            <a:solidFill>
              <a:srgbClr val="94C9DB"/>
            </a:solidFill>
          </p:spPr>
          <p:txBody>
            <a:bodyPr wrap="square" lIns="0" tIns="0" rIns="0" bIns="0" rtlCol="0"/>
            <a:lstStyle/>
            <a:p/>
          </p:txBody>
        </p:sp>
        <p:pic>
          <p:nvPicPr>
            <p:cNvPr id="47" name="object 47"/>
            <p:cNvPicPr/>
            <p:nvPr/>
          </p:nvPicPr>
          <p:blipFill>
            <a:blip r:embed="rId24" cstate="print"/>
            <a:stretch>
              <a:fillRect/>
            </a:stretch>
          </p:blipFill>
          <p:spPr>
            <a:xfrm>
              <a:off x="7943088" y="4904232"/>
              <a:ext cx="3960876" cy="225551"/>
            </a:xfrm>
            <a:prstGeom prst="rect">
              <a:avLst/>
            </a:prstGeom>
          </p:spPr>
        </p:pic>
        <p:pic>
          <p:nvPicPr>
            <p:cNvPr id="48" name="object 48"/>
            <p:cNvPicPr/>
            <p:nvPr/>
          </p:nvPicPr>
          <p:blipFill>
            <a:blip r:embed="rId25" cstate="print"/>
            <a:stretch>
              <a:fillRect/>
            </a:stretch>
          </p:blipFill>
          <p:spPr>
            <a:xfrm>
              <a:off x="7885112" y="4901272"/>
              <a:ext cx="4022725" cy="889000"/>
            </a:xfrm>
            <a:prstGeom prst="rect">
              <a:avLst/>
            </a:prstGeom>
          </p:spPr>
        </p:pic>
      </p:grpSp>
      <p:grpSp>
        <p:nvGrpSpPr>
          <p:cNvPr id="49" name="object 49"/>
          <p:cNvGrpSpPr/>
          <p:nvPr/>
        </p:nvGrpSpPr>
        <p:grpSpPr>
          <a:xfrm>
            <a:off x="9102064" y="1748345"/>
            <a:ext cx="1589405" cy="632460"/>
            <a:chOff x="9102064" y="1748345"/>
            <a:chExt cx="1589405" cy="632460"/>
          </a:xfrm>
        </p:grpSpPr>
        <p:sp>
          <p:nvSpPr>
            <p:cNvPr id="50" name="object 50"/>
            <p:cNvSpPr/>
            <p:nvPr/>
          </p:nvSpPr>
          <p:spPr>
            <a:xfrm>
              <a:off x="9108947" y="1766315"/>
              <a:ext cx="1576070" cy="608330"/>
            </a:xfrm>
            <a:custGeom>
              <a:avLst/>
              <a:gdLst/>
              <a:ahLst/>
              <a:cxnLst/>
              <a:rect l="l" t="t" r="r" b="b"/>
              <a:pathLst>
                <a:path w="1576070" h="608330">
                  <a:moveTo>
                    <a:pt x="1473707" y="608075"/>
                  </a:moveTo>
                  <a:lnTo>
                    <a:pt x="100583" y="608075"/>
                  </a:lnTo>
                  <a:lnTo>
                    <a:pt x="61200" y="600337"/>
                  </a:lnTo>
                  <a:lnTo>
                    <a:pt x="29089" y="578772"/>
                  </a:lnTo>
                  <a:lnTo>
                    <a:pt x="7579" y="546712"/>
                  </a:lnTo>
                  <a:lnTo>
                    <a:pt x="0" y="507491"/>
                  </a:lnTo>
                  <a:lnTo>
                    <a:pt x="0" y="102107"/>
                  </a:lnTo>
                  <a:lnTo>
                    <a:pt x="7579" y="62464"/>
                  </a:lnTo>
                  <a:lnTo>
                    <a:pt x="29089" y="30108"/>
                  </a:lnTo>
                  <a:lnTo>
                    <a:pt x="61200" y="8224"/>
                  </a:lnTo>
                  <a:lnTo>
                    <a:pt x="100583" y="0"/>
                  </a:lnTo>
                  <a:lnTo>
                    <a:pt x="1473707" y="0"/>
                  </a:lnTo>
                  <a:lnTo>
                    <a:pt x="1513543" y="8224"/>
                  </a:lnTo>
                  <a:lnTo>
                    <a:pt x="1545964" y="30108"/>
                  </a:lnTo>
                  <a:lnTo>
                    <a:pt x="1567784" y="62464"/>
                  </a:lnTo>
                  <a:lnTo>
                    <a:pt x="1575816" y="102107"/>
                  </a:lnTo>
                  <a:lnTo>
                    <a:pt x="1575816" y="507491"/>
                  </a:lnTo>
                  <a:lnTo>
                    <a:pt x="1567784" y="546712"/>
                  </a:lnTo>
                  <a:lnTo>
                    <a:pt x="1545964" y="578772"/>
                  </a:lnTo>
                  <a:lnTo>
                    <a:pt x="1513543" y="600337"/>
                  </a:lnTo>
                  <a:lnTo>
                    <a:pt x="1473707" y="608075"/>
                  </a:lnTo>
                  <a:close/>
                </a:path>
              </a:pathLst>
            </a:custGeom>
            <a:solidFill>
              <a:srgbClr val="C00000"/>
            </a:solidFill>
          </p:spPr>
          <p:txBody>
            <a:bodyPr wrap="square" lIns="0" tIns="0" rIns="0" bIns="0" rtlCol="0"/>
            <a:lstStyle/>
            <a:p/>
          </p:txBody>
        </p:sp>
        <p:sp>
          <p:nvSpPr>
            <p:cNvPr id="51" name="object 51"/>
            <p:cNvSpPr/>
            <p:nvPr/>
          </p:nvSpPr>
          <p:spPr>
            <a:xfrm>
              <a:off x="9102064" y="1760410"/>
              <a:ext cx="1589405" cy="619760"/>
            </a:xfrm>
            <a:custGeom>
              <a:avLst/>
              <a:gdLst/>
              <a:ahLst/>
              <a:cxnLst/>
              <a:rect l="l" t="t" r="r" b="b"/>
              <a:pathLst>
                <a:path w="1589404" h="619760">
                  <a:moveTo>
                    <a:pt x="1502968" y="618489"/>
                  </a:moveTo>
                  <a:lnTo>
                    <a:pt x="85851" y="618489"/>
                  </a:lnTo>
                  <a:lnTo>
                    <a:pt x="80645" y="617219"/>
                  </a:lnTo>
                  <a:lnTo>
                    <a:pt x="75526" y="614680"/>
                  </a:lnTo>
                  <a:lnTo>
                    <a:pt x="65633" y="612139"/>
                  </a:lnTo>
                  <a:lnTo>
                    <a:pt x="43116" y="598169"/>
                  </a:lnTo>
                  <a:lnTo>
                    <a:pt x="39052" y="595630"/>
                  </a:lnTo>
                  <a:lnTo>
                    <a:pt x="15455" y="567689"/>
                  </a:lnTo>
                  <a:lnTo>
                    <a:pt x="12865" y="563880"/>
                  </a:lnTo>
                  <a:lnTo>
                    <a:pt x="10490" y="558800"/>
                  </a:lnTo>
                  <a:lnTo>
                    <a:pt x="8331" y="553719"/>
                  </a:lnTo>
                  <a:lnTo>
                    <a:pt x="6400" y="549910"/>
                  </a:lnTo>
                  <a:lnTo>
                    <a:pt x="0" y="518160"/>
                  </a:lnTo>
                  <a:lnTo>
                    <a:pt x="0" y="101600"/>
                  </a:lnTo>
                  <a:lnTo>
                    <a:pt x="10490" y="60960"/>
                  </a:lnTo>
                  <a:lnTo>
                    <a:pt x="12865" y="55880"/>
                  </a:lnTo>
                  <a:lnTo>
                    <a:pt x="15455" y="50800"/>
                  </a:lnTo>
                  <a:lnTo>
                    <a:pt x="18262" y="46989"/>
                  </a:lnTo>
                  <a:lnTo>
                    <a:pt x="21259" y="43180"/>
                  </a:lnTo>
                  <a:lnTo>
                    <a:pt x="24460" y="38100"/>
                  </a:lnTo>
                  <a:lnTo>
                    <a:pt x="27838" y="34289"/>
                  </a:lnTo>
                  <a:lnTo>
                    <a:pt x="31407" y="30480"/>
                  </a:lnTo>
                  <a:lnTo>
                    <a:pt x="35140" y="27939"/>
                  </a:lnTo>
                  <a:lnTo>
                    <a:pt x="39052" y="24130"/>
                  </a:lnTo>
                  <a:lnTo>
                    <a:pt x="70523" y="6350"/>
                  </a:lnTo>
                  <a:lnTo>
                    <a:pt x="75526" y="3810"/>
                  </a:lnTo>
                  <a:lnTo>
                    <a:pt x="91160" y="0"/>
                  </a:lnTo>
                  <a:lnTo>
                    <a:pt x="1497660" y="0"/>
                  </a:lnTo>
                  <a:lnTo>
                    <a:pt x="1513293" y="3810"/>
                  </a:lnTo>
                  <a:lnTo>
                    <a:pt x="1518297" y="6350"/>
                  </a:lnTo>
                  <a:lnTo>
                    <a:pt x="1523187" y="7619"/>
                  </a:lnTo>
                  <a:lnTo>
                    <a:pt x="1527962" y="10160"/>
                  </a:lnTo>
                  <a:lnTo>
                    <a:pt x="1530280" y="11430"/>
                  </a:lnTo>
                  <a:lnTo>
                    <a:pt x="107708" y="11430"/>
                  </a:lnTo>
                  <a:lnTo>
                    <a:pt x="102501" y="12700"/>
                  </a:lnTo>
                  <a:lnTo>
                    <a:pt x="93230" y="12700"/>
                  </a:lnTo>
                  <a:lnTo>
                    <a:pt x="88239" y="13969"/>
                  </a:lnTo>
                  <a:lnTo>
                    <a:pt x="88557" y="13969"/>
                  </a:lnTo>
                  <a:lnTo>
                    <a:pt x="83654" y="15239"/>
                  </a:lnTo>
                  <a:lnTo>
                    <a:pt x="83959" y="15239"/>
                  </a:lnTo>
                  <a:lnTo>
                    <a:pt x="79146" y="16510"/>
                  </a:lnTo>
                  <a:lnTo>
                    <a:pt x="79451" y="16510"/>
                  </a:lnTo>
                  <a:lnTo>
                    <a:pt x="74739" y="17780"/>
                  </a:lnTo>
                  <a:lnTo>
                    <a:pt x="75044" y="17780"/>
                  </a:lnTo>
                  <a:lnTo>
                    <a:pt x="70434" y="19050"/>
                  </a:lnTo>
                  <a:lnTo>
                    <a:pt x="70726" y="19050"/>
                  </a:lnTo>
                  <a:lnTo>
                    <a:pt x="66230" y="21589"/>
                  </a:lnTo>
                  <a:lnTo>
                    <a:pt x="66509" y="21589"/>
                  </a:lnTo>
                  <a:lnTo>
                    <a:pt x="64325" y="22860"/>
                  </a:lnTo>
                  <a:lnTo>
                    <a:pt x="62420" y="22860"/>
                  </a:lnTo>
                  <a:lnTo>
                    <a:pt x="58166" y="25400"/>
                  </a:lnTo>
                  <a:lnTo>
                    <a:pt x="58432" y="25400"/>
                  </a:lnTo>
                  <a:lnTo>
                    <a:pt x="54317" y="27939"/>
                  </a:lnTo>
                  <a:lnTo>
                    <a:pt x="54571" y="27939"/>
                  </a:lnTo>
                  <a:lnTo>
                    <a:pt x="50596" y="30480"/>
                  </a:lnTo>
                  <a:lnTo>
                    <a:pt x="50850" y="30480"/>
                  </a:lnTo>
                  <a:lnTo>
                    <a:pt x="48293" y="33019"/>
                  </a:lnTo>
                  <a:lnTo>
                    <a:pt x="47256" y="33019"/>
                  </a:lnTo>
                  <a:lnTo>
                    <a:pt x="43573" y="36830"/>
                  </a:lnTo>
                  <a:lnTo>
                    <a:pt x="43802" y="36830"/>
                  </a:lnTo>
                  <a:lnTo>
                    <a:pt x="40284" y="39369"/>
                  </a:lnTo>
                  <a:lnTo>
                    <a:pt x="40487" y="39369"/>
                  </a:lnTo>
                  <a:lnTo>
                    <a:pt x="37134" y="43180"/>
                  </a:lnTo>
                  <a:lnTo>
                    <a:pt x="37338" y="43180"/>
                  </a:lnTo>
                  <a:lnTo>
                    <a:pt x="34150" y="46989"/>
                  </a:lnTo>
                  <a:lnTo>
                    <a:pt x="34353" y="46989"/>
                  </a:lnTo>
                  <a:lnTo>
                    <a:pt x="32346" y="49530"/>
                  </a:lnTo>
                  <a:lnTo>
                    <a:pt x="31521" y="49530"/>
                  </a:lnTo>
                  <a:lnTo>
                    <a:pt x="29406" y="53339"/>
                  </a:lnTo>
                  <a:lnTo>
                    <a:pt x="28867" y="53339"/>
                  </a:lnTo>
                  <a:lnTo>
                    <a:pt x="26895" y="57150"/>
                  </a:lnTo>
                  <a:lnTo>
                    <a:pt x="26390" y="57150"/>
                  </a:lnTo>
                  <a:lnTo>
                    <a:pt x="23952" y="62230"/>
                  </a:lnTo>
                  <a:lnTo>
                    <a:pt x="24104" y="62230"/>
                  </a:lnTo>
                  <a:lnTo>
                    <a:pt x="21856" y="66039"/>
                  </a:lnTo>
                  <a:lnTo>
                    <a:pt x="21996" y="66039"/>
                  </a:lnTo>
                  <a:lnTo>
                    <a:pt x="19964" y="69850"/>
                  </a:lnTo>
                  <a:lnTo>
                    <a:pt x="18729" y="73660"/>
                  </a:lnTo>
                  <a:lnTo>
                    <a:pt x="18376" y="73660"/>
                  </a:lnTo>
                  <a:lnTo>
                    <a:pt x="16789" y="78739"/>
                  </a:lnTo>
                  <a:lnTo>
                    <a:pt x="15859" y="82550"/>
                  </a:lnTo>
                  <a:lnTo>
                    <a:pt x="15595" y="82550"/>
                  </a:lnTo>
                  <a:lnTo>
                    <a:pt x="14465" y="87630"/>
                  </a:lnTo>
                  <a:lnTo>
                    <a:pt x="13639" y="92710"/>
                  </a:lnTo>
                  <a:lnTo>
                    <a:pt x="13042" y="97789"/>
                  </a:lnTo>
                  <a:lnTo>
                    <a:pt x="12773" y="101600"/>
                  </a:lnTo>
                  <a:lnTo>
                    <a:pt x="12573" y="106680"/>
                  </a:lnTo>
                  <a:lnTo>
                    <a:pt x="12560" y="511810"/>
                  </a:lnTo>
                  <a:lnTo>
                    <a:pt x="12674" y="516889"/>
                  </a:lnTo>
                  <a:lnTo>
                    <a:pt x="13068" y="521969"/>
                  </a:lnTo>
                  <a:lnTo>
                    <a:pt x="13677" y="527050"/>
                  </a:lnTo>
                  <a:lnTo>
                    <a:pt x="14528" y="532130"/>
                  </a:lnTo>
                  <a:lnTo>
                    <a:pt x="14747" y="532130"/>
                  </a:lnTo>
                  <a:lnTo>
                    <a:pt x="15595" y="535939"/>
                  </a:lnTo>
                  <a:lnTo>
                    <a:pt x="16878" y="541019"/>
                  </a:lnTo>
                  <a:lnTo>
                    <a:pt x="18376" y="544830"/>
                  </a:lnTo>
                  <a:lnTo>
                    <a:pt x="20091" y="549910"/>
                  </a:lnTo>
                  <a:lnTo>
                    <a:pt x="20472" y="549910"/>
                  </a:lnTo>
                  <a:lnTo>
                    <a:pt x="21996" y="553719"/>
                  </a:lnTo>
                  <a:lnTo>
                    <a:pt x="21856" y="553719"/>
                  </a:lnTo>
                  <a:lnTo>
                    <a:pt x="24104" y="557530"/>
                  </a:lnTo>
                  <a:lnTo>
                    <a:pt x="23952" y="557530"/>
                  </a:lnTo>
                  <a:lnTo>
                    <a:pt x="26390" y="561339"/>
                  </a:lnTo>
                  <a:lnTo>
                    <a:pt x="26238" y="561339"/>
                  </a:lnTo>
                  <a:lnTo>
                    <a:pt x="28867" y="565150"/>
                  </a:lnTo>
                  <a:lnTo>
                    <a:pt x="28701" y="565150"/>
                  </a:lnTo>
                  <a:lnTo>
                    <a:pt x="31521" y="568960"/>
                  </a:lnTo>
                  <a:lnTo>
                    <a:pt x="31343" y="568960"/>
                  </a:lnTo>
                  <a:lnTo>
                    <a:pt x="34353" y="572769"/>
                  </a:lnTo>
                  <a:lnTo>
                    <a:pt x="34150" y="572769"/>
                  </a:lnTo>
                  <a:lnTo>
                    <a:pt x="37338" y="576580"/>
                  </a:lnTo>
                  <a:lnTo>
                    <a:pt x="37134" y="576580"/>
                  </a:lnTo>
                  <a:lnTo>
                    <a:pt x="40487" y="579119"/>
                  </a:lnTo>
                  <a:lnTo>
                    <a:pt x="40284" y="579119"/>
                  </a:lnTo>
                  <a:lnTo>
                    <a:pt x="43802" y="582930"/>
                  </a:lnTo>
                  <a:lnTo>
                    <a:pt x="43573" y="582930"/>
                  </a:lnTo>
                  <a:lnTo>
                    <a:pt x="47256" y="585469"/>
                  </a:lnTo>
                  <a:lnTo>
                    <a:pt x="47015" y="585469"/>
                  </a:lnTo>
                  <a:lnTo>
                    <a:pt x="50850" y="588010"/>
                  </a:lnTo>
                  <a:lnTo>
                    <a:pt x="50596" y="588010"/>
                  </a:lnTo>
                  <a:lnTo>
                    <a:pt x="54571" y="591819"/>
                  </a:lnTo>
                  <a:lnTo>
                    <a:pt x="56375" y="591819"/>
                  </a:lnTo>
                  <a:lnTo>
                    <a:pt x="58432" y="593089"/>
                  </a:lnTo>
                  <a:lnTo>
                    <a:pt x="58166" y="593089"/>
                  </a:lnTo>
                  <a:lnTo>
                    <a:pt x="62420" y="595630"/>
                  </a:lnTo>
                  <a:lnTo>
                    <a:pt x="62141" y="595630"/>
                  </a:lnTo>
                  <a:lnTo>
                    <a:pt x="66509" y="598169"/>
                  </a:lnTo>
                  <a:lnTo>
                    <a:pt x="66230" y="598169"/>
                  </a:lnTo>
                  <a:lnTo>
                    <a:pt x="70726" y="599439"/>
                  </a:lnTo>
                  <a:lnTo>
                    <a:pt x="70434" y="599439"/>
                  </a:lnTo>
                  <a:lnTo>
                    <a:pt x="75044" y="601980"/>
                  </a:lnTo>
                  <a:lnTo>
                    <a:pt x="74739" y="601980"/>
                  </a:lnTo>
                  <a:lnTo>
                    <a:pt x="79451" y="603250"/>
                  </a:lnTo>
                  <a:lnTo>
                    <a:pt x="79146" y="603250"/>
                  </a:lnTo>
                  <a:lnTo>
                    <a:pt x="83959" y="604519"/>
                  </a:lnTo>
                  <a:lnTo>
                    <a:pt x="83654" y="604519"/>
                  </a:lnTo>
                  <a:lnTo>
                    <a:pt x="88557" y="605789"/>
                  </a:lnTo>
                  <a:lnTo>
                    <a:pt x="92925" y="605789"/>
                  </a:lnTo>
                  <a:lnTo>
                    <a:pt x="97993" y="607060"/>
                  </a:lnTo>
                  <a:lnTo>
                    <a:pt x="1532597" y="607060"/>
                  </a:lnTo>
                  <a:lnTo>
                    <a:pt x="1527962" y="609600"/>
                  </a:lnTo>
                  <a:lnTo>
                    <a:pt x="1523187" y="612139"/>
                  </a:lnTo>
                  <a:lnTo>
                    <a:pt x="1513293" y="614680"/>
                  </a:lnTo>
                  <a:lnTo>
                    <a:pt x="1508175" y="617219"/>
                  </a:lnTo>
                  <a:lnTo>
                    <a:pt x="1502968" y="618489"/>
                  </a:lnTo>
                  <a:close/>
                </a:path>
                <a:path w="1589404" h="619760">
                  <a:moveTo>
                    <a:pt x="1481264" y="12700"/>
                  </a:moveTo>
                  <a:lnTo>
                    <a:pt x="107556" y="12700"/>
                  </a:lnTo>
                  <a:lnTo>
                    <a:pt x="107708" y="11430"/>
                  </a:lnTo>
                  <a:lnTo>
                    <a:pt x="1481112" y="11430"/>
                  </a:lnTo>
                  <a:lnTo>
                    <a:pt x="1481264" y="12700"/>
                  </a:lnTo>
                  <a:close/>
                </a:path>
                <a:path w="1589404" h="619760">
                  <a:moveTo>
                    <a:pt x="1526679" y="24130"/>
                  </a:moveTo>
                  <a:lnTo>
                    <a:pt x="1522310" y="21589"/>
                  </a:lnTo>
                  <a:lnTo>
                    <a:pt x="1522590" y="21589"/>
                  </a:lnTo>
                  <a:lnTo>
                    <a:pt x="1518094" y="19050"/>
                  </a:lnTo>
                  <a:lnTo>
                    <a:pt x="1518386" y="19050"/>
                  </a:lnTo>
                  <a:lnTo>
                    <a:pt x="1513776" y="17780"/>
                  </a:lnTo>
                  <a:lnTo>
                    <a:pt x="1514081" y="17780"/>
                  </a:lnTo>
                  <a:lnTo>
                    <a:pt x="1509369" y="16510"/>
                  </a:lnTo>
                  <a:lnTo>
                    <a:pt x="1509661" y="16510"/>
                  </a:lnTo>
                  <a:lnTo>
                    <a:pt x="1504861" y="15239"/>
                  </a:lnTo>
                  <a:lnTo>
                    <a:pt x="1505165" y="15239"/>
                  </a:lnTo>
                  <a:lnTo>
                    <a:pt x="1500263" y="13969"/>
                  </a:lnTo>
                  <a:lnTo>
                    <a:pt x="1500568" y="13969"/>
                  </a:lnTo>
                  <a:lnTo>
                    <a:pt x="1495590" y="12700"/>
                  </a:lnTo>
                  <a:lnTo>
                    <a:pt x="1486319" y="12700"/>
                  </a:lnTo>
                  <a:lnTo>
                    <a:pt x="1481112" y="11430"/>
                  </a:lnTo>
                  <a:lnTo>
                    <a:pt x="1530280" y="11430"/>
                  </a:lnTo>
                  <a:lnTo>
                    <a:pt x="1532597" y="12700"/>
                  </a:lnTo>
                  <a:lnTo>
                    <a:pt x="1537106" y="15239"/>
                  </a:lnTo>
                  <a:lnTo>
                    <a:pt x="1541475" y="17780"/>
                  </a:lnTo>
                  <a:lnTo>
                    <a:pt x="1545704" y="20319"/>
                  </a:lnTo>
                  <a:lnTo>
                    <a:pt x="1548413" y="22860"/>
                  </a:lnTo>
                  <a:lnTo>
                    <a:pt x="1526400" y="22860"/>
                  </a:lnTo>
                  <a:lnTo>
                    <a:pt x="1526679" y="24130"/>
                  </a:lnTo>
                  <a:close/>
                </a:path>
                <a:path w="1589404" h="619760">
                  <a:moveTo>
                    <a:pt x="62141" y="24130"/>
                  </a:moveTo>
                  <a:lnTo>
                    <a:pt x="62420" y="22860"/>
                  </a:lnTo>
                  <a:lnTo>
                    <a:pt x="64325" y="22860"/>
                  </a:lnTo>
                  <a:lnTo>
                    <a:pt x="62141" y="24130"/>
                  </a:lnTo>
                  <a:close/>
                </a:path>
                <a:path w="1589404" h="619760">
                  <a:moveTo>
                    <a:pt x="1541805" y="34289"/>
                  </a:moveTo>
                  <a:lnTo>
                    <a:pt x="1537970" y="30480"/>
                  </a:lnTo>
                  <a:lnTo>
                    <a:pt x="1538224" y="30480"/>
                  </a:lnTo>
                  <a:lnTo>
                    <a:pt x="1534248" y="27939"/>
                  </a:lnTo>
                  <a:lnTo>
                    <a:pt x="1534502" y="27939"/>
                  </a:lnTo>
                  <a:lnTo>
                    <a:pt x="1530388" y="25400"/>
                  </a:lnTo>
                  <a:lnTo>
                    <a:pt x="1530654" y="25400"/>
                  </a:lnTo>
                  <a:lnTo>
                    <a:pt x="1526400" y="22860"/>
                  </a:lnTo>
                  <a:lnTo>
                    <a:pt x="1548413" y="22860"/>
                  </a:lnTo>
                  <a:lnTo>
                    <a:pt x="1549768" y="24130"/>
                  </a:lnTo>
                  <a:lnTo>
                    <a:pt x="1553679" y="27939"/>
                  </a:lnTo>
                  <a:lnTo>
                    <a:pt x="1557413" y="30480"/>
                  </a:lnTo>
                  <a:lnTo>
                    <a:pt x="1559792" y="33019"/>
                  </a:lnTo>
                  <a:lnTo>
                    <a:pt x="1541564" y="33019"/>
                  </a:lnTo>
                  <a:lnTo>
                    <a:pt x="1541805" y="34289"/>
                  </a:lnTo>
                  <a:close/>
                </a:path>
                <a:path w="1589404" h="619760">
                  <a:moveTo>
                    <a:pt x="47015" y="34289"/>
                  </a:moveTo>
                  <a:lnTo>
                    <a:pt x="47256" y="33019"/>
                  </a:lnTo>
                  <a:lnTo>
                    <a:pt x="48293" y="33019"/>
                  </a:lnTo>
                  <a:lnTo>
                    <a:pt x="47015" y="34289"/>
                  </a:lnTo>
                  <a:close/>
                </a:path>
                <a:path w="1589404" h="619760">
                  <a:moveTo>
                    <a:pt x="1557477" y="50800"/>
                  </a:moveTo>
                  <a:lnTo>
                    <a:pt x="1554467" y="46989"/>
                  </a:lnTo>
                  <a:lnTo>
                    <a:pt x="1554657" y="46989"/>
                  </a:lnTo>
                  <a:lnTo>
                    <a:pt x="1551482" y="43180"/>
                  </a:lnTo>
                  <a:lnTo>
                    <a:pt x="1551686" y="43180"/>
                  </a:lnTo>
                  <a:lnTo>
                    <a:pt x="1548333" y="39369"/>
                  </a:lnTo>
                  <a:lnTo>
                    <a:pt x="1548536" y="39369"/>
                  </a:lnTo>
                  <a:lnTo>
                    <a:pt x="1545018" y="36830"/>
                  </a:lnTo>
                  <a:lnTo>
                    <a:pt x="1545247" y="36830"/>
                  </a:lnTo>
                  <a:lnTo>
                    <a:pt x="1541564" y="33019"/>
                  </a:lnTo>
                  <a:lnTo>
                    <a:pt x="1559792" y="33019"/>
                  </a:lnTo>
                  <a:lnTo>
                    <a:pt x="1560982" y="34289"/>
                  </a:lnTo>
                  <a:lnTo>
                    <a:pt x="1564360" y="38100"/>
                  </a:lnTo>
                  <a:lnTo>
                    <a:pt x="1567561" y="43180"/>
                  </a:lnTo>
                  <a:lnTo>
                    <a:pt x="1570558" y="46989"/>
                  </a:lnTo>
                  <a:lnTo>
                    <a:pt x="1572429" y="49530"/>
                  </a:lnTo>
                  <a:lnTo>
                    <a:pt x="1557299" y="49530"/>
                  </a:lnTo>
                  <a:lnTo>
                    <a:pt x="1557477" y="50800"/>
                  </a:lnTo>
                  <a:close/>
                </a:path>
                <a:path w="1589404" h="619760">
                  <a:moveTo>
                    <a:pt x="31343" y="50800"/>
                  </a:moveTo>
                  <a:lnTo>
                    <a:pt x="31521" y="49530"/>
                  </a:lnTo>
                  <a:lnTo>
                    <a:pt x="32346" y="49530"/>
                  </a:lnTo>
                  <a:lnTo>
                    <a:pt x="31343" y="50800"/>
                  </a:lnTo>
                  <a:close/>
                </a:path>
                <a:path w="1589404" h="619760">
                  <a:moveTo>
                    <a:pt x="1560118" y="54610"/>
                  </a:moveTo>
                  <a:lnTo>
                    <a:pt x="1557299" y="49530"/>
                  </a:lnTo>
                  <a:lnTo>
                    <a:pt x="1572429" y="49530"/>
                  </a:lnTo>
                  <a:lnTo>
                    <a:pt x="1573364" y="50800"/>
                  </a:lnTo>
                  <a:lnTo>
                    <a:pt x="1574660" y="53339"/>
                  </a:lnTo>
                  <a:lnTo>
                    <a:pt x="1559953" y="53339"/>
                  </a:lnTo>
                  <a:lnTo>
                    <a:pt x="1560118" y="54610"/>
                  </a:lnTo>
                  <a:close/>
                </a:path>
                <a:path w="1589404" h="619760">
                  <a:moveTo>
                    <a:pt x="28701" y="54610"/>
                  </a:moveTo>
                  <a:lnTo>
                    <a:pt x="28867" y="53339"/>
                  </a:lnTo>
                  <a:lnTo>
                    <a:pt x="29406" y="53339"/>
                  </a:lnTo>
                  <a:lnTo>
                    <a:pt x="28701" y="54610"/>
                  </a:lnTo>
                  <a:close/>
                </a:path>
                <a:path w="1589404" h="619760">
                  <a:moveTo>
                    <a:pt x="1562582" y="58419"/>
                  </a:moveTo>
                  <a:lnTo>
                    <a:pt x="1559953" y="53339"/>
                  </a:lnTo>
                  <a:lnTo>
                    <a:pt x="1574660" y="53339"/>
                  </a:lnTo>
                  <a:lnTo>
                    <a:pt x="1575955" y="55880"/>
                  </a:lnTo>
                  <a:lnTo>
                    <a:pt x="1576549" y="57150"/>
                  </a:lnTo>
                  <a:lnTo>
                    <a:pt x="1562430" y="57150"/>
                  </a:lnTo>
                  <a:lnTo>
                    <a:pt x="1562582" y="58419"/>
                  </a:lnTo>
                  <a:close/>
                </a:path>
                <a:path w="1589404" h="619760">
                  <a:moveTo>
                    <a:pt x="26238" y="58419"/>
                  </a:moveTo>
                  <a:lnTo>
                    <a:pt x="26390" y="57150"/>
                  </a:lnTo>
                  <a:lnTo>
                    <a:pt x="26895" y="57150"/>
                  </a:lnTo>
                  <a:lnTo>
                    <a:pt x="26238" y="58419"/>
                  </a:lnTo>
                  <a:close/>
                </a:path>
                <a:path w="1589404" h="619760">
                  <a:moveTo>
                    <a:pt x="1570545" y="74930"/>
                  </a:moveTo>
                  <a:lnTo>
                    <a:pt x="1568729" y="69850"/>
                  </a:lnTo>
                  <a:lnTo>
                    <a:pt x="1566824" y="66039"/>
                  </a:lnTo>
                  <a:lnTo>
                    <a:pt x="1566964" y="66039"/>
                  </a:lnTo>
                  <a:lnTo>
                    <a:pt x="1564716" y="62230"/>
                  </a:lnTo>
                  <a:lnTo>
                    <a:pt x="1564868" y="62230"/>
                  </a:lnTo>
                  <a:lnTo>
                    <a:pt x="1562430" y="57150"/>
                  </a:lnTo>
                  <a:lnTo>
                    <a:pt x="1576549" y="57150"/>
                  </a:lnTo>
                  <a:lnTo>
                    <a:pt x="1578330" y="60960"/>
                  </a:lnTo>
                  <a:lnTo>
                    <a:pt x="1580489" y="64769"/>
                  </a:lnTo>
                  <a:lnTo>
                    <a:pt x="1582420" y="69850"/>
                  </a:lnTo>
                  <a:lnTo>
                    <a:pt x="1583686" y="73660"/>
                  </a:lnTo>
                  <a:lnTo>
                    <a:pt x="1570443" y="73660"/>
                  </a:lnTo>
                  <a:lnTo>
                    <a:pt x="1570545" y="74930"/>
                  </a:lnTo>
                  <a:close/>
                </a:path>
                <a:path w="1589404" h="619760">
                  <a:moveTo>
                    <a:pt x="18275" y="74930"/>
                  </a:moveTo>
                  <a:lnTo>
                    <a:pt x="18376" y="73660"/>
                  </a:lnTo>
                  <a:lnTo>
                    <a:pt x="18729" y="73660"/>
                  </a:lnTo>
                  <a:lnTo>
                    <a:pt x="18275" y="74930"/>
                  </a:lnTo>
                  <a:close/>
                </a:path>
                <a:path w="1589404" h="619760">
                  <a:moveTo>
                    <a:pt x="1573301" y="83819"/>
                  </a:moveTo>
                  <a:lnTo>
                    <a:pt x="1571942" y="78739"/>
                  </a:lnTo>
                  <a:lnTo>
                    <a:pt x="1570443" y="73660"/>
                  </a:lnTo>
                  <a:lnTo>
                    <a:pt x="1583686" y="73660"/>
                  </a:lnTo>
                  <a:lnTo>
                    <a:pt x="1584109" y="74930"/>
                  </a:lnTo>
                  <a:lnTo>
                    <a:pt x="1585569" y="80010"/>
                  </a:lnTo>
                  <a:lnTo>
                    <a:pt x="1586166" y="82550"/>
                  </a:lnTo>
                  <a:lnTo>
                    <a:pt x="1573225" y="82550"/>
                  </a:lnTo>
                  <a:lnTo>
                    <a:pt x="1573301" y="83819"/>
                  </a:lnTo>
                  <a:close/>
                </a:path>
                <a:path w="1589404" h="619760">
                  <a:moveTo>
                    <a:pt x="15519" y="83819"/>
                  </a:moveTo>
                  <a:lnTo>
                    <a:pt x="15595" y="82550"/>
                  </a:lnTo>
                  <a:lnTo>
                    <a:pt x="15859" y="82550"/>
                  </a:lnTo>
                  <a:lnTo>
                    <a:pt x="15519" y="83819"/>
                  </a:lnTo>
                  <a:close/>
                </a:path>
                <a:path w="1589404" h="619760">
                  <a:moveTo>
                    <a:pt x="1587144" y="532130"/>
                  </a:moveTo>
                  <a:lnTo>
                    <a:pt x="1574292" y="532130"/>
                  </a:lnTo>
                  <a:lnTo>
                    <a:pt x="1575180" y="527050"/>
                  </a:lnTo>
                  <a:lnTo>
                    <a:pt x="1575777" y="521969"/>
                  </a:lnTo>
                  <a:lnTo>
                    <a:pt x="1576146" y="516889"/>
                  </a:lnTo>
                  <a:lnTo>
                    <a:pt x="1576260" y="511810"/>
                  </a:lnTo>
                  <a:lnTo>
                    <a:pt x="1576247" y="106680"/>
                  </a:lnTo>
                  <a:lnTo>
                    <a:pt x="1576120" y="101600"/>
                  </a:lnTo>
                  <a:lnTo>
                    <a:pt x="1575752" y="97789"/>
                  </a:lnTo>
                  <a:lnTo>
                    <a:pt x="1575130" y="92710"/>
                  </a:lnTo>
                  <a:lnTo>
                    <a:pt x="1574292" y="87630"/>
                  </a:lnTo>
                  <a:lnTo>
                    <a:pt x="1573225" y="82550"/>
                  </a:lnTo>
                  <a:lnTo>
                    <a:pt x="1586166" y="82550"/>
                  </a:lnTo>
                  <a:lnTo>
                    <a:pt x="1586763" y="85089"/>
                  </a:lnTo>
                  <a:lnTo>
                    <a:pt x="1587715" y="90169"/>
                  </a:lnTo>
                  <a:lnTo>
                    <a:pt x="1588401" y="96519"/>
                  </a:lnTo>
                  <a:lnTo>
                    <a:pt x="1588820" y="101600"/>
                  </a:lnTo>
                  <a:lnTo>
                    <a:pt x="1588820" y="518160"/>
                  </a:lnTo>
                  <a:lnTo>
                    <a:pt x="1588401" y="523239"/>
                  </a:lnTo>
                  <a:lnTo>
                    <a:pt x="1587715" y="528319"/>
                  </a:lnTo>
                  <a:lnTo>
                    <a:pt x="1587144" y="532130"/>
                  </a:lnTo>
                  <a:close/>
                </a:path>
                <a:path w="1589404" h="619760">
                  <a:moveTo>
                    <a:pt x="12674" y="102869"/>
                  </a:moveTo>
                  <a:lnTo>
                    <a:pt x="12700" y="101600"/>
                  </a:lnTo>
                  <a:lnTo>
                    <a:pt x="12674" y="102869"/>
                  </a:lnTo>
                  <a:close/>
                </a:path>
                <a:path w="1589404" h="619760">
                  <a:moveTo>
                    <a:pt x="1576146" y="102869"/>
                  </a:moveTo>
                  <a:lnTo>
                    <a:pt x="1576047" y="101600"/>
                  </a:lnTo>
                  <a:lnTo>
                    <a:pt x="1576146" y="102869"/>
                  </a:lnTo>
                  <a:close/>
                </a:path>
                <a:path w="1589404" h="619760">
                  <a:moveTo>
                    <a:pt x="14747" y="532130"/>
                  </a:moveTo>
                  <a:lnTo>
                    <a:pt x="14528" y="532130"/>
                  </a:lnTo>
                  <a:lnTo>
                    <a:pt x="14465" y="530860"/>
                  </a:lnTo>
                  <a:lnTo>
                    <a:pt x="14747" y="532130"/>
                  </a:lnTo>
                  <a:close/>
                </a:path>
                <a:path w="1589404" h="619760">
                  <a:moveTo>
                    <a:pt x="1582420" y="549910"/>
                  </a:moveTo>
                  <a:lnTo>
                    <a:pt x="1568729" y="549910"/>
                  </a:lnTo>
                  <a:lnTo>
                    <a:pt x="1570545" y="544830"/>
                  </a:lnTo>
                  <a:lnTo>
                    <a:pt x="1572031" y="541019"/>
                  </a:lnTo>
                  <a:lnTo>
                    <a:pt x="1573301" y="535939"/>
                  </a:lnTo>
                  <a:lnTo>
                    <a:pt x="1574355" y="530860"/>
                  </a:lnTo>
                  <a:lnTo>
                    <a:pt x="1574292" y="532130"/>
                  </a:lnTo>
                  <a:lnTo>
                    <a:pt x="1587144" y="532130"/>
                  </a:lnTo>
                  <a:lnTo>
                    <a:pt x="1586763" y="534669"/>
                  </a:lnTo>
                  <a:lnTo>
                    <a:pt x="1585569" y="539750"/>
                  </a:lnTo>
                  <a:lnTo>
                    <a:pt x="1584109" y="544830"/>
                  </a:lnTo>
                  <a:lnTo>
                    <a:pt x="1582420" y="549910"/>
                  </a:lnTo>
                  <a:close/>
                </a:path>
                <a:path w="1589404" h="619760">
                  <a:moveTo>
                    <a:pt x="20472" y="549910"/>
                  </a:moveTo>
                  <a:lnTo>
                    <a:pt x="20091" y="549910"/>
                  </a:lnTo>
                  <a:lnTo>
                    <a:pt x="19964" y="548639"/>
                  </a:lnTo>
                  <a:lnTo>
                    <a:pt x="20472" y="549910"/>
                  </a:lnTo>
                  <a:close/>
                </a:path>
                <a:path w="1589404" h="619760">
                  <a:moveTo>
                    <a:pt x="1553679" y="591819"/>
                  </a:moveTo>
                  <a:lnTo>
                    <a:pt x="1534248" y="591819"/>
                  </a:lnTo>
                  <a:lnTo>
                    <a:pt x="1538224" y="588010"/>
                  </a:lnTo>
                  <a:lnTo>
                    <a:pt x="1537970" y="588010"/>
                  </a:lnTo>
                  <a:lnTo>
                    <a:pt x="1541805" y="585469"/>
                  </a:lnTo>
                  <a:lnTo>
                    <a:pt x="1541564" y="585469"/>
                  </a:lnTo>
                  <a:lnTo>
                    <a:pt x="1545247" y="582930"/>
                  </a:lnTo>
                  <a:lnTo>
                    <a:pt x="1545018" y="582930"/>
                  </a:lnTo>
                  <a:lnTo>
                    <a:pt x="1548536" y="579119"/>
                  </a:lnTo>
                  <a:lnTo>
                    <a:pt x="1548333" y="579119"/>
                  </a:lnTo>
                  <a:lnTo>
                    <a:pt x="1551686" y="576580"/>
                  </a:lnTo>
                  <a:lnTo>
                    <a:pt x="1551482" y="576580"/>
                  </a:lnTo>
                  <a:lnTo>
                    <a:pt x="1554657" y="572769"/>
                  </a:lnTo>
                  <a:lnTo>
                    <a:pt x="1554467" y="572769"/>
                  </a:lnTo>
                  <a:lnTo>
                    <a:pt x="1557477" y="568960"/>
                  </a:lnTo>
                  <a:lnTo>
                    <a:pt x="1557299" y="568960"/>
                  </a:lnTo>
                  <a:lnTo>
                    <a:pt x="1560118" y="565150"/>
                  </a:lnTo>
                  <a:lnTo>
                    <a:pt x="1559953" y="565150"/>
                  </a:lnTo>
                  <a:lnTo>
                    <a:pt x="1562582" y="561339"/>
                  </a:lnTo>
                  <a:lnTo>
                    <a:pt x="1562430" y="561339"/>
                  </a:lnTo>
                  <a:lnTo>
                    <a:pt x="1564868" y="557530"/>
                  </a:lnTo>
                  <a:lnTo>
                    <a:pt x="1564716" y="557530"/>
                  </a:lnTo>
                  <a:lnTo>
                    <a:pt x="1566964" y="553719"/>
                  </a:lnTo>
                  <a:lnTo>
                    <a:pt x="1566824" y="553719"/>
                  </a:lnTo>
                  <a:lnTo>
                    <a:pt x="1568856" y="548639"/>
                  </a:lnTo>
                  <a:lnTo>
                    <a:pt x="1568729" y="549910"/>
                  </a:lnTo>
                  <a:lnTo>
                    <a:pt x="1582420" y="549910"/>
                  </a:lnTo>
                  <a:lnTo>
                    <a:pt x="1580489" y="553719"/>
                  </a:lnTo>
                  <a:lnTo>
                    <a:pt x="1578330" y="558800"/>
                  </a:lnTo>
                  <a:lnTo>
                    <a:pt x="1575955" y="563880"/>
                  </a:lnTo>
                  <a:lnTo>
                    <a:pt x="1573364" y="567689"/>
                  </a:lnTo>
                  <a:lnTo>
                    <a:pt x="1570558" y="572769"/>
                  </a:lnTo>
                  <a:lnTo>
                    <a:pt x="1567561" y="576580"/>
                  </a:lnTo>
                  <a:lnTo>
                    <a:pt x="1564360" y="580389"/>
                  </a:lnTo>
                  <a:lnTo>
                    <a:pt x="1560982" y="584200"/>
                  </a:lnTo>
                  <a:lnTo>
                    <a:pt x="1557413" y="588010"/>
                  </a:lnTo>
                  <a:lnTo>
                    <a:pt x="1553679" y="591819"/>
                  </a:lnTo>
                  <a:close/>
                </a:path>
                <a:path w="1589404" h="619760">
                  <a:moveTo>
                    <a:pt x="56375" y="591819"/>
                  </a:moveTo>
                  <a:lnTo>
                    <a:pt x="54571" y="591819"/>
                  </a:lnTo>
                  <a:lnTo>
                    <a:pt x="54317" y="590550"/>
                  </a:lnTo>
                  <a:lnTo>
                    <a:pt x="56375" y="591819"/>
                  </a:lnTo>
                  <a:close/>
                </a:path>
                <a:path w="1589404" h="619760">
                  <a:moveTo>
                    <a:pt x="1532597" y="607060"/>
                  </a:moveTo>
                  <a:lnTo>
                    <a:pt x="1490827" y="607060"/>
                  </a:lnTo>
                  <a:lnTo>
                    <a:pt x="1495894" y="605789"/>
                  </a:lnTo>
                  <a:lnTo>
                    <a:pt x="1500263" y="605789"/>
                  </a:lnTo>
                  <a:lnTo>
                    <a:pt x="1505165" y="604519"/>
                  </a:lnTo>
                  <a:lnTo>
                    <a:pt x="1504861" y="604519"/>
                  </a:lnTo>
                  <a:lnTo>
                    <a:pt x="1509661" y="603250"/>
                  </a:lnTo>
                  <a:lnTo>
                    <a:pt x="1509369" y="603250"/>
                  </a:lnTo>
                  <a:lnTo>
                    <a:pt x="1514081" y="601980"/>
                  </a:lnTo>
                  <a:lnTo>
                    <a:pt x="1513776" y="601980"/>
                  </a:lnTo>
                  <a:lnTo>
                    <a:pt x="1518386" y="599439"/>
                  </a:lnTo>
                  <a:lnTo>
                    <a:pt x="1518094" y="599439"/>
                  </a:lnTo>
                  <a:lnTo>
                    <a:pt x="1522590" y="598169"/>
                  </a:lnTo>
                  <a:lnTo>
                    <a:pt x="1522310" y="598169"/>
                  </a:lnTo>
                  <a:lnTo>
                    <a:pt x="1526679" y="595630"/>
                  </a:lnTo>
                  <a:lnTo>
                    <a:pt x="1526400" y="595630"/>
                  </a:lnTo>
                  <a:lnTo>
                    <a:pt x="1530654" y="593089"/>
                  </a:lnTo>
                  <a:lnTo>
                    <a:pt x="1530388" y="593089"/>
                  </a:lnTo>
                  <a:lnTo>
                    <a:pt x="1534502" y="590550"/>
                  </a:lnTo>
                  <a:lnTo>
                    <a:pt x="1534248" y="591819"/>
                  </a:lnTo>
                  <a:lnTo>
                    <a:pt x="1553679" y="591819"/>
                  </a:lnTo>
                  <a:lnTo>
                    <a:pt x="1549768" y="595630"/>
                  </a:lnTo>
                  <a:lnTo>
                    <a:pt x="1545704" y="598169"/>
                  </a:lnTo>
                  <a:lnTo>
                    <a:pt x="1541475" y="601980"/>
                  </a:lnTo>
                  <a:lnTo>
                    <a:pt x="1537106" y="604519"/>
                  </a:lnTo>
                  <a:lnTo>
                    <a:pt x="1532597" y="607060"/>
                  </a:lnTo>
                  <a:close/>
                </a:path>
                <a:path w="1589404" h="619760">
                  <a:moveTo>
                    <a:pt x="1492275" y="619760"/>
                  </a:moveTo>
                  <a:lnTo>
                    <a:pt x="96545" y="619760"/>
                  </a:lnTo>
                  <a:lnTo>
                    <a:pt x="91160" y="618489"/>
                  </a:lnTo>
                  <a:lnTo>
                    <a:pt x="1497660" y="618489"/>
                  </a:lnTo>
                  <a:lnTo>
                    <a:pt x="1492275" y="619760"/>
                  </a:lnTo>
                  <a:close/>
                </a:path>
              </a:pathLst>
            </a:custGeom>
            <a:solidFill>
              <a:srgbClr val="F7F7F7"/>
            </a:solidFill>
          </p:spPr>
          <p:txBody>
            <a:bodyPr wrap="square" lIns="0" tIns="0" rIns="0" bIns="0" rtlCol="0"/>
            <a:lstStyle/>
            <a:p/>
          </p:txBody>
        </p:sp>
        <p:sp>
          <p:nvSpPr>
            <p:cNvPr id="52" name="object 52"/>
            <p:cNvSpPr/>
            <p:nvPr/>
          </p:nvSpPr>
          <p:spPr>
            <a:xfrm>
              <a:off x="9108947" y="1754123"/>
              <a:ext cx="1576070" cy="608330"/>
            </a:xfrm>
            <a:custGeom>
              <a:avLst/>
              <a:gdLst/>
              <a:ahLst/>
              <a:cxnLst/>
              <a:rect l="l" t="t" r="r" b="b"/>
              <a:pathLst>
                <a:path w="1576070" h="608330">
                  <a:moveTo>
                    <a:pt x="1473707" y="608076"/>
                  </a:moveTo>
                  <a:lnTo>
                    <a:pt x="100583" y="608076"/>
                  </a:lnTo>
                  <a:lnTo>
                    <a:pt x="61200" y="600408"/>
                  </a:lnTo>
                  <a:lnTo>
                    <a:pt x="29089" y="578867"/>
                  </a:lnTo>
                  <a:lnTo>
                    <a:pt x="7579" y="546784"/>
                  </a:lnTo>
                  <a:lnTo>
                    <a:pt x="0" y="507492"/>
                  </a:lnTo>
                  <a:lnTo>
                    <a:pt x="0" y="102107"/>
                  </a:lnTo>
                  <a:lnTo>
                    <a:pt x="7579" y="62536"/>
                  </a:lnTo>
                  <a:lnTo>
                    <a:pt x="29089" y="30203"/>
                  </a:lnTo>
                  <a:lnTo>
                    <a:pt x="61200" y="8296"/>
                  </a:lnTo>
                  <a:lnTo>
                    <a:pt x="100583" y="0"/>
                  </a:lnTo>
                  <a:lnTo>
                    <a:pt x="1473707" y="0"/>
                  </a:lnTo>
                  <a:lnTo>
                    <a:pt x="1513543" y="8296"/>
                  </a:lnTo>
                  <a:lnTo>
                    <a:pt x="1545964" y="30203"/>
                  </a:lnTo>
                  <a:lnTo>
                    <a:pt x="1567784" y="62536"/>
                  </a:lnTo>
                  <a:lnTo>
                    <a:pt x="1575816" y="102107"/>
                  </a:lnTo>
                  <a:lnTo>
                    <a:pt x="1575816" y="507492"/>
                  </a:lnTo>
                  <a:lnTo>
                    <a:pt x="1567784" y="546784"/>
                  </a:lnTo>
                  <a:lnTo>
                    <a:pt x="1545964" y="578867"/>
                  </a:lnTo>
                  <a:lnTo>
                    <a:pt x="1513543" y="600408"/>
                  </a:lnTo>
                  <a:lnTo>
                    <a:pt x="1473707" y="608076"/>
                  </a:lnTo>
                  <a:close/>
                </a:path>
              </a:pathLst>
            </a:custGeom>
            <a:solidFill>
              <a:srgbClr val="92D050"/>
            </a:solidFill>
          </p:spPr>
          <p:txBody>
            <a:bodyPr wrap="square" lIns="0" tIns="0" rIns="0" bIns="0" rtlCol="0"/>
            <a:lstStyle/>
            <a:p/>
          </p:txBody>
        </p:sp>
        <p:sp>
          <p:nvSpPr>
            <p:cNvPr id="53" name="object 53"/>
            <p:cNvSpPr/>
            <p:nvPr/>
          </p:nvSpPr>
          <p:spPr>
            <a:xfrm>
              <a:off x="9102064" y="1748345"/>
              <a:ext cx="1589405" cy="619760"/>
            </a:xfrm>
            <a:custGeom>
              <a:avLst/>
              <a:gdLst/>
              <a:ahLst/>
              <a:cxnLst/>
              <a:rect l="l" t="t" r="r" b="b"/>
              <a:pathLst>
                <a:path w="1589404" h="619760">
                  <a:moveTo>
                    <a:pt x="1502968" y="618490"/>
                  </a:moveTo>
                  <a:lnTo>
                    <a:pt x="85851" y="618490"/>
                  </a:lnTo>
                  <a:lnTo>
                    <a:pt x="80645" y="617220"/>
                  </a:lnTo>
                  <a:lnTo>
                    <a:pt x="75526" y="614680"/>
                  </a:lnTo>
                  <a:lnTo>
                    <a:pt x="65633" y="612140"/>
                  </a:lnTo>
                  <a:lnTo>
                    <a:pt x="43116" y="598170"/>
                  </a:lnTo>
                  <a:lnTo>
                    <a:pt x="39052" y="595630"/>
                  </a:lnTo>
                  <a:lnTo>
                    <a:pt x="15455" y="567690"/>
                  </a:lnTo>
                  <a:lnTo>
                    <a:pt x="12865" y="563880"/>
                  </a:lnTo>
                  <a:lnTo>
                    <a:pt x="10490" y="558800"/>
                  </a:lnTo>
                  <a:lnTo>
                    <a:pt x="8331" y="553720"/>
                  </a:lnTo>
                  <a:lnTo>
                    <a:pt x="6400" y="549910"/>
                  </a:lnTo>
                  <a:lnTo>
                    <a:pt x="0" y="518160"/>
                  </a:lnTo>
                  <a:lnTo>
                    <a:pt x="0" y="101600"/>
                  </a:lnTo>
                  <a:lnTo>
                    <a:pt x="10490" y="60960"/>
                  </a:lnTo>
                  <a:lnTo>
                    <a:pt x="12865" y="55880"/>
                  </a:lnTo>
                  <a:lnTo>
                    <a:pt x="15455" y="50800"/>
                  </a:lnTo>
                  <a:lnTo>
                    <a:pt x="18262" y="46990"/>
                  </a:lnTo>
                  <a:lnTo>
                    <a:pt x="21259" y="43180"/>
                  </a:lnTo>
                  <a:lnTo>
                    <a:pt x="24460" y="38100"/>
                  </a:lnTo>
                  <a:lnTo>
                    <a:pt x="27838" y="34290"/>
                  </a:lnTo>
                  <a:lnTo>
                    <a:pt x="31407" y="30480"/>
                  </a:lnTo>
                  <a:lnTo>
                    <a:pt x="35140" y="27940"/>
                  </a:lnTo>
                  <a:lnTo>
                    <a:pt x="39052" y="24130"/>
                  </a:lnTo>
                  <a:lnTo>
                    <a:pt x="70523" y="6350"/>
                  </a:lnTo>
                  <a:lnTo>
                    <a:pt x="75526" y="3810"/>
                  </a:lnTo>
                  <a:lnTo>
                    <a:pt x="91160" y="0"/>
                  </a:lnTo>
                  <a:lnTo>
                    <a:pt x="1497660" y="0"/>
                  </a:lnTo>
                  <a:lnTo>
                    <a:pt x="1513293" y="3810"/>
                  </a:lnTo>
                  <a:lnTo>
                    <a:pt x="1518297" y="6350"/>
                  </a:lnTo>
                  <a:lnTo>
                    <a:pt x="1523187" y="7620"/>
                  </a:lnTo>
                  <a:lnTo>
                    <a:pt x="1527962" y="10160"/>
                  </a:lnTo>
                  <a:lnTo>
                    <a:pt x="1530280" y="11430"/>
                  </a:lnTo>
                  <a:lnTo>
                    <a:pt x="107708" y="11430"/>
                  </a:lnTo>
                  <a:lnTo>
                    <a:pt x="102501" y="12700"/>
                  </a:lnTo>
                  <a:lnTo>
                    <a:pt x="93230" y="12700"/>
                  </a:lnTo>
                  <a:lnTo>
                    <a:pt x="88239" y="13970"/>
                  </a:lnTo>
                  <a:lnTo>
                    <a:pt x="88557" y="13970"/>
                  </a:lnTo>
                  <a:lnTo>
                    <a:pt x="83654" y="15240"/>
                  </a:lnTo>
                  <a:lnTo>
                    <a:pt x="83959" y="15240"/>
                  </a:lnTo>
                  <a:lnTo>
                    <a:pt x="79146" y="16510"/>
                  </a:lnTo>
                  <a:lnTo>
                    <a:pt x="79451" y="16510"/>
                  </a:lnTo>
                  <a:lnTo>
                    <a:pt x="74739" y="17780"/>
                  </a:lnTo>
                  <a:lnTo>
                    <a:pt x="75044" y="17780"/>
                  </a:lnTo>
                  <a:lnTo>
                    <a:pt x="70434" y="19050"/>
                  </a:lnTo>
                  <a:lnTo>
                    <a:pt x="70726" y="19050"/>
                  </a:lnTo>
                  <a:lnTo>
                    <a:pt x="66230" y="21590"/>
                  </a:lnTo>
                  <a:lnTo>
                    <a:pt x="66509" y="21590"/>
                  </a:lnTo>
                  <a:lnTo>
                    <a:pt x="64325" y="22860"/>
                  </a:lnTo>
                  <a:lnTo>
                    <a:pt x="62420" y="22860"/>
                  </a:lnTo>
                  <a:lnTo>
                    <a:pt x="58166" y="25400"/>
                  </a:lnTo>
                  <a:lnTo>
                    <a:pt x="58432" y="25400"/>
                  </a:lnTo>
                  <a:lnTo>
                    <a:pt x="54317" y="27940"/>
                  </a:lnTo>
                  <a:lnTo>
                    <a:pt x="54571" y="27940"/>
                  </a:lnTo>
                  <a:lnTo>
                    <a:pt x="50596" y="30480"/>
                  </a:lnTo>
                  <a:lnTo>
                    <a:pt x="50850" y="30480"/>
                  </a:lnTo>
                  <a:lnTo>
                    <a:pt x="47015" y="34290"/>
                  </a:lnTo>
                  <a:lnTo>
                    <a:pt x="47256" y="34290"/>
                  </a:lnTo>
                  <a:lnTo>
                    <a:pt x="43573" y="36830"/>
                  </a:lnTo>
                  <a:lnTo>
                    <a:pt x="43802" y="36830"/>
                  </a:lnTo>
                  <a:lnTo>
                    <a:pt x="40284" y="39370"/>
                  </a:lnTo>
                  <a:lnTo>
                    <a:pt x="40487" y="39370"/>
                  </a:lnTo>
                  <a:lnTo>
                    <a:pt x="37134" y="43180"/>
                  </a:lnTo>
                  <a:lnTo>
                    <a:pt x="37338" y="43180"/>
                  </a:lnTo>
                  <a:lnTo>
                    <a:pt x="34150" y="46990"/>
                  </a:lnTo>
                  <a:lnTo>
                    <a:pt x="34353" y="46990"/>
                  </a:lnTo>
                  <a:lnTo>
                    <a:pt x="32346" y="49530"/>
                  </a:lnTo>
                  <a:lnTo>
                    <a:pt x="31521" y="49530"/>
                  </a:lnTo>
                  <a:lnTo>
                    <a:pt x="29406" y="53340"/>
                  </a:lnTo>
                  <a:lnTo>
                    <a:pt x="28867" y="53340"/>
                  </a:lnTo>
                  <a:lnTo>
                    <a:pt x="26895" y="57150"/>
                  </a:lnTo>
                  <a:lnTo>
                    <a:pt x="26390" y="57150"/>
                  </a:lnTo>
                  <a:lnTo>
                    <a:pt x="23952" y="62230"/>
                  </a:lnTo>
                  <a:lnTo>
                    <a:pt x="24104" y="62230"/>
                  </a:lnTo>
                  <a:lnTo>
                    <a:pt x="21856" y="66040"/>
                  </a:lnTo>
                  <a:lnTo>
                    <a:pt x="21996" y="66040"/>
                  </a:lnTo>
                  <a:lnTo>
                    <a:pt x="19964" y="69850"/>
                  </a:lnTo>
                  <a:lnTo>
                    <a:pt x="18729" y="73660"/>
                  </a:lnTo>
                  <a:lnTo>
                    <a:pt x="18376" y="73660"/>
                  </a:lnTo>
                  <a:lnTo>
                    <a:pt x="16789" y="78740"/>
                  </a:lnTo>
                  <a:lnTo>
                    <a:pt x="15859" y="82550"/>
                  </a:lnTo>
                  <a:lnTo>
                    <a:pt x="15595" y="82550"/>
                  </a:lnTo>
                  <a:lnTo>
                    <a:pt x="14465" y="87630"/>
                  </a:lnTo>
                  <a:lnTo>
                    <a:pt x="13639" y="92710"/>
                  </a:lnTo>
                  <a:lnTo>
                    <a:pt x="13042" y="97790"/>
                  </a:lnTo>
                  <a:lnTo>
                    <a:pt x="12773" y="101600"/>
                  </a:lnTo>
                  <a:lnTo>
                    <a:pt x="12573" y="106680"/>
                  </a:lnTo>
                  <a:lnTo>
                    <a:pt x="12560" y="511810"/>
                  </a:lnTo>
                  <a:lnTo>
                    <a:pt x="12674" y="516890"/>
                  </a:lnTo>
                  <a:lnTo>
                    <a:pt x="13068" y="521970"/>
                  </a:lnTo>
                  <a:lnTo>
                    <a:pt x="13677" y="527050"/>
                  </a:lnTo>
                  <a:lnTo>
                    <a:pt x="14528" y="532130"/>
                  </a:lnTo>
                  <a:lnTo>
                    <a:pt x="14747" y="532130"/>
                  </a:lnTo>
                  <a:lnTo>
                    <a:pt x="15595" y="535940"/>
                  </a:lnTo>
                  <a:lnTo>
                    <a:pt x="16878" y="541020"/>
                  </a:lnTo>
                  <a:lnTo>
                    <a:pt x="18376" y="544830"/>
                  </a:lnTo>
                  <a:lnTo>
                    <a:pt x="20091" y="549910"/>
                  </a:lnTo>
                  <a:lnTo>
                    <a:pt x="20472" y="549910"/>
                  </a:lnTo>
                  <a:lnTo>
                    <a:pt x="21996" y="553720"/>
                  </a:lnTo>
                  <a:lnTo>
                    <a:pt x="21856" y="553720"/>
                  </a:lnTo>
                  <a:lnTo>
                    <a:pt x="24104" y="557530"/>
                  </a:lnTo>
                  <a:lnTo>
                    <a:pt x="23952" y="557530"/>
                  </a:lnTo>
                  <a:lnTo>
                    <a:pt x="26390" y="561340"/>
                  </a:lnTo>
                  <a:lnTo>
                    <a:pt x="26238" y="561340"/>
                  </a:lnTo>
                  <a:lnTo>
                    <a:pt x="28867" y="565150"/>
                  </a:lnTo>
                  <a:lnTo>
                    <a:pt x="28701" y="565150"/>
                  </a:lnTo>
                  <a:lnTo>
                    <a:pt x="31521" y="568960"/>
                  </a:lnTo>
                  <a:lnTo>
                    <a:pt x="31343" y="568960"/>
                  </a:lnTo>
                  <a:lnTo>
                    <a:pt x="34353" y="572770"/>
                  </a:lnTo>
                  <a:lnTo>
                    <a:pt x="34150" y="572770"/>
                  </a:lnTo>
                  <a:lnTo>
                    <a:pt x="37338" y="576580"/>
                  </a:lnTo>
                  <a:lnTo>
                    <a:pt x="37134" y="576580"/>
                  </a:lnTo>
                  <a:lnTo>
                    <a:pt x="40487" y="579120"/>
                  </a:lnTo>
                  <a:lnTo>
                    <a:pt x="40284" y="579120"/>
                  </a:lnTo>
                  <a:lnTo>
                    <a:pt x="43802" y="582930"/>
                  </a:lnTo>
                  <a:lnTo>
                    <a:pt x="43573" y="582930"/>
                  </a:lnTo>
                  <a:lnTo>
                    <a:pt x="47256" y="585470"/>
                  </a:lnTo>
                  <a:lnTo>
                    <a:pt x="47015" y="585470"/>
                  </a:lnTo>
                  <a:lnTo>
                    <a:pt x="50850" y="588010"/>
                  </a:lnTo>
                  <a:lnTo>
                    <a:pt x="50596" y="588010"/>
                  </a:lnTo>
                  <a:lnTo>
                    <a:pt x="54571" y="591820"/>
                  </a:lnTo>
                  <a:lnTo>
                    <a:pt x="56375" y="591820"/>
                  </a:lnTo>
                  <a:lnTo>
                    <a:pt x="58432" y="593090"/>
                  </a:lnTo>
                  <a:lnTo>
                    <a:pt x="58166" y="593090"/>
                  </a:lnTo>
                  <a:lnTo>
                    <a:pt x="62420" y="595630"/>
                  </a:lnTo>
                  <a:lnTo>
                    <a:pt x="62141" y="595630"/>
                  </a:lnTo>
                  <a:lnTo>
                    <a:pt x="66509" y="598170"/>
                  </a:lnTo>
                  <a:lnTo>
                    <a:pt x="66230" y="598170"/>
                  </a:lnTo>
                  <a:lnTo>
                    <a:pt x="70726" y="599440"/>
                  </a:lnTo>
                  <a:lnTo>
                    <a:pt x="70434" y="599440"/>
                  </a:lnTo>
                  <a:lnTo>
                    <a:pt x="75044" y="601980"/>
                  </a:lnTo>
                  <a:lnTo>
                    <a:pt x="74739" y="601980"/>
                  </a:lnTo>
                  <a:lnTo>
                    <a:pt x="79451" y="603250"/>
                  </a:lnTo>
                  <a:lnTo>
                    <a:pt x="79146" y="603250"/>
                  </a:lnTo>
                  <a:lnTo>
                    <a:pt x="83959" y="604520"/>
                  </a:lnTo>
                  <a:lnTo>
                    <a:pt x="83654" y="604520"/>
                  </a:lnTo>
                  <a:lnTo>
                    <a:pt x="88557" y="605790"/>
                  </a:lnTo>
                  <a:lnTo>
                    <a:pt x="92925" y="605790"/>
                  </a:lnTo>
                  <a:lnTo>
                    <a:pt x="97993" y="607060"/>
                  </a:lnTo>
                  <a:lnTo>
                    <a:pt x="1532597" y="607060"/>
                  </a:lnTo>
                  <a:lnTo>
                    <a:pt x="1527962" y="609600"/>
                  </a:lnTo>
                  <a:lnTo>
                    <a:pt x="1523187" y="612140"/>
                  </a:lnTo>
                  <a:lnTo>
                    <a:pt x="1513293" y="614680"/>
                  </a:lnTo>
                  <a:lnTo>
                    <a:pt x="1508175" y="617220"/>
                  </a:lnTo>
                  <a:lnTo>
                    <a:pt x="1502968" y="618490"/>
                  </a:lnTo>
                  <a:close/>
                </a:path>
                <a:path w="1589404" h="619760">
                  <a:moveTo>
                    <a:pt x="1481264" y="12700"/>
                  </a:moveTo>
                  <a:lnTo>
                    <a:pt x="107556" y="12700"/>
                  </a:lnTo>
                  <a:lnTo>
                    <a:pt x="107708" y="11430"/>
                  </a:lnTo>
                  <a:lnTo>
                    <a:pt x="1481112" y="11430"/>
                  </a:lnTo>
                  <a:lnTo>
                    <a:pt x="1481264" y="12700"/>
                  </a:lnTo>
                  <a:close/>
                </a:path>
                <a:path w="1589404" h="619760">
                  <a:moveTo>
                    <a:pt x="1526679" y="24130"/>
                  </a:moveTo>
                  <a:lnTo>
                    <a:pt x="1522310" y="21590"/>
                  </a:lnTo>
                  <a:lnTo>
                    <a:pt x="1522590" y="21590"/>
                  </a:lnTo>
                  <a:lnTo>
                    <a:pt x="1518094" y="19050"/>
                  </a:lnTo>
                  <a:lnTo>
                    <a:pt x="1518386" y="19050"/>
                  </a:lnTo>
                  <a:lnTo>
                    <a:pt x="1513776" y="17780"/>
                  </a:lnTo>
                  <a:lnTo>
                    <a:pt x="1514081" y="17780"/>
                  </a:lnTo>
                  <a:lnTo>
                    <a:pt x="1509369" y="16510"/>
                  </a:lnTo>
                  <a:lnTo>
                    <a:pt x="1509661" y="16510"/>
                  </a:lnTo>
                  <a:lnTo>
                    <a:pt x="1504861" y="15240"/>
                  </a:lnTo>
                  <a:lnTo>
                    <a:pt x="1505165" y="15240"/>
                  </a:lnTo>
                  <a:lnTo>
                    <a:pt x="1500263" y="13970"/>
                  </a:lnTo>
                  <a:lnTo>
                    <a:pt x="1500568" y="13970"/>
                  </a:lnTo>
                  <a:lnTo>
                    <a:pt x="1495590" y="12700"/>
                  </a:lnTo>
                  <a:lnTo>
                    <a:pt x="1486319" y="12700"/>
                  </a:lnTo>
                  <a:lnTo>
                    <a:pt x="1481112" y="11430"/>
                  </a:lnTo>
                  <a:lnTo>
                    <a:pt x="1530280" y="11430"/>
                  </a:lnTo>
                  <a:lnTo>
                    <a:pt x="1532597" y="12700"/>
                  </a:lnTo>
                  <a:lnTo>
                    <a:pt x="1537106" y="15240"/>
                  </a:lnTo>
                  <a:lnTo>
                    <a:pt x="1541475" y="17780"/>
                  </a:lnTo>
                  <a:lnTo>
                    <a:pt x="1545704" y="20320"/>
                  </a:lnTo>
                  <a:lnTo>
                    <a:pt x="1548413" y="22860"/>
                  </a:lnTo>
                  <a:lnTo>
                    <a:pt x="1526400" y="22860"/>
                  </a:lnTo>
                  <a:lnTo>
                    <a:pt x="1526679" y="24130"/>
                  </a:lnTo>
                  <a:close/>
                </a:path>
                <a:path w="1589404" h="619760">
                  <a:moveTo>
                    <a:pt x="62141" y="24130"/>
                  </a:moveTo>
                  <a:lnTo>
                    <a:pt x="62420" y="22860"/>
                  </a:lnTo>
                  <a:lnTo>
                    <a:pt x="64325" y="22860"/>
                  </a:lnTo>
                  <a:lnTo>
                    <a:pt x="62141" y="24130"/>
                  </a:lnTo>
                  <a:close/>
                </a:path>
                <a:path w="1589404" h="619760">
                  <a:moveTo>
                    <a:pt x="1557477" y="50800"/>
                  </a:moveTo>
                  <a:lnTo>
                    <a:pt x="1554467" y="46990"/>
                  </a:lnTo>
                  <a:lnTo>
                    <a:pt x="1554657" y="46990"/>
                  </a:lnTo>
                  <a:lnTo>
                    <a:pt x="1551482" y="43180"/>
                  </a:lnTo>
                  <a:lnTo>
                    <a:pt x="1551686" y="43180"/>
                  </a:lnTo>
                  <a:lnTo>
                    <a:pt x="1548333" y="39370"/>
                  </a:lnTo>
                  <a:lnTo>
                    <a:pt x="1548536" y="39370"/>
                  </a:lnTo>
                  <a:lnTo>
                    <a:pt x="1545018" y="36830"/>
                  </a:lnTo>
                  <a:lnTo>
                    <a:pt x="1545247" y="36830"/>
                  </a:lnTo>
                  <a:lnTo>
                    <a:pt x="1541564" y="34290"/>
                  </a:lnTo>
                  <a:lnTo>
                    <a:pt x="1541805" y="34290"/>
                  </a:lnTo>
                  <a:lnTo>
                    <a:pt x="1537970" y="30480"/>
                  </a:lnTo>
                  <a:lnTo>
                    <a:pt x="1538224" y="30480"/>
                  </a:lnTo>
                  <a:lnTo>
                    <a:pt x="1534248" y="27940"/>
                  </a:lnTo>
                  <a:lnTo>
                    <a:pt x="1534502" y="27940"/>
                  </a:lnTo>
                  <a:lnTo>
                    <a:pt x="1530388" y="25400"/>
                  </a:lnTo>
                  <a:lnTo>
                    <a:pt x="1530654" y="25400"/>
                  </a:lnTo>
                  <a:lnTo>
                    <a:pt x="1526400" y="22860"/>
                  </a:lnTo>
                  <a:lnTo>
                    <a:pt x="1548413" y="22860"/>
                  </a:lnTo>
                  <a:lnTo>
                    <a:pt x="1549768" y="24130"/>
                  </a:lnTo>
                  <a:lnTo>
                    <a:pt x="1553679" y="27940"/>
                  </a:lnTo>
                  <a:lnTo>
                    <a:pt x="1557413" y="30480"/>
                  </a:lnTo>
                  <a:lnTo>
                    <a:pt x="1560982" y="34290"/>
                  </a:lnTo>
                  <a:lnTo>
                    <a:pt x="1564360" y="38100"/>
                  </a:lnTo>
                  <a:lnTo>
                    <a:pt x="1567561" y="43180"/>
                  </a:lnTo>
                  <a:lnTo>
                    <a:pt x="1570558" y="46990"/>
                  </a:lnTo>
                  <a:lnTo>
                    <a:pt x="1572429" y="49530"/>
                  </a:lnTo>
                  <a:lnTo>
                    <a:pt x="1557299" y="49530"/>
                  </a:lnTo>
                  <a:lnTo>
                    <a:pt x="1557477" y="50800"/>
                  </a:lnTo>
                  <a:close/>
                </a:path>
                <a:path w="1589404" h="619760">
                  <a:moveTo>
                    <a:pt x="31343" y="50800"/>
                  </a:moveTo>
                  <a:lnTo>
                    <a:pt x="31521" y="49530"/>
                  </a:lnTo>
                  <a:lnTo>
                    <a:pt x="32346" y="49530"/>
                  </a:lnTo>
                  <a:lnTo>
                    <a:pt x="31343" y="50800"/>
                  </a:lnTo>
                  <a:close/>
                </a:path>
                <a:path w="1589404" h="619760">
                  <a:moveTo>
                    <a:pt x="1560118" y="54610"/>
                  </a:moveTo>
                  <a:lnTo>
                    <a:pt x="1557299" y="49530"/>
                  </a:lnTo>
                  <a:lnTo>
                    <a:pt x="1572429" y="49530"/>
                  </a:lnTo>
                  <a:lnTo>
                    <a:pt x="1573364" y="50800"/>
                  </a:lnTo>
                  <a:lnTo>
                    <a:pt x="1574660" y="53340"/>
                  </a:lnTo>
                  <a:lnTo>
                    <a:pt x="1559953" y="53340"/>
                  </a:lnTo>
                  <a:lnTo>
                    <a:pt x="1560118" y="54610"/>
                  </a:lnTo>
                  <a:close/>
                </a:path>
                <a:path w="1589404" h="619760">
                  <a:moveTo>
                    <a:pt x="28701" y="54610"/>
                  </a:moveTo>
                  <a:lnTo>
                    <a:pt x="28867" y="53340"/>
                  </a:lnTo>
                  <a:lnTo>
                    <a:pt x="29406" y="53340"/>
                  </a:lnTo>
                  <a:lnTo>
                    <a:pt x="28701" y="54610"/>
                  </a:lnTo>
                  <a:close/>
                </a:path>
                <a:path w="1589404" h="619760">
                  <a:moveTo>
                    <a:pt x="1562582" y="58420"/>
                  </a:moveTo>
                  <a:lnTo>
                    <a:pt x="1559953" y="53340"/>
                  </a:lnTo>
                  <a:lnTo>
                    <a:pt x="1574660" y="53340"/>
                  </a:lnTo>
                  <a:lnTo>
                    <a:pt x="1575955" y="55880"/>
                  </a:lnTo>
                  <a:lnTo>
                    <a:pt x="1576549" y="57150"/>
                  </a:lnTo>
                  <a:lnTo>
                    <a:pt x="1562430" y="57150"/>
                  </a:lnTo>
                  <a:lnTo>
                    <a:pt x="1562582" y="58420"/>
                  </a:lnTo>
                  <a:close/>
                </a:path>
                <a:path w="1589404" h="619760">
                  <a:moveTo>
                    <a:pt x="26238" y="58420"/>
                  </a:moveTo>
                  <a:lnTo>
                    <a:pt x="26390" y="57150"/>
                  </a:lnTo>
                  <a:lnTo>
                    <a:pt x="26895" y="57150"/>
                  </a:lnTo>
                  <a:lnTo>
                    <a:pt x="26238" y="58420"/>
                  </a:lnTo>
                  <a:close/>
                </a:path>
                <a:path w="1589404" h="619760">
                  <a:moveTo>
                    <a:pt x="1570545" y="74930"/>
                  </a:moveTo>
                  <a:lnTo>
                    <a:pt x="1568729" y="69850"/>
                  </a:lnTo>
                  <a:lnTo>
                    <a:pt x="1566824" y="66040"/>
                  </a:lnTo>
                  <a:lnTo>
                    <a:pt x="1566964" y="66040"/>
                  </a:lnTo>
                  <a:lnTo>
                    <a:pt x="1564716" y="62230"/>
                  </a:lnTo>
                  <a:lnTo>
                    <a:pt x="1564868" y="62230"/>
                  </a:lnTo>
                  <a:lnTo>
                    <a:pt x="1562430" y="57150"/>
                  </a:lnTo>
                  <a:lnTo>
                    <a:pt x="1576549" y="57150"/>
                  </a:lnTo>
                  <a:lnTo>
                    <a:pt x="1578330" y="60960"/>
                  </a:lnTo>
                  <a:lnTo>
                    <a:pt x="1580489" y="64770"/>
                  </a:lnTo>
                  <a:lnTo>
                    <a:pt x="1582420" y="69850"/>
                  </a:lnTo>
                  <a:lnTo>
                    <a:pt x="1583686" y="73660"/>
                  </a:lnTo>
                  <a:lnTo>
                    <a:pt x="1570443" y="73660"/>
                  </a:lnTo>
                  <a:lnTo>
                    <a:pt x="1570545" y="74930"/>
                  </a:lnTo>
                  <a:close/>
                </a:path>
                <a:path w="1589404" h="619760">
                  <a:moveTo>
                    <a:pt x="18275" y="74930"/>
                  </a:moveTo>
                  <a:lnTo>
                    <a:pt x="18376" y="73660"/>
                  </a:lnTo>
                  <a:lnTo>
                    <a:pt x="18729" y="73660"/>
                  </a:lnTo>
                  <a:lnTo>
                    <a:pt x="18275" y="74930"/>
                  </a:lnTo>
                  <a:close/>
                </a:path>
                <a:path w="1589404" h="619760">
                  <a:moveTo>
                    <a:pt x="1573301" y="83820"/>
                  </a:moveTo>
                  <a:lnTo>
                    <a:pt x="1571942" y="78740"/>
                  </a:lnTo>
                  <a:lnTo>
                    <a:pt x="1570443" y="73660"/>
                  </a:lnTo>
                  <a:lnTo>
                    <a:pt x="1583686" y="73660"/>
                  </a:lnTo>
                  <a:lnTo>
                    <a:pt x="1584109" y="74930"/>
                  </a:lnTo>
                  <a:lnTo>
                    <a:pt x="1585569" y="80010"/>
                  </a:lnTo>
                  <a:lnTo>
                    <a:pt x="1586166" y="82550"/>
                  </a:lnTo>
                  <a:lnTo>
                    <a:pt x="1573225" y="82550"/>
                  </a:lnTo>
                  <a:lnTo>
                    <a:pt x="1573301" y="83820"/>
                  </a:lnTo>
                  <a:close/>
                </a:path>
                <a:path w="1589404" h="619760">
                  <a:moveTo>
                    <a:pt x="15519" y="83820"/>
                  </a:moveTo>
                  <a:lnTo>
                    <a:pt x="15595" y="82550"/>
                  </a:lnTo>
                  <a:lnTo>
                    <a:pt x="15859" y="82550"/>
                  </a:lnTo>
                  <a:lnTo>
                    <a:pt x="15519" y="83820"/>
                  </a:lnTo>
                  <a:close/>
                </a:path>
                <a:path w="1589404" h="619760">
                  <a:moveTo>
                    <a:pt x="1587144" y="532130"/>
                  </a:moveTo>
                  <a:lnTo>
                    <a:pt x="1574292" y="532130"/>
                  </a:lnTo>
                  <a:lnTo>
                    <a:pt x="1575180" y="527050"/>
                  </a:lnTo>
                  <a:lnTo>
                    <a:pt x="1575777" y="521970"/>
                  </a:lnTo>
                  <a:lnTo>
                    <a:pt x="1576146" y="516890"/>
                  </a:lnTo>
                  <a:lnTo>
                    <a:pt x="1576260" y="511810"/>
                  </a:lnTo>
                  <a:lnTo>
                    <a:pt x="1576247" y="106680"/>
                  </a:lnTo>
                  <a:lnTo>
                    <a:pt x="1576120" y="101600"/>
                  </a:lnTo>
                  <a:lnTo>
                    <a:pt x="1575752" y="97790"/>
                  </a:lnTo>
                  <a:lnTo>
                    <a:pt x="1575130" y="92710"/>
                  </a:lnTo>
                  <a:lnTo>
                    <a:pt x="1574292" y="87630"/>
                  </a:lnTo>
                  <a:lnTo>
                    <a:pt x="1573225" y="82550"/>
                  </a:lnTo>
                  <a:lnTo>
                    <a:pt x="1586166" y="82550"/>
                  </a:lnTo>
                  <a:lnTo>
                    <a:pt x="1586763" y="85090"/>
                  </a:lnTo>
                  <a:lnTo>
                    <a:pt x="1587715" y="90170"/>
                  </a:lnTo>
                  <a:lnTo>
                    <a:pt x="1588401" y="96520"/>
                  </a:lnTo>
                  <a:lnTo>
                    <a:pt x="1588820" y="101600"/>
                  </a:lnTo>
                  <a:lnTo>
                    <a:pt x="1588820" y="518160"/>
                  </a:lnTo>
                  <a:lnTo>
                    <a:pt x="1588401" y="523240"/>
                  </a:lnTo>
                  <a:lnTo>
                    <a:pt x="1587715" y="528320"/>
                  </a:lnTo>
                  <a:lnTo>
                    <a:pt x="1587144" y="532130"/>
                  </a:lnTo>
                  <a:close/>
                </a:path>
                <a:path w="1589404" h="619760">
                  <a:moveTo>
                    <a:pt x="12674" y="102870"/>
                  </a:moveTo>
                  <a:lnTo>
                    <a:pt x="12700" y="101600"/>
                  </a:lnTo>
                  <a:lnTo>
                    <a:pt x="12674" y="102870"/>
                  </a:lnTo>
                  <a:close/>
                </a:path>
                <a:path w="1589404" h="619760">
                  <a:moveTo>
                    <a:pt x="1576146" y="102870"/>
                  </a:moveTo>
                  <a:lnTo>
                    <a:pt x="1576047" y="101600"/>
                  </a:lnTo>
                  <a:lnTo>
                    <a:pt x="1576146" y="102870"/>
                  </a:lnTo>
                  <a:close/>
                </a:path>
                <a:path w="1589404" h="619760">
                  <a:moveTo>
                    <a:pt x="14747" y="532130"/>
                  </a:moveTo>
                  <a:lnTo>
                    <a:pt x="14528" y="532130"/>
                  </a:lnTo>
                  <a:lnTo>
                    <a:pt x="14465" y="530860"/>
                  </a:lnTo>
                  <a:lnTo>
                    <a:pt x="14747" y="532130"/>
                  </a:lnTo>
                  <a:close/>
                </a:path>
                <a:path w="1589404" h="619760">
                  <a:moveTo>
                    <a:pt x="1582420" y="549910"/>
                  </a:moveTo>
                  <a:lnTo>
                    <a:pt x="1568729" y="549910"/>
                  </a:lnTo>
                  <a:lnTo>
                    <a:pt x="1570545" y="544830"/>
                  </a:lnTo>
                  <a:lnTo>
                    <a:pt x="1572031" y="541020"/>
                  </a:lnTo>
                  <a:lnTo>
                    <a:pt x="1573301" y="535940"/>
                  </a:lnTo>
                  <a:lnTo>
                    <a:pt x="1574355" y="530860"/>
                  </a:lnTo>
                  <a:lnTo>
                    <a:pt x="1574292" y="532130"/>
                  </a:lnTo>
                  <a:lnTo>
                    <a:pt x="1587144" y="532130"/>
                  </a:lnTo>
                  <a:lnTo>
                    <a:pt x="1586763" y="534670"/>
                  </a:lnTo>
                  <a:lnTo>
                    <a:pt x="1585569" y="539750"/>
                  </a:lnTo>
                  <a:lnTo>
                    <a:pt x="1584109" y="544830"/>
                  </a:lnTo>
                  <a:lnTo>
                    <a:pt x="1582420" y="549910"/>
                  </a:lnTo>
                  <a:close/>
                </a:path>
                <a:path w="1589404" h="619760">
                  <a:moveTo>
                    <a:pt x="20472" y="549910"/>
                  </a:moveTo>
                  <a:lnTo>
                    <a:pt x="20091" y="549910"/>
                  </a:lnTo>
                  <a:lnTo>
                    <a:pt x="19964" y="548640"/>
                  </a:lnTo>
                  <a:lnTo>
                    <a:pt x="20472" y="549910"/>
                  </a:lnTo>
                  <a:close/>
                </a:path>
                <a:path w="1589404" h="619760">
                  <a:moveTo>
                    <a:pt x="1553679" y="591820"/>
                  </a:moveTo>
                  <a:lnTo>
                    <a:pt x="1534248" y="591820"/>
                  </a:lnTo>
                  <a:lnTo>
                    <a:pt x="1538224" y="588010"/>
                  </a:lnTo>
                  <a:lnTo>
                    <a:pt x="1537970" y="588010"/>
                  </a:lnTo>
                  <a:lnTo>
                    <a:pt x="1541805" y="585470"/>
                  </a:lnTo>
                  <a:lnTo>
                    <a:pt x="1541564" y="585470"/>
                  </a:lnTo>
                  <a:lnTo>
                    <a:pt x="1545247" y="582930"/>
                  </a:lnTo>
                  <a:lnTo>
                    <a:pt x="1545018" y="582930"/>
                  </a:lnTo>
                  <a:lnTo>
                    <a:pt x="1548536" y="579120"/>
                  </a:lnTo>
                  <a:lnTo>
                    <a:pt x="1548333" y="579120"/>
                  </a:lnTo>
                  <a:lnTo>
                    <a:pt x="1551686" y="576580"/>
                  </a:lnTo>
                  <a:lnTo>
                    <a:pt x="1551482" y="576580"/>
                  </a:lnTo>
                  <a:lnTo>
                    <a:pt x="1554657" y="572770"/>
                  </a:lnTo>
                  <a:lnTo>
                    <a:pt x="1554467" y="572770"/>
                  </a:lnTo>
                  <a:lnTo>
                    <a:pt x="1557477" y="568960"/>
                  </a:lnTo>
                  <a:lnTo>
                    <a:pt x="1557299" y="568960"/>
                  </a:lnTo>
                  <a:lnTo>
                    <a:pt x="1560118" y="565150"/>
                  </a:lnTo>
                  <a:lnTo>
                    <a:pt x="1559953" y="565150"/>
                  </a:lnTo>
                  <a:lnTo>
                    <a:pt x="1562582" y="561340"/>
                  </a:lnTo>
                  <a:lnTo>
                    <a:pt x="1562430" y="561340"/>
                  </a:lnTo>
                  <a:lnTo>
                    <a:pt x="1564868" y="557530"/>
                  </a:lnTo>
                  <a:lnTo>
                    <a:pt x="1564716" y="557530"/>
                  </a:lnTo>
                  <a:lnTo>
                    <a:pt x="1566964" y="553720"/>
                  </a:lnTo>
                  <a:lnTo>
                    <a:pt x="1566824" y="553720"/>
                  </a:lnTo>
                  <a:lnTo>
                    <a:pt x="1568856" y="548640"/>
                  </a:lnTo>
                  <a:lnTo>
                    <a:pt x="1568729" y="549910"/>
                  </a:lnTo>
                  <a:lnTo>
                    <a:pt x="1582420" y="549910"/>
                  </a:lnTo>
                  <a:lnTo>
                    <a:pt x="1580489" y="553720"/>
                  </a:lnTo>
                  <a:lnTo>
                    <a:pt x="1578330" y="558800"/>
                  </a:lnTo>
                  <a:lnTo>
                    <a:pt x="1575955" y="563880"/>
                  </a:lnTo>
                  <a:lnTo>
                    <a:pt x="1573364" y="567690"/>
                  </a:lnTo>
                  <a:lnTo>
                    <a:pt x="1570558" y="572770"/>
                  </a:lnTo>
                  <a:lnTo>
                    <a:pt x="1567561" y="576580"/>
                  </a:lnTo>
                  <a:lnTo>
                    <a:pt x="1564360" y="580390"/>
                  </a:lnTo>
                  <a:lnTo>
                    <a:pt x="1560982" y="584200"/>
                  </a:lnTo>
                  <a:lnTo>
                    <a:pt x="1557413" y="588010"/>
                  </a:lnTo>
                  <a:lnTo>
                    <a:pt x="1553679" y="591820"/>
                  </a:lnTo>
                  <a:close/>
                </a:path>
                <a:path w="1589404" h="619760">
                  <a:moveTo>
                    <a:pt x="56375" y="591820"/>
                  </a:moveTo>
                  <a:lnTo>
                    <a:pt x="54571" y="591820"/>
                  </a:lnTo>
                  <a:lnTo>
                    <a:pt x="54317" y="590550"/>
                  </a:lnTo>
                  <a:lnTo>
                    <a:pt x="56375" y="591820"/>
                  </a:lnTo>
                  <a:close/>
                </a:path>
                <a:path w="1589404" h="619760">
                  <a:moveTo>
                    <a:pt x="1532597" y="607060"/>
                  </a:moveTo>
                  <a:lnTo>
                    <a:pt x="1490827" y="607060"/>
                  </a:lnTo>
                  <a:lnTo>
                    <a:pt x="1495894" y="605790"/>
                  </a:lnTo>
                  <a:lnTo>
                    <a:pt x="1500263" y="605790"/>
                  </a:lnTo>
                  <a:lnTo>
                    <a:pt x="1505165" y="604520"/>
                  </a:lnTo>
                  <a:lnTo>
                    <a:pt x="1504861" y="604520"/>
                  </a:lnTo>
                  <a:lnTo>
                    <a:pt x="1509661" y="603250"/>
                  </a:lnTo>
                  <a:lnTo>
                    <a:pt x="1509369" y="603250"/>
                  </a:lnTo>
                  <a:lnTo>
                    <a:pt x="1514081" y="601980"/>
                  </a:lnTo>
                  <a:lnTo>
                    <a:pt x="1513776" y="601980"/>
                  </a:lnTo>
                  <a:lnTo>
                    <a:pt x="1518386" y="599440"/>
                  </a:lnTo>
                  <a:lnTo>
                    <a:pt x="1518094" y="599440"/>
                  </a:lnTo>
                  <a:lnTo>
                    <a:pt x="1522590" y="598170"/>
                  </a:lnTo>
                  <a:lnTo>
                    <a:pt x="1522310" y="598170"/>
                  </a:lnTo>
                  <a:lnTo>
                    <a:pt x="1526679" y="595630"/>
                  </a:lnTo>
                  <a:lnTo>
                    <a:pt x="1526400" y="595630"/>
                  </a:lnTo>
                  <a:lnTo>
                    <a:pt x="1530654" y="593090"/>
                  </a:lnTo>
                  <a:lnTo>
                    <a:pt x="1530388" y="593090"/>
                  </a:lnTo>
                  <a:lnTo>
                    <a:pt x="1534502" y="590550"/>
                  </a:lnTo>
                  <a:lnTo>
                    <a:pt x="1534248" y="591820"/>
                  </a:lnTo>
                  <a:lnTo>
                    <a:pt x="1553679" y="591820"/>
                  </a:lnTo>
                  <a:lnTo>
                    <a:pt x="1549768" y="595630"/>
                  </a:lnTo>
                  <a:lnTo>
                    <a:pt x="1545704" y="598170"/>
                  </a:lnTo>
                  <a:lnTo>
                    <a:pt x="1541475" y="601980"/>
                  </a:lnTo>
                  <a:lnTo>
                    <a:pt x="1537106" y="604520"/>
                  </a:lnTo>
                  <a:lnTo>
                    <a:pt x="1532597" y="607060"/>
                  </a:lnTo>
                  <a:close/>
                </a:path>
                <a:path w="1589404" h="619760">
                  <a:moveTo>
                    <a:pt x="1492275" y="619760"/>
                  </a:moveTo>
                  <a:lnTo>
                    <a:pt x="96545" y="619760"/>
                  </a:lnTo>
                  <a:lnTo>
                    <a:pt x="91160" y="618490"/>
                  </a:lnTo>
                  <a:lnTo>
                    <a:pt x="1497660" y="618490"/>
                  </a:lnTo>
                  <a:lnTo>
                    <a:pt x="1492275" y="619760"/>
                  </a:lnTo>
                  <a:close/>
                </a:path>
              </a:pathLst>
            </a:custGeom>
            <a:solidFill>
              <a:srgbClr val="F7F7F7"/>
            </a:solidFill>
          </p:spPr>
          <p:txBody>
            <a:bodyPr wrap="square" lIns="0" tIns="0" rIns="0" bIns="0" rtlCol="0"/>
            <a:lstStyle/>
            <a:p/>
          </p:txBody>
        </p:sp>
        <p:sp>
          <p:nvSpPr>
            <p:cNvPr id="54" name="object 54"/>
            <p:cNvSpPr/>
            <p:nvPr/>
          </p:nvSpPr>
          <p:spPr>
            <a:xfrm>
              <a:off x="9108947" y="1767839"/>
              <a:ext cx="1576070" cy="608330"/>
            </a:xfrm>
            <a:custGeom>
              <a:avLst/>
              <a:gdLst/>
              <a:ahLst/>
              <a:cxnLst/>
              <a:rect l="l" t="t" r="r" b="b"/>
              <a:pathLst>
                <a:path w="1576070" h="608330">
                  <a:moveTo>
                    <a:pt x="1473707" y="608076"/>
                  </a:moveTo>
                  <a:lnTo>
                    <a:pt x="100583" y="608076"/>
                  </a:lnTo>
                  <a:lnTo>
                    <a:pt x="61200" y="599813"/>
                  </a:lnTo>
                  <a:lnTo>
                    <a:pt x="29089" y="577915"/>
                  </a:lnTo>
                  <a:lnTo>
                    <a:pt x="7579" y="545569"/>
                  </a:lnTo>
                  <a:lnTo>
                    <a:pt x="0" y="505968"/>
                  </a:lnTo>
                  <a:lnTo>
                    <a:pt x="0" y="100584"/>
                  </a:lnTo>
                  <a:lnTo>
                    <a:pt x="7579" y="61321"/>
                  </a:lnTo>
                  <a:lnTo>
                    <a:pt x="29089" y="29251"/>
                  </a:lnTo>
                  <a:lnTo>
                    <a:pt x="61200" y="7700"/>
                  </a:lnTo>
                  <a:lnTo>
                    <a:pt x="100583" y="0"/>
                  </a:lnTo>
                  <a:lnTo>
                    <a:pt x="1473707" y="0"/>
                  </a:lnTo>
                  <a:lnTo>
                    <a:pt x="1513543" y="7700"/>
                  </a:lnTo>
                  <a:lnTo>
                    <a:pt x="1545964" y="29251"/>
                  </a:lnTo>
                  <a:lnTo>
                    <a:pt x="1567784" y="61321"/>
                  </a:lnTo>
                  <a:lnTo>
                    <a:pt x="1575816" y="100584"/>
                  </a:lnTo>
                  <a:lnTo>
                    <a:pt x="1575816" y="505968"/>
                  </a:lnTo>
                  <a:lnTo>
                    <a:pt x="1567784" y="545569"/>
                  </a:lnTo>
                  <a:lnTo>
                    <a:pt x="1545964" y="577915"/>
                  </a:lnTo>
                  <a:lnTo>
                    <a:pt x="1513543" y="599813"/>
                  </a:lnTo>
                  <a:lnTo>
                    <a:pt x="1473707" y="608076"/>
                  </a:lnTo>
                  <a:close/>
                </a:path>
              </a:pathLst>
            </a:custGeom>
            <a:solidFill>
              <a:srgbClr val="94C9DB"/>
            </a:solidFill>
          </p:spPr>
          <p:txBody>
            <a:bodyPr wrap="square" lIns="0" tIns="0" rIns="0" bIns="0" rtlCol="0"/>
            <a:lstStyle/>
            <a:p/>
          </p:txBody>
        </p:sp>
        <p:sp>
          <p:nvSpPr>
            <p:cNvPr id="55" name="object 55"/>
            <p:cNvSpPr/>
            <p:nvPr/>
          </p:nvSpPr>
          <p:spPr>
            <a:xfrm>
              <a:off x="9102064" y="1761045"/>
              <a:ext cx="1589405" cy="619760"/>
            </a:xfrm>
            <a:custGeom>
              <a:avLst/>
              <a:gdLst/>
              <a:ahLst/>
              <a:cxnLst/>
              <a:rect l="l" t="t" r="r" b="b"/>
              <a:pathLst>
                <a:path w="1589404" h="619760">
                  <a:moveTo>
                    <a:pt x="1502968" y="618490"/>
                  </a:moveTo>
                  <a:lnTo>
                    <a:pt x="85851" y="618490"/>
                  </a:lnTo>
                  <a:lnTo>
                    <a:pt x="80645" y="617220"/>
                  </a:lnTo>
                  <a:lnTo>
                    <a:pt x="75526" y="614680"/>
                  </a:lnTo>
                  <a:lnTo>
                    <a:pt x="65633" y="612140"/>
                  </a:lnTo>
                  <a:lnTo>
                    <a:pt x="43116" y="598170"/>
                  </a:lnTo>
                  <a:lnTo>
                    <a:pt x="39052" y="595630"/>
                  </a:lnTo>
                  <a:lnTo>
                    <a:pt x="15455" y="567690"/>
                  </a:lnTo>
                  <a:lnTo>
                    <a:pt x="12865" y="563880"/>
                  </a:lnTo>
                  <a:lnTo>
                    <a:pt x="10490" y="558800"/>
                  </a:lnTo>
                  <a:lnTo>
                    <a:pt x="8331" y="553720"/>
                  </a:lnTo>
                  <a:lnTo>
                    <a:pt x="6400" y="549910"/>
                  </a:lnTo>
                  <a:lnTo>
                    <a:pt x="0" y="518160"/>
                  </a:lnTo>
                  <a:lnTo>
                    <a:pt x="0" y="101600"/>
                  </a:lnTo>
                  <a:lnTo>
                    <a:pt x="10490" y="60960"/>
                  </a:lnTo>
                  <a:lnTo>
                    <a:pt x="12865" y="55880"/>
                  </a:lnTo>
                  <a:lnTo>
                    <a:pt x="15455" y="50800"/>
                  </a:lnTo>
                  <a:lnTo>
                    <a:pt x="18262" y="46990"/>
                  </a:lnTo>
                  <a:lnTo>
                    <a:pt x="21259" y="43180"/>
                  </a:lnTo>
                  <a:lnTo>
                    <a:pt x="24460" y="38100"/>
                  </a:lnTo>
                  <a:lnTo>
                    <a:pt x="27838" y="34290"/>
                  </a:lnTo>
                  <a:lnTo>
                    <a:pt x="31407" y="30480"/>
                  </a:lnTo>
                  <a:lnTo>
                    <a:pt x="35140" y="27940"/>
                  </a:lnTo>
                  <a:lnTo>
                    <a:pt x="39052" y="24130"/>
                  </a:lnTo>
                  <a:lnTo>
                    <a:pt x="70523" y="6350"/>
                  </a:lnTo>
                  <a:lnTo>
                    <a:pt x="75526" y="3810"/>
                  </a:lnTo>
                  <a:lnTo>
                    <a:pt x="91160" y="0"/>
                  </a:lnTo>
                  <a:lnTo>
                    <a:pt x="1497660" y="0"/>
                  </a:lnTo>
                  <a:lnTo>
                    <a:pt x="1513293" y="3810"/>
                  </a:lnTo>
                  <a:lnTo>
                    <a:pt x="1518297" y="6350"/>
                  </a:lnTo>
                  <a:lnTo>
                    <a:pt x="1523187" y="7620"/>
                  </a:lnTo>
                  <a:lnTo>
                    <a:pt x="1527962" y="10160"/>
                  </a:lnTo>
                  <a:lnTo>
                    <a:pt x="1530280" y="11430"/>
                  </a:lnTo>
                  <a:lnTo>
                    <a:pt x="107708" y="11430"/>
                  </a:lnTo>
                  <a:lnTo>
                    <a:pt x="102501" y="12700"/>
                  </a:lnTo>
                  <a:lnTo>
                    <a:pt x="93230" y="12700"/>
                  </a:lnTo>
                  <a:lnTo>
                    <a:pt x="88239" y="13970"/>
                  </a:lnTo>
                  <a:lnTo>
                    <a:pt x="88557" y="13970"/>
                  </a:lnTo>
                  <a:lnTo>
                    <a:pt x="83654" y="15240"/>
                  </a:lnTo>
                  <a:lnTo>
                    <a:pt x="83959" y="15240"/>
                  </a:lnTo>
                  <a:lnTo>
                    <a:pt x="79146" y="16510"/>
                  </a:lnTo>
                  <a:lnTo>
                    <a:pt x="79451" y="16510"/>
                  </a:lnTo>
                  <a:lnTo>
                    <a:pt x="74739" y="17780"/>
                  </a:lnTo>
                  <a:lnTo>
                    <a:pt x="75044" y="17780"/>
                  </a:lnTo>
                  <a:lnTo>
                    <a:pt x="70434" y="19050"/>
                  </a:lnTo>
                  <a:lnTo>
                    <a:pt x="70726" y="19050"/>
                  </a:lnTo>
                  <a:lnTo>
                    <a:pt x="66230" y="21590"/>
                  </a:lnTo>
                  <a:lnTo>
                    <a:pt x="66509" y="21590"/>
                  </a:lnTo>
                  <a:lnTo>
                    <a:pt x="64325" y="22860"/>
                  </a:lnTo>
                  <a:lnTo>
                    <a:pt x="62420" y="22860"/>
                  </a:lnTo>
                  <a:lnTo>
                    <a:pt x="58166" y="25400"/>
                  </a:lnTo>
                  <a:lnTo>
                    <a:pt x="58432" y="25400"/>
                  </a:lnTo>
                  <a:lnTo>
                    <a:pt x="54317" y="27940"/>
                  </a:lnTo>
                  <a:lnTo>
                    <a:pt x="54571" y="27940"/>
                  </a:lnTo>
                  <a:lnTo>
                    <a:pt x="50596" y="30480"/>
                  </a:lnTo>
                  <a:lnTo>
                    <a:pt x="50850" y="30480"/>
                  </a:lnTo>
                  <a:lnTo>
                    <a:pt x="47015" y="34290"/>
                  </a:lnTo>
                  <a:lnTo>
                    <a:pt x="47256" y="34290"/>
                  </a:lnTo>
                  <a:lnTo>
                    <a:pt x="43573" y="36830"/>
                  </a:lnTo>
                  <a:lnTo>
                    <a:pt x="43802" y="36830"/>
                  </a:lnTo>
                  <a:lnTo>
                    <a:pt x="40284" y="39370"/>
                  </a:lnTo>
                  <a:lnTo>
                    <a:pt x="40487" y="39370"/>
                  </a:lnTo>
                  <a:lnTo>
                    <a:pt x="37134" y="43180"/>
                  </a:lnTo>
                  <a:lnTo>
                    <a:pt x="37338" y="43180"/>
                  </a:lnTo>
                  <a:lnTo>
                    <a:pt x="34150" y="46990"/>
                  </a:lnTo>
                  <a:lnTo>
                    <a:pt x="34353" y="46990"/>
                  </a:lnTo>
                  <a:lnTo>
                    <a:pt x="32346" y="49530"/>
                  </a:lnTo>
                  <a:lnTo>
                    <a:pt x="31521" y="49530"/>
                  </a:lnTo>
                  <a:lnTo>
                    <a:pt x="29406" y="53340"/>
                  </a:lnTo>
                  <a:lnTo>
                    <a:pt x="28867" y="53340"/>
                  </a:lnTo>
                  <a:lnTo>
                    <a:pt x="26895" y="57150"/>
                  </a:lnTo>
                  <a:lnTo>
                    <a:pt x="26390" y="57150"/>
                  </a:lnTo>
                  <a:lnTo>
                    <a:pt x="23952" y="62230"/>
                  </a:lnTo>
                  <a:lnTo>
                    <a:pt x="24104" y="62230"/>
                  </a:lnTo>
                  <a:lnTo>
                    <a:pt x="21856" y="66040"/>
                  </a:lnTo>
                  <a:lnTo>
                    <a:pt x="21996" y="66040"/>
                  </a:lnTo>
                  <a:lnTo>
                    <a:pt x="19964" y="69850"/>
                  </a:lnTo>
                  <a:lnTo>
                    <a:pt x="18729" y="73660"/>
                  </a:lnTo>
                  <a:lnTo>
                    <a:pt x="18376" y="73660"/>
                  </a:lnTo>
                  <a:lnTo>
                    <a:pt x="16789" y="78740"/>
                  </a:lnTo>
                  <a:lnTo>
                    <a:pt x="15859" y="82550"/>
                  </a:lnTo>
                  <a:lnTo>
                    <a:pt x="15595" y="82550"/>
                  </a:lnTo>
                  <a:lnTo>
                    <a:pt x="14465" y="87630"/>
                  </a:lnTo>
                  <a:lnTo>
                    <a:pt x="13639" y="92710"/>
                  </a:lnTo>
                  <a:lnTo>
                    <a:pt x="13042" y="97790"/>
                  </a:lnTo>
                  <a:lnTo>
                    <a:pt x="12773" y="101600"/>
                  </a:lnTo>
                  <a:lnTo>
                    <a:pt x="12573" y="106680"/>
                  </a:lnTo>
                  <a:lnTo>
                    <a:pt x="12560" y="511810"/>
                  </a:lnTo>
                  <a:lnTo>
                    <a:pt x="12674" y="516890"/>
                  </a:lnTo>
                  <a:lnTo>
                    <a:pt x="13068" y="521970"/>
                  </a:lnTo>
                  <a:lnTo>
                    <a:pt x="13677" y="527050"/>
                  </a:lnTo>
                  <a:lnTo>
                    <a:pt x="14528" y="532130"/>
                  </a:lnTo>
                  <a:lnTo>
                    <a:pt x="14747" y="532130"/>
                  </a:lnTo>
                  <a:lnTo>
                    <a:pt x="15595" y="535940"/>
                  </a:lnTo>
                  <a:lnTo>
                    <a:pt x="16878" y="541020"/>
                  </a:lnTo>
                  <a:lnTo>
                    <a:pt x="18376" y="544830"/>
                  </a:lnTo>
                  <a:lnTo>
                    <a:pt x="20091" y="549910"/>
                  </a:lnTo>
                  <a:lnTo>
                    <a:pt x="20472" y="549910"/>
                  </a:lnTo>
                  <a:lnTo>
                    <a:pt x="21996" y="553720"/>
                  </a:lnTo>
                  <a:lnTo>
                    <a:pt x="21856" y="553720"/>
                  </a:lnTo>
                  <a:lnTo>
                    <a:pt x="24104" y="557530"/>
                  </a:lnTo>
                  <a:lnTo>
                    <a:pt x="23952" y="557530"/>
                  </a:lnTo>
                  <a:lnTo>
                    <a:pt x="26390" y="561340"/>
                  </a:lnTo>
                  <a:lnTo>
                    <a:pt x="26238" y="561340"/>
                  </a:lnTo>
                  <a:lnTo>
                    <a:pt x="28867" y="565150"/>
                  </a:lnTo>
                  <a:lnTo>
                    <a:pt x="28701" y="565150"/>
                  </a:lnTo>
                  <a:lnTo>
                    <a:pt x="31521" y="568960"/>
                  </a:lnTo>
                  <a:lnTo>
                    <a:pt x="31343" y="568960"/>
                  </a:lnTo>
                  <a:lnTo>
                    <a:pt x="34353" y="572770"/>
                  </a:lnTo>
                  <a:lnTo>
                    <a:pt x="34150" y="572770"/>
                  </a:lnTo>
                  <a:lnTo>
                    <a:pt x="37338" y="576580"/>
                  </a:lnTo>
                  <a:lnTo>
                    <a:pt x="37134" y="576580"/>
                  </a:lnTo>
                  <a:lnTo>
                    <a:pt x="40487" y="579120"/>
                  </a:lnTo>
                  <a:lnTo>
                    <a:pt x="40284" y="579120"/>
                  </a:lnTo>
                  <a:lnTo>
                    <a:pt x="43802" y="582930"/>
                  </a:lnTo>
                  <a:lnTo>
                    <a:pt x="43573" y="582930"/>
                  </a:lnTo>
                  <a:lnTo>
                    <a:pt x="47256" y="585470"/>
                  </a:lnTo>
                  <a:lnTo>
                    <a:pt x="47015" y="585470"/>
                  </a:lnTo>
                  <a:lnTo>
                    <a:pt x="50850" y="588010"/>
                  </a:lnTo>
                  <a:lnTo>
                    <a:pt x="50596" y="588010"/>
                  </a:lnTo>
                  <a:lnTo>
                    <a:pt x="54571" y="591820"/>
                  </a:lnTo>
                  <a:lnTo>
                    <a:pt x="56375" y="591820"/>
                  </a:lnTo>
                  <a:lnTo>
                    <a:pt x="58432" y="593090"/>
                  </a:lnTo>
                  <a:lnTo>
                    <a:pt x="58166" y="593090"/>
                  </a:lnTo>
                  <a:lnTo>
                    <a:pt x="62420" y="595630"/>
                  </a:lnTo>
                  <a:lnTo>
                    <a:pt x="62141" y="595630"/>
                  </a:lnTo>
                  <a:lnTo>
                    <a:pt x="66509" y="598170"/>
                  </a:lnTo>
                  <a:lnTo>
                    <a:pt x="66230" y="598170"/>
                  </a:lnTo>
                  <a:lnTo>
                    <a:pt x="70726" y="599440"/>
                  </a:lnTo>
                  <a:lnTo>
                    <a:pt x="70434" y="599440"/>
                  </a:lnTo>
                  <a:lnTo>
                    <a:pt x="75044" y="601980"/>
                  </a:lnTo>
                  <a:lnTo>
                    <a:pt x="74739" y="601980"/>
                  </a:lnTo>
                  <a:lnTo>
                    <a:pt x="79451" y="603250"/>
                  </a:lnTo>
                  <a:lnTo>
                    <a:pt x="79146" y="603250"/>
                  </a:lnTo>
                  <a:lnTo>
                    <a:pt x="83959" y="604520"/>
                  </a:lnTo>
                  <a:lnTo>
                    <a:pt x="83654" y="604520"/>
                  </a:lnTo>
                  <a:lnTo>
                    <a:pt x="88557" y="605790"/>
                  </a:lnTo>
                  <a:lnTo>
                    <a:pt x="92925" y="605790"/>
                  </a:lnTo>
                  <a:lnTo>
                    <a:pt x="97993" y="607060"/>
                  </a:lnTo>
                  <a:lnTo>
                    <a:pt x="1532597" y="607060"/>
                  </a:lnTo>
                  <a:lnTo>
                    <a:pt x="1527962" y="609600"/>
                  </a:lnTo>
                  <a:lnTo>
                    <a:pt x="1523187" y="612140"/>
                  </a:lnTo>
                  <a:lnTo>
                    <a:pt x="1513293" y="614680"/>
                  </a:lnTo>
                  <a:lnTo>
                    <a:pt x="1508175" y="617220"/>
                  </a:lnTo>
                  <a:lnTo>
                    <a:pt x="1502968" y="618490"/>
                  </a:lnTo>
                  <a:close/>
                </a:path>
                <a:path w="1589404" h="619760">
                  <a:moveTo>
                    <a:pt x="1481264" y="12700"/>
                  </a:moveTo>
                  <a:lnTo>
                    <a:pt x="107556" y="12700"/>
                  </a:lnTo>
                  <a:lnTo>
                    <a:pt x="107708" y="11430"/>
                  </a:lnTo>
                  <a:lnTo>
                    <a:pt x="1481112" y="11430"/>
                  </a:lnTo>
                  <a:lnTo>
                    <a:pt x="1481264" y="12700"/>
                  </a:lnTo>
                  <a:close/>
                </a:path>
                <a:path w="1589404" h="619760">
                  <a:moveTo>
                    <a:pt x="1526679" y="24130"/>
                  </a:moveTo>
                  <a:lnTo>
                    <a:pt x="1522310" y="21590"/>
                  </a:lnTo>
                  <a:lnTo>
                    <a:pt x="1522590" y="21590"/>
                  </a:lnTo>
                  <a:lnTo>
                    <a:pt x="1518094" y="19050"/>
                  </a:lnTo>
                  <a:lnTo>
                    <a:pt x="1518386" y="19050"/>
                  </a:lnTo>
                  <a:lnTo>
                    <a:pt x="1513776" y="17780"/>
                  </a:lnTo>
                  <a:lnTo>
                    <a:pt x="1514081" y="17780"/>
                  </a:lnTo>
                  <a:lnTo>
                    <a:pt x="1509369" y="16510"/>
                  </a:lnTo>
                  <a:lnTo>
                    <a:pt x="1509661" y="16510"/>
                  </a:lnTo>
                  <a:lnTo>
                    <a:pt x="1504861" y="15240"/>
                  </a:lnTo>
                  <a:lnTo>
                    <a:pt x="1505165" y="15240"/>
                  </a:lnTo>
                  <a:lnTo>
                    <a:pt x="1500263" y="13970"/>
                  </a:lnTo>
                  <a:lnTo>
                    <a:pt x="1500568" y="13970"/>
                  </a:lnTo>
                  <a:lnTo>
                    <a:pt x="1495590" y="12700"/>
                  </a:lnTo>
                  <a:lnTo>
                    <a:pt x="1486319" y="12700"/>
                  </a:lnTo>
                  <a:lnTo>
                    <a:pt x="1481112" y="11430"/>
                  </a:lnTo>
                  <a:lnTo>
                    <a:pt x="1530280" y="11430"/>
                  </a:lnTo>
                  <a:lnTo>
                    <a:pt x="1532597" y="12700"/>
                  </a:lnTo>
                  <a:lnTo>
                    <a:pt x="1537106" y="15240"/>
                  </a:lnTo>
                  <a:lnTo>
                    <a:pt x="1541475" y="17780"/>
                  </a:lnTo>
                  <a:lnTo>
                    <a:pt x="1545704" y="20320"/>
                  </a:lnTo>
                  <a:lnTo>
                    <a:pt x="1548413" y="22860"/>
                  </a:lnTo>
                  <a:lnTo>
                    <a:pt x="1526400" y="22860"/>
                  </a:lnTo>
                  <a:lnTo>
                    <a:pt x="1526679" y="24130"/>
                  </a:lnTo>
                  <a:close/>
                </a:path>
                <a:path w="1589404" h="619760">
                  <a:moveTo>
                    <a:pt x="62141" y="24130"/>
                  </a:moveTo>
                  <a:lnTo>
                    <a:pt x="62420" y="22860"/>
                  </a:lnTo>
                  <a:lnTo>
                    <a:pt x="64325" y="22860"/>
                  </a:lnTo>
                  <a:lnTo>
                    <a:pt x="62141" y="24130"/>
                  </a:lnTo>
                  <a:close/>
                </a:path>
                <a:path w="1589404" h="619760">
                  <a:moveTo>
                    <a:pt x="1557477" y="50800"/>
                  </a:moveTo>
                  <a:lnTo>
                    <a:pt x="1554467" y="46990"/>
                  </a:lnTo>
                  <a:lnTo>
                    <a:pt x="1554657" y="46990"/>
                  </a:lnTo>
                  <a:lnTo>
                    <a:pt x="1551482" y="43180"/>
                  </a:lnTo>
                  <a:lnTo>
                    <a:pt x="1551686" y="43180"/>
                  </a:lnTo>
                  <a:lnTo>
                    <a:pt x="1548333" y="39370"/>
                  </a:lnTo>
                  <a:lnTo>
                    <a:pt x="1548536" y="39370"/>
                  </a:lnTo>
                  <a:lnTo>
                    <a:pt x="1545018" y="36830"/>
                  </a:lnTo>
                  <a:lnTo>
                    <a:pt x="1545247" y="36830"/>
                  </a:lnTo>
                  <a:lnTo>
                    <a:pt x="1541564" y="34290"/>
                  </a:lnTo>
                  <a:lnTo>
                    <a:pt x="1541805" y="34290"/>
                  </a:lnTo>
                  <a:lnTo>
                    <a:pt x="1537970" y="30480"/>
                  </a:lnTo>
                  <a:lnTo>
                    <a:pt x="1538224" y="30480"/>
                  </a:lnTo>
                  <a:lnTo>
                    <a:pt x="1534248" y="27940"/>
                  </a:lnTo>
                  <a:lnTo>
                    <a:pt x="1534502" y="27940"/>
                  </a:lnTo>
                  <a:lnTo>
                    <a:pt x="1530388" y="25400"/>
                  </a:lnTo>
                  <a:lnTo>
                    <a:pt x="1530654" y="25400"/>
                  </a:lnTo>
                  <a:lnTo>
                    <a:pt x="1526400" y="22860"/>
                  </a:lnTo>
                  <a:lnTo>
                    <a:pt x="1548413" y="22860"/>
                  </a:lnTo>
                  <a:lnTo>
                    <a:pt x="1549768" y="24130"/>
                  </a:lnTo>
                  <a:lnTo>
                    <a:pt x="1553679" y="27940"/>
                  </a:lnTo>
                  <a:lnTo>
                    <a:pt x="1557413" y="30480"/>
                  </a:lnTo>
                  <a:lnTo>
                    <a:pt x="1560982" y="34290"/>
                  </a:lnTo>
                  <a:lnTo>
                    <a:pt x="1564360" y="38100"/>
                  </a:lnTo>
                  <a:lnTo>
                    <a:pt x="1567561" y="43180"/>
                  </a:lnTo>
                  <a:lnTo>
                    <a:pt x="1570558" y="46990"/>
                  </a:lnTo>
                  <a:lnTo>
                    <a:pt x="1572429" y="49530"/>
                  </a:lnTo>
                  <a:lnTo>
                    <a:pt x="1557299" y="49530"/>
                  </a:lnTo>
                  <a:lnTo>
                    <a:pt x="1557477" y="50800"/>
                  </a:lnTo>
                  <a:close/>
                </a:path>
                <a:path w="1589404" h="619760">
                  <a:moveTo>
                    <a:pt x="31343" y="50800"/>
                  </a:moveTo>
                  <a:lnTo>
                    <a:pt x="31521" y="49530"/>
                  </a:lnTo>
                  <a:lnTo>
                    <a:pt x="32346" y="49530"/>
                  </a:lnTo>
                  <a:lnTo>
                    <a:pt x="31343" y="50800"/>
                  </a:lnTo>
                  <a:close/>
                </a:path>
                <a:path w="1589404" h="619760">
                  <a:moveTo>
                    <a:pt x="1560118" y="54610"/>
                  </a:moveTo>
                  <a:lnTo>
                    <a:pt x="1557299" y="49530"/>
                  </a:lnTo>
                  <a:lnTo>
                    <a:pt x="1572429" y="49530"/>
                  </a:lnTo>
                  <a:lnTo>
                    <a:pt x="1573364" y="50800"/>
                  </a:lnTo>
                  <a:lnTo>
                    <a:pt x="1574660" y="53340"/>
                  </a:lnTo>
                  <a:lnTo>
                    <a:pt x="1559953" y="53340"/>
                  </a:lnTo>
                  <a:lnTo>
                    <a:pt x="1560118" y="54610"/>
                  </a:lnTo>
                  <a:close/>
                </a:path>
                <a:path w="1589404" h="619760">
                  <a:moveTo>
                    <a:pt x="28701" y="54610"/>
                  </a:moveTo>
                  <a:lnTo>
                    <a:pt x="28867" y="53340"/>
                  </a:lnTo>
                  <a:lnTo>
                    <a:pt x="29406" y="53340"/>
                  </a:lnTo>
                  <a:lnTo>
                    <a:pt x="28701" y="54610"/>
                  </a:lnTo>
                  <a:close/>
                </a:path>
                <a:path w="1589404" h="619760">
                  <a:moveTo>
                    <a:pt x="1562582" y="58420"/>
                  </a:moveTo>
                  <a:lnTo>
                    <a:pt x="1559953" y="53340"/>
                  </a:lnTo>
                  <a:lnTo>
                    <a:pt x="1574660" y="53340"/>
                  </a:lnTo>
                  <a:lnTo>
                    <a:pt x="1575955" y="55880"/>
                  </a:lnTo>
                  <a:lnTo>
                    <a:pt x="1576549" y="57150"/>
                  </a:lnTo>
                  <a:lnTo>
                    <a:pt x="1562430" y="57150"/>
                  </a:lnTo>
                  <a:lnTo>
                    <a:pt x="1562582" y="58420"/>
                  </a:lnTo>
                  <a:close/>
                </a:path>
                <a:path w="1589404" h="619760">
                  <a:moveTo>
                    <a:pt x="26238" y="58420"/>
                  </a:moveTo>
                  <a:lnTo>
                    <a:pt x="26390" y="57150"/>
                  </a:lnTo>
                  <a:lnTo>
                    <a:pt x="26895" y="57150"/>
                  </a:lnTo>
                  <a:lnTo>
                    <a:pt x="26238" y="58420"/>
                  </a:lnTo>
                  <a:close/>
                </a:path>
                <a:path w="1589404" h="619760">
                  <a:moveTo>
                    <a:pt x="1570545" y="74930"/>
                  </a:moveTo>
                  <a:lnTo>
                    <a:pt x="1568729" y="69850"/>
                  </a:lnTo>
                  <a:lnTo>
                    <a:pt x="1566824" y="66040"/>
                  </a:lnTo>
                  <a:lnTo>
                    <a:pt x="1566964" y="66040"/>
                  </a:lnTo>
                  <a:lnTo>
                    <a:pt x="1564716" y="62230"/>
                  </a:lnTo>
                  <a:lnTo>
                    <a:pt x="1564868" y="62230"/>
                  </a:lnTo>
                  <a:lnTo>
                    <a:pt x="1562430" y="57150"/>
                  </a:lnTo>
                  <a:lnTo>
                    <a:pt x="1576549" y="57150"/>
                  </a:lnTo>
                  <a:lnTo>
                    <a:pt x="1578330" y="60960"/>
                  </a:lnTo>
                  <a:lnTo>
                    <a:pt x="1580489" y="64770"/>
                  </a:lnTo>
                  <a:lnTo>
                    <a:pt x="1582420" y="69850"/>
                  </a:lnTo>
                  <a:lnTo>
                    <a:pt x="1583686" y="73660"/>
                  </a:lnTo>
                  <a:lnTo>
                    <a:pt x="1570443" y="73660"/>
                  </a:lnTo>
                  <a:lnTo>
                    <a:pt x="1570545" y="74930"/>
                  </a:lnTo>
                  <a:close/>
                </a:path>
                <a:path w="1589404" h="619760">
                  <a:moveTo>
                    <a:pt x="18275" y="74930"/>
                  </a:moveTo>
                  <a:lnTo>
                    <a:pt x="18376" y="73660"/>
                  </a:lnTo>
                  <a:lnTo>
                    <a:pt x="18729" y="73660"/>
                  </a:lnTo>
                  <a:lnTo>
                    <a:pt x="18275" y="74930"/>
                  </a:lnTo>
                  <a:close/>
                </a:path>
                <a:path w="1589404" h="619760">
                  <a:moveTo>
                    <a:pt x="1573301" y="83820"/>
                  </a:moveTo>
                  <a:lnTo>
                    <a:pt x="1571942" y="78740"/>
                  </a:lnTo>
                  <a:lnTo>
                    <a:pt x="1570443" y="73660"/>
                  </a:lnTo>
                  <a:lnTo>
                    <a:pt x="1583686" y="73660"/>
                  </a:lnTo>
                  <a:lnTo>
                    <a:pt x="1584109" y="74930"/>
                  </a:lnTo>
                  <a:lnTo>
                    <a:pt x="1585569" y="80010"/>
                  </a:lnTo>
                  <a:lnTo>
                    <a:pt x="1586166" y="82550"/>
                  </a:lnTo>
                  <a:lnTo>
                    <a:pt x="1573225" y="82550"/>
                  </a:lnTo>
                  <a:lnTo>
                    <a:pt x="1573301" y="83820"/>
                  </a:lnTo>
                  <a:close/>
                </a:path>
                <a:path w="1589404" h="619760">
                  <a:moveTo>
                    <a:pt x="15519" y="83820"/>
                  </a:moveTo>
                  <a:lnTo>
                    <a:pt x="15595" y="82550"/>
                  </a:lnTo>
                  <a:lnTo>
                    <a:pt x="15859" y="82550"/>
                  </a:lnTo>
                  <a:lnTo>
                    <a:pt x="15519" y="83820"/>
                  </a:lnTo>
                  <a:close/>
                </a:path>
                <a:path w="1589404" h="619760">
                  <a:moveTo>
                    <a:pt x="1587144" y="532130"/>
                  </a:moveTo>
                  <a:lnTo>
                    <a:pt x="1574292" y="532130"/>
                  </a:lnTo>
                  <a:lnTo>
                    <a:pt x="1575180" y="527050"/>
                  </a:lnTo>
                  <a:lnTo>
                    <a:pt x="1575777" y="521970"/>
                  </a:lnTo>
                  <a:lnTo>
                    <a:pt x="1576146" y="516890"/>
                  </a:lnTo>
                  <a:lnTo>
                    <a:pt x="1576260" y="511810"/>
                  </a:lnTo>
                  <a:lnTo>
                    <a:pt x="1576247" y="106680"/>
                  </a:lnTo>
                  <a:lnTo>
                    <a:pt x="1576120" y="101600"/>
                  </a:lnTo>
                  <a:lnTo>
                    <a:pt x="1575752" y="97790"/>
                  </a:lnTo>
                  <a:lnTo>
                    <a:pt x="1575130" y="92710"/>
                  </a:lnTo>
                  <a:lnTo>
                    <a:pt x="1574292" y="87630"/>
                  </a:lnTo>
                  <a:lnTo>
                    <a:pt x="1573225" y="82550"/>
                  </a:lnTo>
                  <a:lnTo>
                    <a:pt x="1586166" y="82550"/>
                  </a:lnTo>
                  <a:lnTo>
                    <a:pt x="1586763" y="85090"/>
                  </a:lnTo>
                  <a:lnTo>
                    <a:pt x="1587715" y="90170"/>
                  </a:lnTo>
                  <a:lnTo>
                    <a:pt x="1588401" y="96520"/>
                  </a:lnTo>
                  <a:lnTo>
                    <a:pt x="1588820" y="101600"/>
                  </a:lnTo>
                  <a:lnTo>
                    <a:pt x="1588820" y="518160"/>
                  </a:lnTo>
                  <a:lnTo>
                    <a:pt x="1588401" y="523240"/>
                  </a:lnTo>
                  <a:lnTo>
                    <a:pt x="1587715" y="528320"/>
                  </a:lnTo>
                  <a:lnTo>
                    <a:pt x="1587144" y="532130"/>
                  </a:lnTo>
                  <a:close/>
                </a:path>
                <a:path w="1589404" h="619760">
                  <a:moveTo>
                    <a:pt x="12674" y="102870"/>
                  </a:moveTo>
                  <a:lnTo>
                    <a:pt x="12700" y="101600"/>
                  </a:lnTo>
                  <a:lnTo>
                    <a:pt x="12674" y="102870"/>
                  </a:lnTo>
                  <a:close/>
                </a:path>
                <a:path w="1589404" h="619760">
                  <a:moveTo>
                    <a:pt x="1576146" y="102870"/>
                  </a:moveTo>
                  <a:lnTo>
                    <a:pt x="1576047" y="101600"/>
                  </a:lnTo>
                  <a:lnTo>
                    <a:pt x="1576146" y="102870"/>
                  </a:lnTo>
                  <a:close/>
                </a:path>
                <a:path w="1589404" h="619760">
                  <a:moveTo>
                    <a:pt x="14747" y="532130"/>
                  </a:moveTo>
                  <a:lnTo>
                    <a:pt x="14528" y="532130"/>
                  </a:lnTo>
                  <a:lnTo>
                    <a:pt x="14465" y="530860"/>
                  </a:lnTo>
                  <a:lnTo>
                    <a:pt x="14747" y="532130"/>
                  </a:lnTo>
                  <a:close/>
                </a:path>
                <a:path w="1589404" h="619760">
                  <a:moveTo>
                    <a:pt x="1582420" y="549910"/>
                  </a:moveTo>
                  <a:lnTo>
                    <a:pt x="1568729" y="549910"/>
                  </a:lnTo>
                  <a:lnTo>
                    <a:pt x="1570545" y="544830"/>
                  </a:lnTo>
                  <a:lnTo>
                    <a:pt x="1572031" y="541020"/>
                  </a:lnTo>
                  <a:lnTo>
                    <a:pt x="1573301" y="535940"/>
                  </a:lnTo>
                  <a:lnTo>
                    <a:pt x="1574355" y="530860"/>
                  </a:lnTo>
                  <a:lnTo>
                    <a:pt x="1574292" y="532130"/>
                  </a:lnTo>
                  <a:lnTo>
                    <a:pt x="1587144" y="532130"/>
                  </a:lnTo>
                  <a:lnTo>
                    <a:pt x="1586763" y="534670"/>
                  </a:lnTo>
                  <a:lnTo>
                    <a:pt x="1585569" y="539750"/>
                  </a:lnTo>
                  <a:lnTo>
                    <a:pt x="1584109" y="544830"/>
                  </a:lnTo>
                  <a:lnTo>
                    <a:pt x="1582420" y="549910"/>
                  </a:lnTo>
                  <a:close/>
                </a:path>
                <a:path w="1589404" h="619760">
                  <a:moveTo>
                    <a:pt x="20472" y="549910"/>
                  </a:moveTo>
                  <a:lnTo>
                    <a:pt x="20091" y="549910"/>
                  </a:lnTo>
                  <a:lnTo>
                    <a:pt x="19964" y="548640"/>
                  </a:lnTo>
                  <a:lnTo>
                    <a:pt x="20472" y="549910"/>
                  </a:lnTo>
                  <a:close/>
                </a:path>
                <a:path w="1589404" h="619760">
                  <a:moveTo>
                    <a:pt x="1553679" y="591820"/>
                  </a:moveTo>
                  <a:lnTo>
                    <a:pt x="1534248" y="591820"/>
                  </a:lnTo>
                  <a:lnTo>
                    <a:pt x="1538224" y="588010"/>
                  </a:lnTo>
                  <a:lnTo>
                    <a:pt x="1537970" y="588010"/>
                  </a:lnTo>
                  <a:lnTo>
                    <a:pt x="1541805" y="585470"/>
                  </a:lnTo>
                  <a:lnTo>
                    <a:pt x="1541564" y="585470"/>
                  </a:lnTo>
                  <a:lnTo>
                    <a:pt x="1545247" y="582930"/>
                  </a:lnTo>
                  <a:lnTo>
                    <a:pt x="1545018" y="582930"/>
                  </a:lnTo>
                  <a:lnTo>
                    <a:pt x="1548536" y="579120"/>
                  </a:lnTo>
                  <a:lnTo>
                    <a:pt x="1548333" y="579120"/>
                  </a:lnTo>
                  <a:lnTo>
                    <a:pt x="1551686" y="576580"/>
                  </a:lnTo>
                  <a:lnTo>
                    <a:pt x="1551482" y="576580"/>
                  </a:lnTo>
                  <a:lnTo>
                    <a:pt x="1554657" y="572770"/>
                  </a:lnTo>
                  <a:lnTo>
                    <a:pt x="1554467" y="572770"/>
                  </a:lnTo>
                  <a:lnTo>
                    <a:pt x="1557477" y="568960"/>
                  </a:lnTo>
                  <a:lnTo>
                    <a:pt x="1557299" y="568960"/>
                  </a:lnTo>
                  <a:lnTo>
                    <a:pt x="1560118" y="565150"/>
                  </a:lnTo>
                  <a:lnTo>
                    <a:pt x="1559953" y="565150"/>
                  </a:lnTo>
                  <a:lnTo>
                    <a:pt x="1562582" y="561340"/>
                  </a:lnTo>
                  <a:lnTo>
                    <a:pt x="1562430" y="561340"/>
                  </a:lnTo>
                  <a:lnTo>
                    <a:pt x="1564868" y="557530"/>
                  </a:lnTo>
                  <a:lnTo>
                    <a:pt x="1564716" y="557530"/>
                  </a:lnTo>
                  <a:lnTo>
                    <a:pt x="1566964" y="553720"/>
                  </a:lnTo>
                  <a:lnTo>
                    <a:pt x="1566824" y="553720"/>
                  </a:lnTo>
                  <a:lnTo>
                    <a:pt x="1568856" y="548640"/>
                  </a:lnTo>
                  <a:lnTo>
                    <a:pt x="1568729" y="549910"/>
                  </a:lnTo>
                  <a:lnTo>
                    <a:pt x="1582420" y="549910"/>
                  </a:lnTo>
                  <a:lnTo>
                    <a:pt x="1580489" y="553720"/>
                  </a:lnTo>
                  <a:lnTo>
                    <a:pt x="1578330" y="558800"/>
                  </a:lnTo>
                  <a:lnTo>
                    <a:pt x="1575955" y="563880"/>
                  </a:lnTo>
                  <a:lnTo>
                    <a:pt x="1573364" y="567690"/>
                  </a:lnTo>
                  <a:lnTo>
                    <a:pt x="1570558" y="572770"/>
                  </a:lnTo>
                  <a:lnTo>
                    <a:pt x="1567561" y="576580"/>
                  </a:lnTo>
                  <a:lnTo>
                    <a:pt x="1564360" y="580390"/>
                  </a:lnTo>
                  <a:lnTo>
                    <a:pt x="1560982" y="584200"/>
                  </a:lnTo>
                  <a:lnTo>
                    <a:pt x="1557413" y="588010"/>
                  </a:lnTo>
                  <a:lnTo>
                    <a:pt x="1553679" y="591820"/>
                  </a:lnTo>
                  <a:close/>
                </a:path>
                <a:path w="1589404" h="619760">
                  <a:moveTo>
                    <a:pt x="56375" y="591820"/>
                  </a:moveTo>
                  <a:lnTo>
                    <a:pt x="54571" y="591820"/>
                  </a:lnTo>
                  <a:lnTo>
                    <a:pt x="54317" y="590550"/>
                  </a:lnTo>
                  <a:lnTo>
                    <a:pt x="56375" y="591820"/>
                  </a:lnTo>
                  <a:close/>
                </a:path>
                <a:path w="1589404" h="619760">
                  <a:moveTo>
                    <a:pt x="1532597" y="607060"/>
                  </a:moveTo>
                  <a:lnTo>
                    <a:pt x="1490827" y="607060"/>
                  </a:lnTo>
                  <a:lnTo>
                    <a:pt x="1495894" y="605790"/>
                  </a:lnTo>
                  <a:lnTo>
                    <a:pt x="1500263" y="605790"/>
                  </a:lnTo>
                  <a:lnTo>
                    <a:pt x="1505165" y="604520"/>
                  </a:lnTo>
                  <a:lnTo>
                    <a:pt x="1504861" y="604520"/>
                  </a:lnTo>
                  <a:lnTo>
                    <a:pt x="1509661" y="603250"/>
                  </a:lnTo>
                  <a:lnTo>
                    <a:pt x="1509369" y="603250"/>
                  </a:lnTo>
                  <a:lnTo>
                    <a:pt x="1514081" y="601980"/>
                  </a:lnTo>
                  <a:lnTo>
                    <a:pt x="1513776" y="601980"/>
                  </a:lnTo>
                  <a:lnTo>
                    <a:pt x="1518386" y="599440"/>
                  </a:lnTo>
                  <a:lnTo>
                    <a:pt x="1518094" y="599440"/>
                  </a:lnTo>
                  <a:lnTo>
                    <a:pt x="1522590" y="598170"/>
                  </a:lnTo>
                  <a:lnTo>
                    <a:pt x="1522310" y="598170"/>
                  </a:lnTo>
                  <a:lnTo>
                    <a:pt x="1526679" y="595630"/>
                  </a:lnTo>
                  <a:lnTo>
                    <a:pt x="1526400" y="595630"/>
                  </a:lnTo>
                  <a:lnTo>
                    <a:pt x="1530654" y="593090"/>
                  </a:lnTo>
                  <a:lnTo>
                    <a:pt x="1530388" y="593090"/>
                  </a:lnTo>
                  <a:lnTo>
                    <a:pt x="1534502" y="590550"/>
                  </a:lnTo>
                  <a:lnTo>
                    <a:pt x="1534248" y="591820"/>
                  </a:lnTo>
                  <a:lnTo>
                    <a:pt x="1553679" y="591820"/>
                  </a:lnTo>
                  <a:lnTo>
                    <a:pt x="1549768" y="595630"/>
                  </a:lnTo>
                  <a:lnTo>
                    <a:pt x="1545704" y="598170"/>
                  </a:lnTo>
                  <a:lnTo>
                    <a:pt x="1541475" y="601980"/>
                  </a:lnTo>
                  <a:lnTo>
                    <a:pt x="1537106" y="604520"/>
                  </a:lnTo>
                  <a:lnTo>
                    <a:pt x="1532597" y="607060"/>
                  </a:lnTo>
                  <a:close/>
                </a:path>
                <a:path w="1589404" h="619760">
                  <a:moveTo>
                    <a:pt x="1492275" y="619760"/>
                  </a:moveTo>
                  <a:lnTo>
                    <a:pt x="96545" y="619760"/>
                  </a:lnTo>
                  <a:lnTo>
                    <a:pt x="91160" y="618490"/>
                  </a:lnTo>
                  <a:lnTo>
                    <a:pt x="1497660" y="618490"/>
                  </a:lnTo>
                  <a:lnTo>
                    <a:pt x="1492275" y="619760"/>
                  </a:lnTo>
                  <a:close/>
                </a:path>
              </a:pathLst>
            </a:custGeom>
            <a:solidFill>
              <a:srgbClr val="F7F7F7"/>
            </a:solidFill>
          </p:spPr>
          <p:txBody>
            <a:bodyPr wrap="square" lIns="0" tIns="0" rIns="0" bIns="0" rtlCol="0"/>
            <a:lstStyle/>
            <a:p/>
          </p:txBody>
        </p:sp>
      </p:grpSp>
      <p:sp>
        <p:nvSpPr>
          <p:cNvPr id="57" name="object 57"/>
          <p:cNvSpPr txBox="1"/>
          <p:nvPr/>
        </p:nvSpPr>
        <p:spPr>
          <a:xfrm>
            <a:off x="4743450" y="509905"/>
            <a:ext cx="2768600" cy="381635"/>
          </a:xfrm>
          <a:prstGeom prst="rect">
            <a:avLst/>
          </a:prstGeom>
        </p:spPr>
        <p:txBody>
          <a:bodyPr vert="horz" wrap="square" lIns="0" tIns="12700" rIns="0" bIns="0" rtlCol="0">
            <a:spAutoFit/>
          </a:bodyPr>
          <a:lstStyle/>
          <a:p>
            <a:pPr marL="12700" algn="ctr">
              <a:lnSpc>
                <a:spcPct val="100000"/>
              </a:lnSpc>
              <a:spcBef>
                <a:spcPts val="100"/>
              </a:spcBef>
            </a:pPr>
            <a:r>
              <a:rPr lang="en-US" altLang="zh-CN" sz="2400">
                <a:latin typeface="微软雅黑" panose="020B0503020204020204" pitchFamily="34" charset="-122"/>
                <a:cs typeface="微软雅黑" panose="020B0503020204020204" pitchFamily="34" charset="-122"/>
              </a:rPr>
              <a:t>2</a:t>
            </a:r>
            <a:r>
              <a:rPr lang="zh-CN" sz="2400">
                <a:latin typeface="微软雅黑" panose="020B0503020204020204" pitchFamily="34" charset="-122"/>
                <a:cs typeface="微软雅黑" panose="020B0503020204020204" pitchFamily="34" charset="-122"/>
              </a:rPr>
              <a:t>、高企</a:t>
            </a:r>
            <a:r>
              <a:rPr lang="zh-CN" sz="2400">
                <a:latin typeface="微软雅黑" panose="020B0503020204020204" pitchFamily="34" charset="-122"/>
                <a:cs typeface="微软雅黑" panose="020B0503020204020204" pitchFamily="34" charset="-122"/>
              </a:rPr>
              <a:t>优势</a:t>
            </a:r>
            <a:endParaRPr lang="zh-CN" sz="2400">
              <a:latin typeface="微软雅黑" panose="020B0503020204020204" pitchFamily="34" charset="-122"/>
              <a:cs typeface="微软雅黑" panose="020B0503020204020204" pitchFamily="34" charset="-122"/>
            </a:endParaRPr>
          </a:p>
        </p:txBody>
      </p:sp>
      <p:grpSp>
        <p:nvGrpSpPr>
          <p:cNvPr id="58" name="object 58"/>
          <p:cNvGrpSpPr/>
          <p:nvPr/>
        </p:nvGrpSpPr>
        <p:grpSpPr>
          <a:xfrm>
            <a:off x="7885112" y="2442298"/>
            <a:ext cx="4022725" cy="2471420"/>
            <a:chOff x="7885112" y="2442298"/>
            <a:chExt cx="4022725" cy="2471420"/>
          </a:xfrm>
        </p:grpSpPr>
        <p:sp>
          <p:nvSpPr>
            <p:cNvPr id="59" name="object 59"/>
            <p:cNvSpPr/>
            <p:nvPr/>
          </p:nvSpPr>
          <p:spPr>
            <a:xfrm>
              <a:off x="7891272" y="2493264"/>
              <a:ext cx="4010025" cy="586740"/>
            </a:xfrm>
            <a:custGeom>
              <a:avLst/>
              <a:gdLst/>
              <a:ahLst/>
              <a:cxnLst/>
              <a:rect l="l" t="t" r="r" b="b"/>
              <a:pathLst>
                <a:path w="4010025" h="586739">
                  <a:moveTo>
                    <a:pt x="3971544" y="39624"/>
                  </a:moveTo>
                  <a:lnTo>
                    <a:pt x="3931920" y="39624"/>
                  </a:lnTo>
                  <a:lnTo>
                    <a:pt x="3931920" y="0"/>
                  </a:lnTo>
                  <a:lnTo>
                    <a:pt x="3933521" y="7578"/>
                  </a:lnTo>
                  <a:lnTo>
                    <a:pt x="3937744" y="13776"/>
                  </a:lnTo>
                  <a:lnTo>
                    <a:pt x="3943969" y="17959"/>
                  </a:lnTo>
                  <a:lnTo>
                    <a:pt x="3951579" y="19494"/>
                  </a:lnTo>
                  <a:lnTo>
                    <a:pt x="3971544" y="19494"/>
                  </a:lnTo>
                  <a:lnTo>
                    <a:pt x="3971544" y="39624"/>
                  </a:lnTo>
                  <a:close/>
                </a:path>
                <a:path w="4010025" h="586739">
                  <a:moveTo>
                    <a:pt x="3971544" y="19494"/>
                  </a:moveTo>
                  <a:lnTo>
                    <a:pt x="3951579" y="19494"/>
                  </a:lnTo>
                  <a:lnTo>
                    <a:pt x="3959194" y="17959"/>
                  </a:lnTo>
                  <a:lnTo>
                    <a:pt x="3965452" y="13776"/>
                  </a:lnTo>
                  <a:lnTo>
                    <a:pt x="3969765" y="7578"/>
                  </a:lnTo>
                  <a:lnTo>
                    <a:pt x="3971544" y="0"/>
                  </a:lnTo>
                  <a:lnTo>
                    <a:pt x="3971544" y="19494"/>
                  </a:lnTo>
                  <a:close/>
                </a:path>
                <a:path w="4010025" h="586739">
                  <a:moveTo>
                    <a:pt x="39281" y="586320"/>
                  </a:moveTo>
                  <a:lnTo>
                    <a:pt x="24061" y="583247"/>
                  </a:lnTo>
                  <a:lnTo>
                    <a:pt x="11615" y="574857"/>
                  </a:lnTo>
                  <a:lnTo>
                    <a:pt x="3181" y="562398"/>
                  </a:lnTo>
                  <a:lnTo>
                    <a:pt x="0" y="547116"/>
                  </a:lnTo>
                  <a:lnTo>
                    <a:pt x="0" y="77724"/>
                  </a:lnTo>
                  <a:lnTo>
                    <a:pt x="3187" y="62751"/>
                  </a:lnTo>
                  <a:lnTo>
                    <a:pt x="11658" y="50511"/>
                  </a:lnTo>
                  <a:lnTo>
                    <a:pt x="24206" y="42351"/>
                  </a:lnTo>
                  <a:lnTo>
                    <a:pt x="39624" y="39624"/>
                  </a:lnTo>
                  <a:lnTo>
                    <a:pt x="3971544" y="39624"/>
                  </a:lnTo>
                  <a:lnTo>
                    <a:pt x="3986508" y="36215"/>
                  </a:lnTo>
                  <a:lnTo>
                    <a:pt x="3998747" y="27670"/>
                  </a:lnTo>
                  <a:lnTo>
                    <a:pt x="4006909" y="15195"/>
                  </a:lnTo>
                  <a:lnTo>
                    <a:pt x="4009644" y="0"/>
                  </a:lnTo>
                  <a:lnTo>
                    <a:pt x="4009644" y="58585"/>
                  </a:lnTo>
                  <a:lnTo>
                    <a:pt x="58826" y="58585"/>
                  </a:lnTo>
                  <a:lnTo>
                    <a:pt x="51214" y="60121"/>
                  </a:lnTo>
                  <a:lnTo>
                    <a:pt x="45048" y="64258"/>
                  </a:lnTo>
                  <a:lnTo>
                    <a:pt x="40961" y="70350"/>
                  </a:lnTo>
                  <a:lnTo>
                    <a:pt x="39624" y="77724"/>
                  </a:lnTo>
                  <a:lnTo>
                    <a:pt x="39624" y="117348"/>
                  </a:lnTo>
                  <a:lnTo>
                    <a:pt x="4009644" y="117348"/>
                  </a:lnTo>
                  <a:lnTo>
                    <a:pt x="4009644" y="469392"/>
                  </a:lnTo>
                  <a:lnTo>
                    <a:pt x="4006909" y="484399"/>
                  </a:lnTo>
                  <a:lnTo>
                    <a:pt x="3998747" y="496652"/>
                  </a:lnTo>
                  <a:lnTo>
                    <a:pt x="3986508" y="504799"/>
                  </a:lnTo>
                  <a:lnTo>
                    <a:pt x="3971544" y="507492"/>
                  </a:lnTo>
                  <a:lnTo>
                    <a:pt x="77724" y="507492"/>
                  </a:lnTo>
                  <a:lnTo>
                    <a:pt x="77724" y="547116"/>
                  </a:lnTo>
                  <a:lnTo>
                    <a:pt x="75026" y="562398"/>
                  </a:lnTo>
                  <a:lnTo>
                    <a:pt x="66841" y="574857"/>
                  </a:lnTo>
                  <a:lnTo>
                    <a:pt x="54487" y="583247"/>
                  </a:lnTo>
                  <a:lnTo>
                    <a:pt x="39281" y="586320"/>
                  </a:lnTo>
                  <a:close/>
                </a:path>
                <a:path w="4010025" h="586739">
                  <a:moveTo>
                    <a:pt x="4009644" y="117348"/>
                  </a:moveTo>
                  <a:lnTo>
                    <a:pt x="39624" y="117348"/>
                  </a:lnTo>
                  <a:lnTo>
                    <a:pt x="54641" y="114202"/>
                  </a:lnTo>
                  <a:lnTo>
                    <a:pt x="66965" y="105787"/>
                  </a:lnTo>
                  <a:lnTo>
                    <a:pt x="75305" y="93348"/>
                  </a:lnTo>
                  <a:lnTo>
                    <a:pt x="78371" y="78130"/>
                  </a:lnTo>
                  <a:lnTo>
                    <a:pt x="76835" y="70522"/>
                  </a:lnTo>
                  <a:lnTo>
                    <a:pt x="72647" y="64309"/>
                  </a:lnTo>
                  <a:lnTo>
                    <a:pt x="66403" y="60114"/>
                  </a:lnTo>
                  <a:lnTo>
                    <a:pt x="58826" y="58585"/>
                  </a:lnTo>
                  <a:lnTo>
                    <a:pt x="4009644" y="58585"/>
                  </a:lnTo>
                  <a:lnTo>
                    <a:pt x="4009644" y="117348"/>
                  </a:lnTo>
                  <a:close/>
                </a:path>
              </a:pathLst>
            </a:custGeom>
            <a:solidFill>
              <a:srgbClr val="92D050"/>
            </a:solidFill>
          </p:spPr>
          <p:txBody>
            <a:bodyPr wrap="square" lIns="0" tIns="0" rIns="0" bIns="0" rtlCol="0"/>
            <a:lstStyle/>
            <a:p/>
          </p:txBody>
        </p:sp>
        <p:pic>
          <p:nvPicPr>
            <p:cNvPr id="60" name="object 60"/>
            <p:cNvPicPr/>
            <p:nvPr/>
          </p:nvPicPr>
          <p:blipFill>
            <a:blip r:embed="rId26" cstate="print"/>
            <a:stretch>
              <a:fillRect/>
            </a:stretch>
          </p:blipFill>
          <p:spPr>
            <a:xfrm>
              <a:off x="7927848" y="2450592"/>
              <a:ext cx="3976115" cy="163067"/>
            </a:xfrm>
            <a:prstGeom prst="rect">
              <a:avLst/>
            </a:prstGeom>
          </p:spPr>
        </p:pic>
        <p:pic>
          <p:nvPicPr>
            <p:cNvPr id="61" name="object 61"/>
            <p:cNvPicPr/>
            <p:nvPr/>
          </p:nvPicPr>
          <p:blipFill>
            <a:blip r:embed="rId27" cstate="print"/>
            <a:stretch>
              <a:fillRect/>
            </a:stretch>
          </p:blipFill>
          <p:spPr>
            <a:xfrm>
              <a:off x="7885112" y="2442298"/>
              <a:ext cx="4022725" cy="1247292"/>
            </a:xfrm>
            <a:prstGeom prst="rect">
              <a:avLst/>
            </a:prstGeom>
          </p:spPr>
        </p:pic>
        <p:pic>
          <p:nvPicPr>
            <p:cNvPr id="62" name="object 62"/>
            <p:cNvPicPr/>
            <p:nvPr/>
          </p:nvPicPr>
          <p:blipFill>
            <a:blip r:embed="rId28" cstate="print"/>
            <a:stretch>
              <a:fillRect/>
            </a:stretch>
          </p:blipFill>
          <p:spPr>
            <a:xfrm>
              <a:off x="7927848" y="3057144"/>
              <a:ext cx="3976115" cy="164591"/>
            </a:xfrm>
            <a:prstGeom prst="rect">
              <a:avLst/>
            </a:prstGeom>
          </p:spPr>
        </p:pic>
        <p:pic>
          <p:nvPicPr>
            <p:cNvPr id="63" name="object 63"/>
            <p:cNvPicPr/>
            <p:nvPr/>
          </p:nvPicPr>
          <p:blipFill>
            <a:blip r:embed="rId29" cstate="print"/>
            <a:stretch>
              <a:fillRect/>
            </a:stretch>
          </p:blipFill>
          <p:spPr>
            <a:xfrm>
              <a:off x="7885125" y="3049320"/>
              <a:ext cx="4022712" cy="1250264"/>
            </a:xfrm>
            <a:prstGeom prst="rect">
              <a:avLst/>
            </a:prstGeom>
          </p:spPr>
        </p:pic>
        <p:pic>
          <p:nvPicPr>
            <p:cNvPr id="64" name="object 64"/>
            <p:cNvPicPr/>
            <p:nvPr/>
          </p:nvPicPr>
          <p:blipFill>
            <a:blip r:embed="rId30" cstate="print"/>
            <a:stretch>
              <a:fillRect/>
            </a:stretch>
          </p:blipFill>
          <p:spPr>
            <a:xfrm>
              <a:off x="7927848" y="3668268"/>
              <a:ext cx="3976115" cy="163068"/>
            </a:xfrm>
            <a:prstGeom prst="rect">
              <a:avLst/>
            </a:prstGeom>
          </p:spPr>
        </p:pic>
        <p:pic>
          <p:nvPicPr>
            <p:cNvPr id="65" name="object 65"/>
            <p:cNvPicPr/>
            <p:nvPr/>
          </p:nvPicPr>
          <p:blipFill>
            <a:blip r:embed="rId31" cstate="print"/>
            <a:stretch>
              <a:fillRect/>
            </a:stretch>
          </p:blipFill>
          <p:spPr>
            <a:xfrm>
              <a:off x="7885125" y="3659314"/>
              <a:ext cx="4022712" cy="1248676"/>
            </a:xfrm>
            <a:prstGeom prst="rect">
              <a:avLst/>
            </a:prstGeom>
          </p:spPr>
        </p:pic>
        <p:pic>
          <p:nvPicPr>
            <p:cNvPr id="66" name="object 66"/>
            <p:cNvPicPr/>
            <p:nvPr/>
          </p:nvPicPr>
          <p:blipFill>
            <a:blip r:embed="rId32" cstate="print"/>
            <a:stretch>
              <a:fillRect/>
            </a:stretch>
          </p:blipFill>
          <p:spPr>
            <a:xfrm>
              <a:off x="7927848" y="4277868"/>
              <a:ext cx="3976115" cy="163068"/>
            </a:xfrm>
            <a:prstGeom prst="rect">
              <a:avLst/>
            </a:prstGeom>
          </p:spPr>
        </p:pic>
        <p:pic>
          <p:nvPicPr>
            <p:cNvPr id="67" name="object 67"/>
            <p:cNvPicPr/>
            <p:nvPr/>
          </p:nvPicPr>
          <p:blipFill>
            <a:blip r:embed="rId33" cstate="print"/>
            <a:stretch>
              <a:fillRect/>
            </a:stretch>
          </p:blipFill>
          <p:spPr>
            <a:xfrm>
              <a:off x="7885125" y="4269206"/>
              <a:ext cx="4022712" cy="643889"/>
            </a:xfrm>
            <a:prstGeom prst="rect">
              <a:avLst/>
            </a:prstGeom>
          </p:spPr>
        </p:pic>
      </p:grpSp>
      <p:grpSp>
        <p:nvGrpSpPr>
          <p:cNvPr id="69" name="object 69"/>
          <p:cNvGrpSpPr/>
          <p:nvPr/>
        </p:nvGrpSpPr>
        <p:grpSpPr>
          <a:xfrm>
            <a:off x="7885112" y="2454998"/>
            <a:ext cx="4022725" cy="1247775"/>
            <a:chOff x="7885112" y="2454998"/>
            <a:chExt cx="4022725" cy="1247775"/>
          </a:xfrm>
        </p:grpSpPr>
        <p:sp>
          <p:nvSpPr>
            <p:cNvPr id="70" name="object 70"/>
            <p:cNvSpPr/>
            <p:nvPr/>
          </p:nvSpPr>
          <p:spPr>
            <a:xfrm>
              <a:off x="7891272" y="2505456"/>
              <a:ext cx="4010025" cy="587375"/>
            </a:xfrm>
            <a:custGeom>
              <a:avLst/>
              <a:gdLst/>
              <a:ahLst/>
              <a:cxnLst/>
              <a:rect l="l" t="t" r="r" b="b"/>
              <a:pathLst>
                <a:path w="4010025" h="587375">
                  <a:moveTo>
                    <a:pt x="3971544" y="39624"/>
                  </a:moveTo>
                  <a:lnTo>
                    <a:pt x="3931920" y="39624"/>
                  </a:lnTo>
                  <a:lnTo>
                    <a:pt x="3931920" y="0"/>
                  </a:lnTo>
                  <a:lnTo>
                    <a:pt x="3933521" y="7872"/>
                  </a:lnTo>
                  <a:lnTo>
                    <a:pt x="3937744" y="14220"/>
                  </a:lnTo>
                  <a:lnTo>
                    <a:pt x="3943969" y="18459"/>
                  </a:lnTo>
                  <a:lnTo>
                    <a:pt x="3951579" y="20002"/>
                  </a:lnTo>
                  <a:lnTo>
                    <a:pt x="3971544" y="20002"/>
                  </a:lnTo>
                  <a:lnTo>
                    <a:pt x="3971544" y="39624"/>
                  </a:lnTo>
                  <a:close/>
                </a:path>
                <a:path w="4010025" h="587375">
                  <a:moveTo>
                    <a:pt x="3971544" y="20002"/>
                  </a:moveTo>
                  <a:lnTo>
                    <a:pt x="3951579" y="20002"/>
                  </a:lnTo>
                  <a:lnTo>
                    <a:pt x="3959194" y="18459"/>
                  </a:lnTo>
                  <a:lnTo>
                    <a:pt x="3965452" y="14220"/>
                  </a:lnTo>
                  <a:lnTo>
                    <a:pt x="3969765" y="7872"/>
                  </a:lnTo>
                  <a:lnTo>
                    <a:pt x="3971544" y="0"/>
                  </a:lnTo>
                  <a:lnTo>
                    <a:pt x="3971544" y="20002"/>
                  </a:lnTo>
                  <a:close/>
                </a:path>
                <a:path w="4010025" h="587375">
                  <a:moveTo>
                    <a:pt x="39281" y="586828"/>
                  </a:moveTo>
                  <a:lnTo>
                    <a:pt x="24061" y="583747"/>
                  </a:lnTo>
                  <a:lnTo>
                    <a:pt x="11615" y="575302"/>
                  </a:lnTo>
                  <a:lnTo>
                    <a:pt x="3181" y="562691"/>
                  </a:lnTo>
                  <a:lnTo>
                    <a:pt x="0" y="547116"/>
                  </a:lnTo>
                  <a:lnTo>
                    <a:pt x="124" y="78638"/>
                  </a:lnTo>
                  <a:lnTo>
                    <a:pt x="3187" y="63680"/>
                  </a:lnTo>
                  <a:lnTo>
                    <a:pt x="11658" y="51082"/>
                  </a:lnTo>
                  <a:lnTo>
                    <a:pt x="24206" y="42661"/>
                  </a:lnTo>
                  <a:lnTo>
                    <a:pt x="39624" y="39624"/>
                  </a:lnTo>
                  <a:lnTo>
                    <a:pt x="3971544" y="39624"/>
                  </a:lnTo>
                  <a:lnTo>
                    <a:pt x="3986508" y="36500"/>
                  </a:lnTo>
                  <a:lnTo>
                    <a:pt x="3998747" y="28051"/>
                  </a:lnTo>
                  <a:lnTo>
                    <a:pt x="4006909" y="15481"/>
                  </a:lnTo>
                  <a:lnTo>
                    <a:pt x="4009644" y="0"/>
                  </a:lnTo>
                  <a:lnTo>
                    <a:pt x="4009644" y="59093"/>
                  </a:lnTo>
                  <a:lnTo>
                    <a:pt x="58826" y="59093"/>
                  </a:lnTo>
                  <a:lnTo>
                    <a:pt x="51223" y="60638"/>
                  </a:lnTo>
                  <a:lnTo>
                    <a:pt x="45048" y="64893"/>
                  </a:lnTo>
                  <a:lnTo>
                    <a:pt x="40961" y="71287"/>
                  </a:lnTo>
                  <a:lnTo>
                    <a:pt x="39726" y="78638"/>
                  </a:lnTo>
                  <a:lnTo>
                    <a:pt x="39624" y="117348"/>
                  </a:lnTo>
                  <a:lnTo>
                    <a:pt x="4009644" y="117348"/>
                  </a:lnTo>
                  <a:lnTo>
                    <a:pt x="4009644" y="469392"/>
                  </a:lnTo>
                  <a:lnTo>
                    <a:pt x="4006909" y="484709"/>
                  </a:lnTo>
                  <a:lnTo>
                    <a:pt x="3998747" y="497224"/>
                  </a:lnTo>
                  <a:lnTo>
                    <a:pt x="3986508" y="505728"/>
                  </a:lnTo>
                  <a:lnTo>
                    <a:pt x="3971544" y="509016"/>
                  </a:lnTo>
                  <a:lnTo>
                    <a:pt x="77724" y="509016"/>
                  </a:lnTo>
                  <a:lnTo>
                    <a:pt x="77724" y="547116"/>
                  </a:lnTo>
                  <a:lnTo>
                    <a:pt x="75026" y="562691"/>
                  </a:lnTo>
                  <a:lnTo>
                    <a:pt x="66841" y="575302"/>
                  </a:lnTo>
                  <a:lnTo>
                    <a:pt x="54487" y="583747"/>
                  </a:lnTo>
                  <a:lnTo>
                    <a:pt x="39281" y="586828"/>
                  </a:lnTo>
                  <a:close/>
                </a:path>
                <a:path w="4010025" h="587375">
                  <a:moveTo>
                    <a:pt x="4009644" y="117348"/>
                  </a:moveTo>
                  <a:lnTo>
                    <a:pt x="39624" y="117348"/>
                  </a:lnTo>
                  <a:lnTo>
                    <a:pt x="54641" y="114496"/>
                  </a:lnTo>
                  <a:lnTo>
                    <a:pt x="66965" y="106232"/>
                  </a:lnTo>
                  <a:lnTo>
                    <a:pt x="75305" y="93848"/>
                  </a:lnTo>
                  <a:lnTo>
                    <a:pt x="78371" y="78638"/>
                  </a:lnTo>
                  <a:lnTo>
                    <a:pt x="76835" y="71030"/>
                  </a:lnTo>
                  <a:lnTo>
                    <a:pt x="72647" y="64817"/>
                  </a:lnTo>
                  <a:lnTo>
                    <a:pt x="66434" y="60629"/>
                  </a:lnTo>
                  <a:lnTo>
                    <a:pt x="58826" y="59093"/>
                  </a:lnTo>
                  <a:lnTo>
                    <a:pt x="4009644" y="59093"/>
                  </a:lnTo>
                  <a:lnTo>
                    <a:pt x="4009644" y="117348"/>
                  </a:lnTo>
                  <a:close/>
                </a:path>
              </a:pathLst>
            </a:custGeom>
            <a:solidFill>
              <a:srgbClr val="94C9DB"/>
            </a:solidFill>
          </p:spPr>
          <p:txBody>
            <a:bodyPr wrap="square" lIns="0" tIns="0" rIns="0" bIns="0" rtlCol="0"/>
            <a:lstStyle/>
            <a:p/>
          </p:txBody>
        </p:sp>
        <p:pic>
          <p:nvPicPr>
            <p:cNvPr id="71" name="object 71"/>
            <p:cNvPicPr/>
            <p:nvPr/>
          </p:nvPicPr>
          <p:blipFill>
            <a:blip r:embed="rId34" cstate="print"/>
            <a:stretch>
              <a:fillRect/>
            </a:stretch>
          </p:blipFill>
          <p:spPr>
            <a:xfrm>
              <a:off x="7927848" y="2464308"/>
              <a:ext cx="3976115" cy="161544"/>
            </a:xfrm>
            <a:prstGeom prst="rect">
              <a:avLst/>
            </a:prstGeom>
          </p:spPr>
        </p:pic>
        <p:pic>
          <p:nvPicPr>
            <p:cNvPr id="72" name="object 72"/>
            <p:cNvPicPr/>
            <p:nvPr/>
          </p:nvPicPr>
          <p:blipFill>
            <a:blip r:embed="rId35" cstate="print"/>
            <a:stretch>
              <a:fillRect/>
            </a:stretch>
          </p:blipFill>
          <p:spPr>
            <a:xfrm>
              <a:off x="7885112" y="2454998"/>
              <a:ext cx="4022725" cy="1247292"/>
            </a:xfrm>
            <a:prstGeom prst="rect">
              <a:avLst/>
            </a:prstGeom>
          </p:spPr>
        </p:pic>
      </p:grpSp>
      <p:sp>
        <p:nvSpPr>
          <p:cNvPr id="74" name="object 74"/>
          <p:cNvSpPr txBox="1"/>
          <p:nvPr/>
        </p:nvSpPr>
        <p:spPr>
          <a:xfrm>
            <a:off x="9301784" y="1867560"/>
            <a:ext cx="1188720" cy="365125"/>
          </a:xfrm>
          <a:prstGeom prst="rect">
            <a:avLst/>
          </a:prstGeom>
        </p:spPr>
        <p:txBody>
          <a:bodyPr vert="horz" wrap="square" lIns="0" tIns="11430" rIns="0" bIns="0" rtlCol="0">
            <a:spAutoFit/>
          </a:bodyPr>
          <a:lstStyle/>
          <a:p>
            <a:pPr marL="12700" algn="ctr">
              <a:lnSpc>
                <a:spcPct val="100000"/>
              </a:lnSpc>
              <a:spcBef>
                <a:spcPts val="90"/>
              </a:spcBef>
            </a:pPr>
            <a:r>
              <a:rPr lang="zh-CN" sz="2300" b="1" spc="-20" dirty="0">
                <a:solidFill>
                  <a:srgbClr val="FFFFFF"/>
                </a:solidFill>
                <a:latin typeface="宋体" panose="02010600030101010101" pitchFamily="2" charset="-122"/>
                <a:cs typeface="宋体" panose="02010600030101010101" pitchFamily="2" charset="-122"/>
              </a:rPr>
              <a:t>利</a:t>
            </a:r>
            <a:endParaRPr lang="zh-CN" sz="2300" b="1" spc="-20" dirty="0">
              <a:solidFill>
                <a:srgbClr val="FFFFFF"/>
              </a:solidFill>
              <a:latin typeface="宋体" panose="02010600030101010101" pitchFamily="2" charset="-122"/>
              <a:cs typeface="宋体" panose="02010600030101010101" pitchFamily="2" charset="-122"/>
            </a:endParaRPr>
          </a:p>
        </p:txBody>
      </p:sp>
      <p:grpSp>
        <p:nvGrpSpPr>
          <p:cNvPr id="75" name="object 75"/>
          <p:cNvGrpSpPr/>
          <p:nvPr/>
        </p:nvGrpSpPr>
        <p:grpSpPr>
          <a:xfrm>
            <a:off x="7885124" y="3062020"/>
            <a:ext cx="4022725" cy="1250315"/>
            <a:chOff x="7885124" y="3062020"/>
            <a:chExt cx="4022725" cy="1250315"/>
          </a:xfrm>
        </p:grpSpPr>
        <p:pic>
          <p:nvPicPr>
            <p:cNvPr id="76" name="object 76"/>
            <p:cNvPicPr/>
            <p:nvPr/>
          </p:nvPicPr>
          <p:blipFill>
            <a:blip r:embed="rId36" cstate="print"/>
            <a:stretch>
              <a:fillRect/>
            </a:stretch>
          </p:blipFill>
          <p:spPr>
            <a:xfrm>
              <a:off x="7927847" y="3070860"/>
              <a:ext cx="3976115" cy="163067"/>
            </a:xfrm>
            <a:prstGeom prst="rect">
              <a:avLst/>
            </a:prstGeom>
          </p:spPr>
        </p:pic>
        <p:pic>
          <p:nvPicPr>
            <p:cNvPr id="77" name="object 77"/>
            <p:cNvPicPr/>
            <p:nvPr/>
          </p:nvPicPr>
          <p:blipFill>
            <a:blip r:embed="rId37" cstate="print"/>
            <a:stretch>
              <a:fillRect/>
            </a:stretch>
          </p:blipFill>
          <p:spPr>
            <a:xfrm>
              <a:off x="7885124" y="3062020"/>
              <a:ext cx="4022712" cy="1250264"/>
            </a:xfrm>
            <a:prstGeom prst="rect">
              <a:avLst/>
            </a:prstGeom>
          </p:spPr>
        </p:pic>
      </p:grpSp>
      <p:grpSp>
        <p:nvGrpSpPr>
          <p:cNvPr id="79" name="object 79"/>
          <p:cNvGrpSpPr/>
          <p:nvPr/>
        </p:nvGrpSpPr>
        <p:grpSpPr>
          <a:xfrm>
            <a:off x="7885124" y="3672014"/>
            <a:ext cx="4022725" cy="646430"/>
            <a:chOff x="7885124" y="3672014"/>
            <a:chExt cx="4022725" cy="646430"/>
          </a:xfrm>
        </p:grpSpPr>
        <p:pic>
          <p:nvPicPr>
            <p:cNvPr id="80" name="object 80"/>
            <p:cNvPicPr/>
            <p:nvPr/>
          </p:nvPicPr>
          <p:blipFill>
            <a:blip r:embed="rId38" cstate="print"/>
            <a:stretch>
              <a:fillRect/>
            </a:stretch>
          </p:blipFill>
          <p:spPr>
            <a:xfrm>
              <a:off x="7927847" y="3680460"/>
              <a:ext cx="3976115" cy="163068"/>
            </a:xfrm>
            <a:prstGeom prst="rect">
              <a:avLst/>
            </a:prstGeom>
          </p:spPr>
        </p:pic>
        <p:pic>
          <p:nvPicPr>
            <p:cNvPr id="81" name="object 81"/>
            <p:cNvPicPr/>
            <p:nvPr/>
          </p:nvPicPr>
          <p:blipFill>
            <a:blip r:embed="rId39" cstate="print"/>
            <a:stretch>
              <a:fillRect/>
            </a:stretch>
          </p:blipFill>
          <p:spPr>
            <a:xfrm>
              <a:off x="7885124" y="3672014"/>
              <a:ext cx="4022712" cy="646429"/>
            </a:xfrm>
            <a:prstGeom prst="rect">
              <a:avLst/>
            </a:prstGeom>
          </p:spPr>
        </p:pic>
      </p:grpSp>
      <p:sp>
        <p:nvSpPr>
          <p:cNvPr id="83" name="object 83"/>
          <p:cNvSpPr txBox="1"/>
          <p:nvPr/>
        </p:nvSpPr>
        <p:spPr>
          <a:xfrm>
            <a:off x="685800" y="2590800"/>
            <a:ext cx="3270885" cy="275590"/>
          </a:xfrm>
          <a:prstGeom prst="rect">
            <a:avLst/>
          </a:prstGeom>
        </p:spPr>
        <p:txBody>
          <a:bodyPr vert="horz" wrap="square" lIns="0" tIns="14605" rIns="0" bIns="0" rtlCol="0">
            <a:spAutoFit/>
          </a:bodyPr>
          <a:lstStyle/>
          <a:p>
            <a:pPr marL="12700">
              <a:lnSpc>
                <a:spcPct val="100000"/>
              </a:lnSpc>
              <a:spcBef>
                <a:spcPts val="115"/>
              </a:spcBef>
            </a:pPr>
            <a:r>
              <a:rPr sz="1700" b="1" dirty="0">
                <a:solidFill>
                  <a:srgbClr val="FFFFFF"/>
                </a:solidFill>
                <a:latin typeface="微软雅黑" panose="020B0503020204020204" pitchFamily="34" charset="-122"/>
                <a:cs typeface="微软雅黑" panose="020B0503020204020204" pitchFamily="34" charset="-122"/>
              </a:rPr>
              <a:t>扩大影响力，提高知名度</a:t>
            </a:r>
            <a:endParaRPr sz="1700" b="1" dirty="0">
              <a:solidFill>
                <a:srgbClr val="FFFFFF"/>
              </a:solidFill>
              <a:latin typeface="微软雅黑" panose="020B0503020204020204" pitchFamily="34" charset="-122"/>
              <a:cs typeface="微软雅黑" panose="020B0503020204020204" pitchFamily="34" charset="-122"/>
            </a:endParaRPr>
          </a:p>
        </p:txBody>
      </p:sp>
      <p:grpSp>
        <p:nvGrpSpPr>
          <p:cNvPr id="84" name="object 84"/>
          <p:cNvGrpSpPr/>
          <p:nvPr/>
        </p:nvGrpSpPr>
        <p:grpSpPr>
          <a:xfrm>
            <a:off x="384175" y="4231665"/>
            <a:ext cx="4022725" cy="1460500"/>
            <a:chOff x="384175" y="4231665"/>
            <a:chExt cx="4022725" cy="1460500"/>
          </a:xfrm>
        </p:grpSpPr>
        <p:sp>
          <p:nvSpPr>
            <p:cNvPr id="85" name="object 85"/>
            <p:cNvSpPr/>
            <p:nvPr/>
          </p:nvSpPr>
          <p:spPr>
            <a:xfrm>
              <a:off x="390143" y="4282439"/>
              <a:ext cx="4010025" cy="588010"/>
            </a:xfrm>
            <a:custGeom>
              <a:avLst/>
              <a:gdLst/>
              <a:ahLst/>
              <a:cxnLst/>
              <a:rect l="l" t="t" r="r" b="b"/>
              <a:pathLst>
                <a:path w="4010025" h="588010">
                  <a:moveTo>
                    <a:pt x="3971544" y="39624"/>
                  </a:moveTo>
                  <a:lnTo>
                    <a:pt x="3931920" y="39624"/>
                  </a:lnTo>
                  <a:lnTo>
                    <a:pt x="3931920" y="0"/>
                  </a:lnTo>
                  <a:lnTo>
                    <a:pt x="3933519" y="7707"/>
                  </a:lnTo>
                  <a:lnTo>
                    <a:pt x="3937749" y="13977"/>
                  </a:lnTo>
                  <a:lnTo>
                    <a:pt x="3943989" y="18193"/>
                  </a:lnTo>
                  <a:lnTo>
                    <a:pt x="3951617" y="19735"/>
                  </a:lnTo>
                  <a:lnTo>
                    <a:pt x="3971544" y="19735"/>
                  </a:lnTo>
                  <a:lnTo>
                    <a:pt x="3971544" y="39624"/>
                  </a:lnTo>
                  <a:close/>
                </a:path>
                <a:path w="4010025" h="588010">
                  <a:moveTo>
                    <a:pt x="3971544" y="19735"/>
                  </a:moveTo>
                  <a:lnTo>
                    <a:pt x="3951617" y="19735"/>
                  </a:lnTo>
                  <a:lnTo>
                    <a:pt x="3959249" y="18193"/>
                  </a:lnTo>
                  <a:lnTo>
                    <a:pt x="3965514" y="13977"/>
                  </a:lnTo>
                  <a:lnTo>
                    <a:pt x="3969812" y="7707"/>
                  </a:lnTo>
                  <a:lnTo>
                    <a:pt x="3971544" y="0"/>
                  </a:lnTo>
                  <a:lnTo>
                    <a:pt x="3971544" y="19735"/>
                  </a:lnTo>
                  <a:close/>
                </a:path>
                <a:path w="4010025" h="588010">
                  <a:moveTo>
                    <a:pt x="39573" y="588010"/>
                  </a:moveTo>
                  <a:lnTo>
                    <a:pt x="24308" y="584926"/>
                  </a:lnTo>
                  <a:lnTo>
                    <a:pt x="11809" y="576506"/>
                  </a:lnTo>
                  <a:lnTo>
                    <a:pt x="3299" y="563996"/>
                  </a:lnTo>
                  <a:lnTo>
                    <a:pt x="0" y="548639"/>
                  </a:lnTo>
                  <a:lnTo>
                    <a:pt x="0" y="79248"/>
                  </a:lnTo>
                  <a:lnTo>
                    <a:pt x="3299" y="63575"/>
                  </a:lnTo>
                  <a:lnTo>
                    <a:pt x="11815" y="50934"/>
                  </a:lnTo>
                  <a:lnTo>
                    <a:pt x="24329" y="42545"/>
                  </a:lnTo>
                  <a:lnTo>
                    <a:pt x="39624" y="39624"/>
                  </a:lnTo>
                  <a:lnTo>
                    <a:pt x="3971544" y="39624"/>
                  </a:lnTo>
                  <a:lnTo>
                    <a:pt x="3986594" y="36372"/>
                  </a:lnTo>
                  <a:lnTo>
                    <a:pt x="3998871" y="27870"/>
                  </a:lnTo>
                  <a:lnTo>
                    <a:pt x="4007009" y="15338"/>
                  </a:lnTo>
                  <a:lnTo>
                    <a:pt x="4009644" y="0"/>
                  </a:lnTo>
                  <a:lnTo>
                    <a:pt x="4009644" y="58927"/>
                  </a:lnTo>
                  <a:lnTo>
                    <a:pt x="59169" y="58927"/>
                  </a:lnTo>
                  <a:lnTo>
                    <a:pt x="51537" y="60479"/>
                  </a:lnTo>
                  <a:lnTo>
                    <a:pt x="45315" y="64758"/>
                  </a:lnTo>
                  <a:lnTo>
                    <a:pt x="41133" y="71202"/>
                  </a:lnTo>
                  <a:lnTo>
                    <a:pt x="39624" y="79248"/>
                  </a:lnTo>
                  <a:lnTo>
                    <a:pt x="39624" y="117348"/>
                  </a:lnTo>
                  <a:lnTo>
                    <a:pt x="4009644" y="117348"/>
                  </a:lnTo>
                  <a:lnTo>
                    <a:pt x="4009644" y="470915"/>
                  </a:lnTo>
                  <a:lnTo>
                    <a:pt x="4007009" y="485886"/>
                  </a:lnTo>
                  <a:lnTo>
                    <a:pt x="3998871" y="498133"/>
                  </a:lnTo>
                  <a:lnTo>
                    <a:pt x="3986594" y="506297"/>
                  </a:lnTo>
                  <a:lnTo>
                    <a:pt x="3971544" y="509015"/>
                  </a:lnTo>
                  <a:lnTo>
                    <a:pt x="79248" y="509015"/>
                  </a:lnTo>
                  <a:lnTo>
                    <a:pt x="79248" y="548639"/>
                  </a:lnTo>
                  <a:lnTo>
                    <a:pt x="75888" y="563996"/>
                  </a:lnTo>
                  <a:lnTo>
                    <a:pt x="67344" y="576506"/>
                  </a:lnTo>
                  <a:lnTo>
                    <a:pt x="54834" y="584926"/>
                  </a:lnTo>
                  <a:lnTo>
                    <a:pt x="39573" y="588010"/>
                  </a:lnTo>
                  <a:close/>
                </a:path>
                <a:path w="4010025" h="588010">
                  <a:moveTo>
                    <a:pt x="4009644" y="117348"/>
                  </a:moveTo>
                  <a:lnTo>
                    <a:pt x="39624" y="117348"/>
                  </a:lnTo>
                  <a:lnTo>
                    <a:pt x="54848" y="114480"/>
                  </a:lnTo>
                  <a:lnTo>
                    <a:pt x="67290" y="106189"/>
                  </a:lnTo>
                  <a:lnTo>
                    <a:pt x="75685" y="93771"/>
                  </a:lnTo>
                  <a:lnTo>
                    <a:pt x="78765" y="78524"/>
                  </a:lnTo>
                  <a:lnTo>
                    <a:pt x="77225" y="70897"/>
                  </a:lnTo>
                  <a:lnTo>
                    <a:pt x="73025" y="64668"/>
                  </a:lnTo>
                  <a:lnTo>
                    <a:pt x="66796" y="60468"/>
                  </a:lnTo>
                  <a:lnTo>
                    <a:pt x="59169" y="58927"/>
                  </a:lnTo>
                  <a:lnTo>
                    <a:pt x="4009644" y="58927"/>
                  </a:lnTo>
                  <a:lnTo>
                    <a:pt x="4009644" y="117348"/>
                  </a:lnTo>
                  <a:close/>
                </a:path>
              </a:pathLst>
            </a:custGeom>
            <a:solidFill>
              <a:srgbClr val="3CBEB0"/>
            </a:solidFill>
          </p:spPr>
          <p:txBody>
            <a:bodyPr wrap="square" lIns="0" tIns="0" rIns="0" bIns="0" rtlCol="0"/>
            <a:lstStyle/>
            <a:p/>
          </p:txBody>
        </p:sp>
        <p:pic>
          <p:nvPicPr>
            <p:cNvPr id="86" name="object 86"/>
            <p:cNvPicPr/>
            <p:nvPr/>
          </p:nvPicPr>
          <p:blipFill>
            <a:blip r:embed="rId40" cstate="print"/>
            <a:stretch>
              <a:fillRect/>
            </a:stretch>
          </p:blipFill>
          <p:spPr>
            <a:xfrm>
              <a:off x="426719" y="4239767"/>
              <a:ext cx="3976116" cy="163068"/>
            </a:xfrm>
            <a:prstGeom prst="rect">
              <a:avLst/>
            </a:prstGeom>
          </p:spPr>
        </p:pic>
        <p:pic>
          <p:nvPicPr>
            <p:cNvPr id="87" name="object 87"/>
            <p:cNvPicPr/>
            <p:nvPr/>
          </p:nvPicPr>
          <p:blipFill>
            <a:blip r:embed="rId41" cstate="print"/>
            <a:stretch>
              <a:fillRect/>
            </a:stretch>
          </p:blipFill>
          <p:spPr>
            <a:xfrm>
              <a:off x="384175" y="4231665"/>
              <a:ext cx="4022725" cy="1460322"/>
            </a:xfrm>
            <a:prstGeom prst="rect">
              <a:avLst/>
            </a:prstGeom>
          </p:spPr>
        </p:pic>
      </p:grpSp>
      <p:sp>
        <p:nvSpPr>
          <p:cNvPr id="88" name="object 88"/>
          <p:cNvSpPr txBox="1"/>
          <p:nvPr/>
        </p:nvSpPr>
        <p:spPr>
          <a:xfrm>
            <a:off x="584200" y="4399280"/>
            <a:ext cx="3896360" cy="274955"/>
          </a:xfrm>
          <a:prstGeom prst="rect">
            <a:avLst/>
          </a:prstGeom>
        </p:spPr>
        <p:txBody>
          <a:bodyPr vert="horz" wrap="square" lIns="0" tIns="14604" rIns="0" bIns="0" rtlCol="0">
            <a:spAutoFit/>
          </a:bodyPr>
          <a:lstStyle/>
          <a:p>
            <a:pPr marL="12700">
              <a:lnSpc>
                <a:spcPct val="100000"/>
              </a:lnSpc>
              <a:spcBef>
                <a:spcPts val="115"/>
              </a:spcBef>
            </a:pPr>
            <a:r>
              <a:rPr sz="1700" b="1" dirty="0">
                <a:solidFill>
                  <a:srgbClr val="FFFFFF"/>
                </a:solidFill>
                <a:latin typeface="微软雅黑" panose="020B0503020204020204" pitchFamily="34" charset="-122"/>
                <a:cs typeface="微软雅黑" panose="020B0503020204020204" pitchFamily="34" charset="-122"/>
              </a:rPr>
              <a:t>申请资质及项目必备条件</a:t>
            </a:r>
            <a:endParaRPr sz="1700" b="1" dirty="0">
              <a:solidFill>
                <a:srgbClr val="FFFFFF"/>
              </a:solidFill>
              <a:latin typeface="微软雅黑" panose="020B0503020204020204" pitchFamily="34" charset="-122"/>
              <a:cs typeface="微软雅黑" panose="020B0503020204020204" pitchFamily="34" charset="-122"/>
            </a:endParaRPr>
          </a:p>
        </p:txBody>
      </p:sp>
      <p:grpSp>
        <p:nvGrpSpPr>
          <p:cNvPr id="89" name="object 89"/>
          <p:cNvGrpSpPr/>
          <p:nvPr/>
        </p:nvGrpSpPr>
        <p:grpSpPr>
          <a:xfrm>
            <a:off x="384175" y="4807737"/>
            <a:ext cx="4022725" cy="890269"/>
            <a:chOff x="384175" y="4807737"/>
            <a:chExt cx="4022725" cy="890269"/>
          </a:xfrm>
        </p:grpSpPr>
        <p:pic>
          <p:nvPicPr>
            <p:cNvPr id="90" name="object 90"/>
            <p:cNvPicPr/>
            <p:nvPr/>
          </p:nvPicPr>
          <p:blipFill>
            <a:blip r:embed="rId42" cstate="print"/>
            <a:stretch>
              <a:fillRect/>
            </a:stretch>
          </p:blipFill>
          <p:spPr>
            <a:xfrm>
              <a:off x="441960" y="4811268"/>
              <a:ext cx="3960876" cy="225551"/>
            </a:xfrm>
            <a:prstGeom prst="rect">
              <a:avLst/>
            </a:prstGeom>
          </p:spPr>
        </p:pic>
        <p:pic>
          <p:nvPicPr>
            <p:cNvPr id="91" name="object 91"/>
            <p:cNvPicPr/>
            <p:nvPr/>
          </p:nvPicPr>
          <p:blipFill>
            <a:blip r:embed="rId10" cstate="print"/>
            <a:stretch>
              <a:fillRect/>
            </a:stretch>
          </p:blipFill>
          <p:spPr>
            <a:xfrm>
              <a:off x="384175" y="4807737"/>
              <a:ext cx="4022725" cy="890270"/>
            </a:xfrm>
            <a:prstGeom prst="rect">
              <a:avLst/>
            </a:prstGeom>
          </p:spPr>
        </p:pic>
      </p:grpSp>
      <p:sp>
        <p:nvSpPr>
          <p:cNvPr id="92" name="object 92"/>
          <p:cNvSpPr txBox="1"/>
          <p:nvPr/>
        </p:nvSpPr>
        <p:spPr>
          <a:xfrm>
            <a:off x="647572" y="4996852"/>
            <a:ext cx="3519804" cy="540385"/>
          </a:xfrm>
          <a:prstGeom prst="rect">
            <a:avLst/>
          </a:prstGeom>
        </p:spPr>
        <p:txBody>
          <a:bodyPr vert="horz" wrap="square" lIns="0" tIns="12065" rIns="0" bIns="0" rtlCol="0">
            <a:spAutoFit/>
          </a:bodyPr>
          <a:lstStyle/>
          <a:p>
            <a:pPr marL="1214120" marR="5080" indent="-1201420" algn="l">
              <a:lnSpc>
                <a:spcPct val="101000"/>
              </a:lnSpc>
              <a:spcBef>
                <a:spcPts val="95"/>
              </a:spcBef>
            </a:pPr>
            <a:r>
              <a:rPr lang="zh-CN" sz="1700" b="1" spc="20" dirty="0">
                <a:solidFill>
                  <a:srgbClr val="FFFFFF"/>
                </a:solidFill>
                <a:latin typeface="微软雅黑" panose="020B0503020204020204" pitchFamily="34" charset="-122"/>
                <a:cs typeface="微软雅黑" panose="020B0503020204020204" pitchFamily="34" charset="-122"/>
              </a:rPr>
              <a:t>提高研发能力，提高企业核心竞争力， 极大地提升企业形象</a:t>
            </a:r>
            <a:endParaRPr lang="zh-CN" sz="1700" b="1" spc="20" dirty="0">
              <a:solidFill>
                <a:srgbClr val="FFFFFF"/>
              </a:solidFill>
              <a:latin typeface="微软雅黑" panose="020B0503020204020204" pitchFamily="34" charset="-122"/>
              <a:cs typeface="微软雅黑" panose="020B0503020204020204" pitchFamily="34" charset="-122"/>
            </a:endParaRPr>
          </a:p>
        </p:txBody>
      </p:sp>
      <p:grpSp>
        <p:nvGrpSpPr>
          <p:cNvPr id="93" name="object 93"/>
          <p:cNvGrpSpPr/>
          <p:nvPr/>
        </p:nvGrpSpPr>
        <p:grpSpPr>
          <a:xfrm>
            <a:off x="384187" y="3096767"/>
            <a:ext cx="4022725" cy="1191260"/>
            <a:chOff x="384187" y="3096767"/>
            <a:chExt cx="4022725" cy="1191260"/>
          </a:xfrm>
        </p:grpSpPr>
        <p:sp>
          <p:nvSpPr>
            <p:cNvPr id="94" name="object 94"/>
            <p:cNvSpPr/>
            <p:nvPr/>
          </p:nvSpPr>
          <p:spPr>
            <a:xfrm>
              <a:off x="390143" y="3692651"/>
              <a:ext cx="4011295" cy="589280"/>
            </a:xfrm>
            <a:custGeom>
              <a:avLst/>
              <a:gdLst/>
              <a:ahLst/>
              <a:cxnLst/>
              <a:rect l="l" t="t" r="r" b="b"/>
              <a:pathLst>
                <a:path w="4011295" h="589279">
                  <a:moveTo>
                    <a:pt x="3971544" y="39624"/>
                  </a:moveTo>
                  <a:lnTo>
                    <a:pt x="3931920" y="39624"/>
                  </a:lnTo>
                  <a:lnTo>
                    <a:pt x="3931920" y="0"/>
                  </a:lnTo>
                  <a:lnTo>
                    <a:pt x="3933405" y="7527"/>
                  </a:lnTo>
                  <a:lnTo>
                    <a:pt x="3937587" y="13712"/>
                  </a:lnTo>
                  <a:lnTo>
                    <a:pt x="3943821" y="17902"/>
                  </a:lnTo>
                  <a:lnTo>
                    <a:pt x="3951465" y="19443"/>
                  </a:lnTo>
                  <a:lnTo>
                    <a:pt x="3971544" y="19443"/>
                  </a:lnTo>
                  <a:lnTo>
                    <a:pt x="3971544" y="39624"/>
                  </a:lnTo>
                  <a:close/>
                </a:path>
                <a:path w="4011295" h="589279">
                  <a:moveTo>
                    <a:pt x="3971544" y="19443"/>
                  </a:moveTo>
                  <a:lnTo>
                    <a:pt x="3951465" y="19443"/>
                  </a:lnTo>
                  <a:lnTo>
                    <a:pt x="3959122" y="17902"/>
                  </a:lnTo>
                  <a:lnTo>
                    <a:pt x="3965414" y="13712"/>
                  </a:lnTo>
                  <a:lnTo>
                    <a:pt x="3969751" y="7527"/>
                  </a:lnTo>
                  <a:lnTo>
                    <a:pt x="3971544" y="0"/>
                  </a:lnTo>
                  <a:lnTo>
                    <a:pt x="3971544" y="19443"/>
                  </a:lnTo>
                  <a:close/>
                </a:path>
                <a:path w="4011295" h="589279">
                  <a:moveTo>
                    <a:pt x="39674" y="589152"/>
                  </a:moveTo>
                  <a:lnTo>
                    <a:pt x="24372" y="586070"/>
                  </a:lnTo>
                  <a:lnTo>
                    <a:pt x="11841" y="577683"/>
                  </a:lnTo>
                  <a:lnTo>
                    <a:pt x="3307" y="565283"/>
                  </a:lnTo>
                  <a:lnTo>
                    <a:pt x="0" y="550163"/>
                  </a:lnTo>
                  <a:lnTo>
                    <a:pt x="0" y="77724"/>
                  </a:lnTo>
                  <a:lnTo>
                    <a:pt x="3306" y="62816"/>
                  </a:lnTo>
                  <a:lnTo>
                    <a:pt x="11834" y="50577"/>
                  </a:lnTo>
                  <a:lnTo>
                    <a:pt x="24351" y="42387"/>
                  </a:lnTo>
                  <a:lnTo>
                    <a:pt x="39624" y="39624"/>
                  </a:lnTo>
                  <a:lnTo>
                    <a:pt x="3971544" y="39624"/>
                  </a:lnTo>
                  <a:lnTo>
                    <a:pt x="3986602" y="36224"/>
                  </a:lnTo>
                  <a:lnTo>
                    <a:pt x="3999047" y="27665"/>
                  </a:lnTo>
                  <a:lnTo>
                    <a:pt x="4007646" y="15179"/>
                  </a:lnTo>
                  <a:lnTo>
                    <a:pt x="4011168" y="0"/>
                  </a:lnTo>
                  <a:lnTo>
                    <a:pt x="4011168" y="58724"/>
                  </a:lnTo>
                  <a:lnTo>
                    <a:pt x="59321" y="58724"/>
                  </a:lnTo>
                  <a:lnTo>
                    <a:pt x="51654" y="60269"/>
                  </a:lnTo>
                  <a:lnTo>
                    <a:pt x="45419" y="64400"/>
                  </a:lnTo>
                  <a:lnTo>
                    <a:pt x="41196" y="70453"/>
                  </a:lnTo>
                  <a:lnTo>
                    <a:pt x="39624" y="77724"/>
                  </a:lnTo>
                  <a:lnTo>
                    <a:pt x="39624" y="117348"/>
                  </a:lnTo>
                  <a:lnTo>
                    <a:pt x="4011168" y="117348"/>
                  </a:lnTo>
                  <a:lnTo>
                    <a:pt x="4011168" y="470915"/>
                  </a:lnTo>
                  <a:lnTo>
                    <a:pt x="4007646" y="486417"/>
                  </a:lnTo>
                  <a:lnTo>
                    <a:pt x="3999047" y="499009"/>
                  </a:lnTo>
                  <a:lnTo>
                    <a:pt x="3986602" y="507461"/>
                  </a:lnTo>
                  <a:lnTo>
                    <a:pt x="3971544" y="510539"/>
                  </a:lnTo>
                  <a:lnTo>
                    <a:pt x="79248" y="510539"/>
                  </a:lnTo>
                  <a:lnTo>
                    <a:pt x="79248" y="550163"/>
                  </a:lnTo>
                  <a:lnTo>
                    <a:pt x="75997" y="565283"/>
                  </a:lnTo>
                  <a:lnTo>
                    <a:pt x="67490" y="577683"/>
                  </a:lnTo>
                  <a:lnTo>
                    <a:pt x="54969" y="586070"/>
                  </a:lnTo>
                  <a:lnTo>
                    <a:pt x="39674" y="589152"/>
                  </a:lnTo>
                  <a:close/>
                </a:path>
                <a:path w="4011295" h="589279">
                  <a:moveTo>
                    <a:pt x="4011168" y="117348"/>
                  </a:moveTo>
                  <a:lnTo>
                    <a:pt x="39624" y="117348"/>
                  </a:lnTo>
                  <a:lnTo>
                    <a:pt x="54944" y="114444"/>
                  </a:lnTo>
                  <a:lnTo>
                    <a:pt x="67449" y="106118"/>
                  </a:lnTo>
                  <a:lnTo>
                    <a:pt x="75878" y="93662"/>
                  </a:lnTo>
                  <a:lnTo>
                    <a:pt x="78968" y="78371"/>
                  </a:lnTo>
                  <a:lnTo>
                    <a:pt x="77423" y="70726"/>
                  </a:lnTo>
                  <a:lnTo>
                    <a:pt x="73212" y="64481"/>
                  </a:lnTo>
                  <a:lnTo>
                    <a:pt x="66967" y="60269"/>
                  </a:lnTo>
                  <a:lnTo>
                    <a:pt x="59321" y="58724"/>
                  </a:lnTo>
                  <a:lnTo>
                    <a:pt x="4011168" y="58724"/>
                  </a:lnTo>
                  <a:lnTo>
                    <a:pt x="4011168" y="117348"/>
                  </a:lnTo>
                  <a:close/>
                </a:path>
              </a:pathLst>
            </a:custGeom>
            <a:solidFill>
              <a:srgbClr val="3CBEB0"/>
            </a:solidFill>
          </p:spPr>
          <p:txBody>
            <a:bodyPr wrap="square" lIns="0" tIns="0" rIns="0" bIns="0" rtlCol="0"/>
            <a:lstStyle/>
            <a:p/>
          </p:txBody>
        </p:sp>
        <p:pic>
          <p:nvPicPr>
            <p:cNvPr id="95" name="object 95"/>
            <p:cNvPicPr/>
            <p:nvPr/>
          </p:nvPicPr>
          <p:blipFill>
            <a:blip r:embed="rId40" cstate="print"/>
            <a:stretch>
              <a:fillRect/>
            </a:stretch>
          </p:blipFill>
          <p:spPr>
            <a:xfrm>
              <a:off x="426719" y="3649979"/>
              <a:ext cx="3977640" cy="163068"/>
            </a:xfrm>
            <a:prstGeom prst="rect">
              <a:avLst/>
            </a:prstGeom>
          </p:spPr>
        </p:pic>
        <p:pic>
          <p:nvPicPr>
            <p:cNvPr id="96" name="object 96"/>
            <p:cNvPicPr/>
            <p:nvPr/>
          </p:nvPicPr>
          <p:blipFill>
            <a:blip r:embed="rId43" cstate="print"/>
            <a:stretch>
              <a:fillRect/>
            </a:stretch>
          </p:blipFill>
          <p:spPr>
            <a:xfrm>
              <a:off x="384187" y="3096767"/>
              <a:ext cx="4022712" cy="1191196"/>
            </a:xfrm>
            <a:prstGeom prst="rect">
              <a:avLst/>
            </a:prstGeom>
          </p:spPr>
        </p:pic>
      </p:grpSp>
      <p:sp>
        <p:nvSpPr>
          <p:cNvPr id="97" name="object 97"/>
          <p:cNvSpPr txBox="1"/>
          <p:nvPr/>
        </p:nvSpPr>
        <p:spPr>
          <a:xfrm>
            <a:off x="1219034" y="3809834"/>
            <a:ext cx="2390775" cy="274955"/>
          </a:xfrm>
          <a:prstGeom prst="rect">
            <a:avLst/>
          </a:prstGeom>
        </p:spPr>
        <p:txBody>
          <a:bodyPr vert="horz" wrap="square" lIns="0" tIns="14604" rIns="0" bIns="0" rtlCol="0">
            <a:spAutoFit/>
          </a:bodyPr>
          <a:lstStyle/>
          <a:p>
            <a:pPr marL="12700">
              <a:lnSpc>
                <a:spcPct val="100000"/>
              </a:lnSpc>
              <a:spcBef>
                <a:spcPts val="115"/>
              </a:spcBef>
            </a:pPr>
            <a:r>
              <a:rPr sz="1700" b="1" dirty="0">
                <a:solidFill>
                  <a:srgbClr val="FFFFFF"/>
                </a:solidFill>
                <a:latin typeface="微软雅黑" panose="020B0503020204020204" pitchFamily="34" charset="-122"/>
                <a:cs typeface="微软雅黑" panose="020B0503020204020204" pitchFamily="34" charset="-122"/>
              </a:rPr>
              <a:t>有利于企业招标</a:t>
            </a:r>
            <a:endParaRPr sz="1700">
              <a:latin typeface="微软雅黑" panose="020B0503020204020204" pitchFamily="34" charset="-122"/>
              <a:cs typeface="微软雅黑" panose="020B0503020204020204" pitchFamily="34" charset="-122"/>
            </a:endParaRPr>
          </a:p>
        </p:txBody>
      </p:sp>
      <p:grpSp>
        <p:nvGrpSpPr>
          <p:cNvPr id="98" name="object 98"/>
          <p:cNvGrpSpPr/>
          <p:nvPr/>
        </p:nvGrpSpPr>
        <p:grpSpPr>
          <a:xfrm>
            <a:off x="384175" y="3045269"/>
            <a:ext cx="4022725" cy="646430"/>
            <a:chOff x="384175" y="3045269"/>
            <a:chExt cx="4022725" cy="646430"/>
          </a:xfrm>
        </p:grpSpPr>
        <p:pic>
          <p:nvPicPr>
            <p:cNvPr id="99" name="object 99"/>
            <p:cNvPicPr/>
            <p:nvPr/>
          </p:nvPicPr>
          <p:blipFill>
            <a:blip r:embed="rId44" cstate="print"/>
            <a:stretch>
              <a:fillRect/>
            </a:stretch>
          </p:blipFill>
          <p:spPr>
            <a:xfrm>
              <a:off x="426719" y="3054096"/>
              <a:ext cx="3976116" cy="163067"/>
            </a:xfrm>
            <a:prstGeom prst="rect">
              <a:avLst/>
            </a:prstGeom>
          </p:spPr>
        </p:pic>
        <p:pic>
          <p:nvPicPr>
            <p:cNvPr id="100" name="object 100"/>
            <p:cNvPicPr/>
            <p:nvPr>
              <p:custDataLst>
                <p:tags r:id="rId45"/>
              </p:custDataLst>
            </p:nvPr>
          </p:nvPicPr>
          <p:blipFill>
            <a:blip r:embed="rId46" cstate="print"/>
            <a:stretch>
              <a:fillRect/>
            </a:stretch>
          </p:blipFill>
          <p:spPr>
            <a:xfrm>
              <a:off x="384175" y="3045269"/>
              <a:ext cx="4022725" cy="646430"/>
            </a:xfrm>
            <a:prstGeom prst="rect">
              <a:avLst/>
            </a:prstGeom>
          </p:spPr>
        </p:pic>
      </p:grpSp>
      <p:sp>
        <p:nvSpPr>
          <p:cNvPr id="101" name="object 101"/>
          <p:cNvSpPr txBox="1"/>
          <p:nvPr/>
        </p:nvSpPr>
        <p:spPr>
          <a:xfrm>
            <a:off x="647534" y="3213570"/>
            <a:ext cx="3533775" cy="275590"/>
          </a:xfrm>
          <a:prstGeom prst="rect">
            <a:avLst/>
          </a:prstGeom>
        </p:spPr>
        <p:txBody>
          <a:bodyPr vert="horz" wrap="square" lIns="0" tIns="14605" rIns="0" bIns="0" rtlCol="0">
            <a:spAutoFit/>
          </a:bodyPr>
          <a:lstStyle/>
          <a:p>
            <a:pPr marL="12700">
              <a:lnSpc>
                <a:spcPct val="100000"/>
              </a:lnSpc>
              <a:spcBef>
                <a:spcPts val="115"/>
              </a:spcBef>
            </a:pPr>
            <a:r>
              <a:rPr sz="1700" b="1" dirty="0">
                <a:solidFill>
                  <a:srgbClr val="FFFFFF"/>
                </a:solidFill>
                <a:latin typeface="微软雅黑" panose="020B0503020204020204" pitchFamily="34" charset="-122"/>
                <a:cs typeface="微软雅黑" panose="020B0503020204020204" pitchFamily="34" charset="-122"/>
              </a:rPr>
              <a:t>企业上市门槛、拿地优惠</a:t>
            </a:r>
            <a:endParaRPr sz="1700" b="1" dirty="0">
              <a:solidFill>
                <a:srgbClr val="FFFFFF"/>
              </a:solidFill>
              <a:latin typeface="微软雅黑" panose="020B0503020204020204" pitchFamily="34" charset="-122"/>
              <a:cs typeface="微软雅黑" panose="020B0503020204020204" pitchFamily="34" charset="-122"/>
            </a:endParaRPr>
          </a:p>
        </p:txBody>
      </p:sp>
      <p:sp>
        <p:nvSpPr>
          <p:cNvPr id="102" name="object 102"/>
          <p:cNvSpPr txBox="1"/>
          <p:nvPr/>
        </p:nvSpPr>
        <p:spPr>
          <a:xfrm>
            <a:off x="1800847" y="1835810"/>
            <a:ext cx="1188720" cy="365125"/>
          </a:xfrm>
          <a:prstGeom prst="rect">
            <a:avLst/>
          </a:prstGeom>
        </p:spPr>
        <p:txBody>
          <a:bodyPr vert="horz" wrap="square" lIns="0" tIns="11430" rIns="0" bIns="0" rtlCol="0">
            <a:spAutoFit/>
          </a:bodyPr>
          <a:lstStyle/>
          <a:p>
            <a:pPr marL="12700" algn="ctr">
              <a:lnSpc>
                <a:spcPct val="100000"/>
              </a:lnSpc>
              <a:spcBef>
                <a:spcPts val="90"/>
              </a:spcBef>
              <a:buClrTx/>
              <a:buSzTx/>
              <a:buFontTx/>
            </a:pPr>
            <a:r>
              <a:rPr lang="zh-CN" sz="2300" b="1" spc="-20" dirty="0">
                <a:solidFill>
                  <a:srgbClr val="FFFFFF"/>
                </a:solidFill>
                <a:latin typeface="宋体" panose="02010600030101010101" pitchFamily="2" charset="-122"/>
                <a:cs typeface="宋体" panose="02010600030101010101" pitchFamily="2" charset="-122"/>
              </a:rPr>
              <a:t>名</a:t>
            </a:r>
            <a:endParaRPr lang="zh-CN" sz="2300" b="1" spc="-20" dirty="0">
              <a:solidFill>
                <a:srgbClr val="FFFFFF"/>
              </a:solidFill>
              <a:latin typeface="宋体" panose="02010600030101010101" pitchFamily="2" charset="-122"/>
              <a:cs typeface="宋体" panose="02010600030101010101" pitchFamily="2" charset="-122"/>
            </a:endParaRPr>
          </a:p>
        </p:txBody>
      </p:sp>
      <p:sp>
        <p:nvSpPr>
          <p:cNvPr id="2" name="object 83"/>
          <p:cNvSpPr txBox="1"/>
          <p:nvPr>
            <p:custDataLst>
              <p:tags r:id="rId47"/>
            </p:custDataLst>
          </p:nvPr>
        </p:nvSpPr>
        <p:spPr>
          <a:xfrm>
            <a:off x="8153400" y="2667000"/>
            <a:ext cx="3270885" cy="275590"/>
          </a:xfrm>
          <a:prstGeom prst="rect">
            <a:avLst/>
          </a:prstGeom>
        </p:spPr>
        <p:txBody>
          <a:bodyPr vert="horz" wrap="square" lIns="0" tIns="14605" rIns="0" bIns="0" rtlCol="0">
            <a:spAutoFit/>
          </a:bodyPr>
          <a:p>
            <a:pPr marL="12700">
              <a:lnSpc>
                <a:spcPct val="100000"/>
              </a:lnSpc>
              <a:spcBef>
                <a:spcPts val="115"/>
              </a:spcBef>
            </a:pPr>
            <a:r>
              <a:rPr sz="1700" b="1" spc="20" dirty="0">
                <a:solidFill>
                  <a:srgbClr val="FFFFFF"/>
                </a:solidFill>
                <a:latin typeface="微软雅黑" panose="020B0503020204020204" pitchFamily="34" charset="-122"/>
                <a:cs typeface="微软雅黑" panose="020B0503020204020204" pitchFamily="34" charset="-122"/>
              </a:rPr>
              <a:t>地方政府数十万至百万不等奖</a:t>
            </a:r>
            <a:r>
              <a:rPr sz="1700" b="1" spc="15" dirty="0">
                <a:solidFill>
                  <a:srgbClr val="FFFFFF"/>
                </a:solidFill>
                <a:latin typeface="微软雅黑" panose="020B0503020204020204" pitchFamily="34" charset="-122"/>
                <a:cs typeface="微软雅黑" panose="020B0503020204020204" pitchFamily="34" charset="-122"/>
              </a:rPr>
              <a:t>励</a:t>
            </a:r>
            <a:endParaRPr sz="1700">
              <a:latin typeface="微软雅黑" panose="020B0503020204020204" pitchFamily="34" charset="-122"/>
              <a:cs typeface="微软雅黑" panose="020B0503020204020204" pitchFamily="34" charset="-122"/>
            </a:endParaRPr>
          </a:p>
        </p:txBody>
      </p:sp>
      <p:sp>
        <p:nvSpPr>
          <p:cNvPr id="3" name="object 101"/>
          <p:cNvSpPr txBox="1"/>
          <p:nvPr>
            <p:custDataLst>
              <p:tags r:id="rId48"/>
            </p:custDataLst>
          </p:nvPr>
        </p:nvSpPr>
        <p:spPr>
          <a:xfrm>
            <a:off x="8229434" y="3276435"/>
            <a:ext cx="3533775" cy="287020"/>
          </a:xfrm>
          <a:prstGeom prst="rect">
            <a:avLst/>
          </a:prstGeom>
        </p:spPr>
        <p:txBody>
          <a:bodyPr vert="horz" wrap="square" lIns="0" tIns="14605" rIns="0" bIns="0" rtlCol="0">
            <a:spAutoFit/>
          </a:bodyPr>
          <a:p>
            <a:pPr marL="12700">
              <a:lnSpc>
                <a:spcPct val="100000"/>
              </a:lnSpc>
              <a:spcBef>
                <a:spcPts val="115"/>
              </a:spcBef>
            </a:pPr>
            <a:r>
              <a:rPr sz="1700" b="1" spc="20" dirty="0">
                <a:solidFill>
                  <a:srgbClr val="FFFFFF"/>
                </a:solidFill>
                <a:latin typeface="微软雅黑" panose="020B0503020204020204" pitchFamily="34" charset="-122"/>
                <a:cs typeface="微软雅黑" panose="020B0503020204020204" pitchFamily="34" charset="-122"/>
              </a:rPr>
              <a:t>所得税减按</a:t>
            </a:r>
            <a:r>
              <a:rPr sz="1700" b="1" spc="-45" dirty="0">
                <a:solidFill>
                  <a:srgbClr val="FFFFFF"/>
                </a:solidFill>
                <a:latin typeface="微软雅黑" panose="020B0503020204020204" pitchFamily="34" charset="-122"/>
                <a:cs typeface="微软雅黑" panose="020B0503020204020204" pitchFamily="34" charset="-122"/>
              </a:rPr>
              <a:t>15</a:t>
            </a:r>
            <a:r>
              <a:rPr sz="1700" b="1" spc="-60" dirty="0">
                <a:solidFill>
                  <a:srgbClr val="FFFFFF"/>
                </a:solidFill>
                <a:latin typeface="微软雅黑" panose="020B0503020204020204" pitchFamily="34" charset="-122"/>
                <a:cs typeface="微软雅黑" panose="020B0503020204020204" pitchFamily="34" charset="-122"/>
              </a:rPr>
              <a:t>%</a:t>
            </a:r>
            <a:r>
              <a:rPr sz="1700" b="1" spc="20" dirty="0">
                <a:solidFill>
                  <a:srgbClr val="FFFFFF"/>
                </a:solidFill>
                <a:latin typeface="微软雅黑" panose="020B0503020204020204" pitchFamily="34" charset="-122"/>
                <a:cs typeface="微软雅黑" panose="020B0503020204020204" pitchFamily="34" charset="-122"/>
              </a:rPr>
              <a:t>缴纳（三年有效期</a:t>
            </a:r>
            <a:r>
              <a:rPr sz="1700" b="1" spc="15" dirty="0">
                <a:solidFill>
                  <a:srgbClr val="FFFFFF"/>
                </a:solidFill>
                <a:latin typeface="微软雅黑" panose="020B0503020204020204" pitchFamily="34" charset="-122"/>
                <a:cs typeface="微软雅黑" panose="020B0503020204020204" pitchFamily="34" charset="-122"/>
              </a:rPr>
              <a:t>）</a:t>
            </a:r>
            <a:endParaRPr sz="1700">
              <a:latin typeface="微软雅黑" panose="020B0503020204020204" pitchFamily="34" charset="-122"/>
              <a:cs typeface="微软雅黑" panose="020B0503020204020204" pitchFamily="34" charset="-122"/>
            </a:endParaRPr>
          </a:p>
        </p:txBody>
      </p:sp>
      <p:sp>
        <p:nvSpPr>
          <p:cNvPr id="4" name="object 97"/>
          <p:cNvSpPr txBox="1"/>
          <p:nvPr>
            <p:custDataLst>
              <p:tags r:id="rId49"/>
            </p:custDataLst>
          </p:nvPr>
        </p:nvSpPr>
        <p:spPr>
          <a:xfrm>
            <a:off x="8534234" y="3886034"/>
            <a:ext cx="2390775" cy="287020"/>
          </a:xfrm>
          <a:prstGeom prst="rect">
            <a:avLst/>
          </a:prstGeom>
        </p:spPr>
        <p:txBody>
          <a:bodyPr vert="horz" wrap="square" lIns="0" tIns="14604" rIns="0" bIns="0" rtlCol="0">
            <a:spAutoFit/>
          </a:bodyPr>
          <a:p>
            <a:pPr marL="12700">
              <a:lnSpc>
                <a:spcPct val="100000"/>
              </a:lnSpc>
              <a:spcBef>
                <a:spcPts val="115"/>
              </a:spcBef>
            </a:pPr>
            <a:r>
              <a:rPr sz="1700" b="1" spc="20" dirty="0">
                <a:solidFill>
                  <a:srgbClr val="FFFFFF"/>
                </a:solidFill>
                <a:latin typeface="微软雅黑" panose="020B0503020204020204" pitchFamily="34" charset="-122"/>
                <a:cs typeface="微软雅黑" panose="020B0503020204020204" pitchFamily="34" charset="-122"/>
              </a:rPr>
              <a:t>研发费用</a:t>
            </a:r>
            <a:r>
              <a:rPr sz="1700" b="1" spc="-45" dirty="0">
                <a:solidFill>
                  <a:srgbClr val="FFFFFF"/>
                </a:solidFill>
                <a:latin typeface="微软雅黑" panose="020B0503020204020204" pitchFamily="34" charset="-122"/>
                <a:cs typeface="微软雅黑" panose="020B0503020204020204" pitchFamily="34" charset="-122"/>
              </a:rPr>
              <a:t>1</a:t>
            </a:r>
            <a:r>
              <a:rPr sz="1700" b="1" spc="-75" dirty="0">
                <a:solidFill>
                  <a:srgbClr val="FFFFFF"/>
                </a:solidFill>
                <a:latin typeface="微软雅黑" panose="020B0503020204020204" pitchFamily="34" charset="-122"/>
                <a:cs typeface="微软雅黑" panose="020B0503020204020204" pitchFamily="34" charset="-122"/>
              </a:rPr>
              <a:t>:</a:t>
            </a:r>
            <a:r>
              <a:rPr sz="1700" b="1" spc="-45" dirty="0">
                <a:solidFill>
                  <a:srgbClr val="FFFFFF"/>
                </a:solidFill>
                <a:latin typeface="微软雅黑" panose="020B0503020204020204" pitchFamily="34" charset="-122"/>
                <a:cs typeface="微软雅黑" panose="020B0503020204020204" pitchFamily="34" charset="-122"/>
              </a:rPr>
              <a:t>1</a:t>
            </a:r>
            <a:r>
              <a:rPr sz="1700" b="1" spc="-75" dirty="0">
                <a:solidFill>
                  <a:srgbClr val="FFFFFF"/>
                </a:solidFill>
                <a:latin typeface="微软雅黑" panose="020B0503020204020204" pitchFamily="34" charset="-122"/>
                <a:cs typeface="微软雅黑" panose="020B0503020204020204" pitchFamily="34" charset="-122"/>
              </a:rPr>
              <a:t>.</a:t>
            </a:r>
            <a:r>
              <a:rPr sz="1700" b="1" spc="-45" dirty="0">
                <a:solidFill>
                  <a:srgbClr val="FFFFFF"/>
                </a:solidFill>
                <a:latin typeface="微软雅黑" panose="020B0503020204020204" pitchFamily="34" charset="-122"/>
                <a:cs typeface="微软雅黑" panose="020B0503020204020204" pitchFamily="34" charset="-122"/>
              </a:rPr>
              <a:t>75</a:t>
            </a:r>
            <a:r>
              <a:rPr sz="1700" b="1" spc="20" dirty="0">
                <a:solidFill>
                  <a:srgbClr val="FFFFFF"/>
                </a:solidFill>
                <a:latin typeface="微软雅黑" panose="020B0503020204020204" pitchFamily="34" charset="-122"/>
                <a:cs typeface="微软雅黑" panose="020B0503020204020204" pitchFamily="34" charset="-122"/>
              </a:rPr>
              <a:t>加计扣</a:t>
            </a:r>
            <a:r>
              <a:rPr sz="1700" b="1" spc="15" dirty="0">
                <a:solidFill>
                  <a:srgbClr val="FFFFFF"/>
                </a:solidFill>
                <a:latin typeface="微软雅黑" panose="020B0503020204020204" pitchFamily="34" charset="-122"/>
                <a:cs typeface="微软雅黑" panose="020B0503020204020204" pitchFamily="34" charset="-122"/>
              </a:rPr>
              <a:t>除</a:t>
            </a:r>
            <a:endParaRPr sz="1700">
              <a:latin typeface="微软雅黑" panose="020B0503020204020204" pitchFamily="34" charset="-122"/>
              <a:cs typeface="微软雅黑" panose="020B0503020204020204" pitchFamily="34" charset="-122"/>
            </a:endParaRPr>
          </a:p>
        </p:txBody>
      </p:sp>
      <p:sp>
        <p:nvSpPr>
          <p:cNvPr id="104" name="object 88"/>
          <p:cNvSpPr txBox="1"/>
          <p:nvPr>
            <p:custDataLst>
              <p:tags r:id="rId50"/>
            </p:custDataLst>
          </p:nvPr>
        </p:nvSpPr>
        <p:spPr>
          <a:xfrm>
            <a:off x="7943215" y="4453255"/>
            <a:ext cx="3896360" cy="274955"/>
          </a:xfrm>
          <a:prstGeom prst="rect">
            <a:avLst/>
          </a:prstGeom>
        </p:spPr>
        <p:txBody>
          <a:bodyPr vert="horz" wrap="square" lIns="0" tIns="14604" rIns="0" bIns="0" rtlCol="0">
            <a:spAutoFit/>
          </a:bodyPr>
          <a:p>
            <a:pPr marL="12700">
              <a:lnSpc>
                <a:spcPct val="100000"/>
              </a:lnSpc>
              <a:spcBef>
                <a:spcPts val="115"/>
              </a:spcBef>
            </a:pPr>
            <a:r>
              <a:rPr sz="1700" b="1" spc="20" dirty="0">
                <a:solidFill>
                  <a:srgbClr val="FFFFFF"/>
                </a:solidFill>
                <a:latin typeface="微软雅黑" panose="020B0503020204020204" pitchFamily="34" charset="-122"/>
                <a:cs typeface="微软雅黑" panose="020B0503020204020204" pitchFamily="34" charset="-122"/>
              </a:rPr>
              <a:t>高新技术企业固定资产加速折</a:t>
            </a:r>
            <a:r>
              <a:rPr sz="1700" b="1" spc="15" dirty="0">
                <a:solidFill>
                  <a:srgbClr val="FFFFFF"/>
                </a:solidFill>
                <a:latin typeface="微软雅黑" panose="020B0503020204020204" pitchFamily="34" charset="-122"/>
                <a:cs typeface="微软雅黑" panose="020B0503020204020204" pitchFamily="34" charset="-122"/>
              </a:rPr>
              <a:t>旧</a:t>
            </a:r>
            <a:r>
              <a:rPr lang="zh-CN" sz="1700" b="1" spc="15" dirty="0">
                <a:solidFill>
                  <a:srgbClr val="FFFFFF"/>
                </a:solidFill>
                <a:latin typeface="微软雅黑" panose="020B0503020204020204" pitchFamily="34" charset="-122"/>
                <a:cs typeface="微软雅黑" panose="020B0503020204020204" pitchFamily="34" charset="-122"/>
              </a:rPr>
              <a:t>并加</a:t>
            </a:r>
            <a:r>
              <a:rPr lang="zh-CN" sz="1700" b="1" spc="15" dirty="0">
                <a:solidFill>
                  <a:srgbClr val="FFFFFF"/>
                </a:solidFill>
                <a:latin typeface="微软雅黑" panose="020B0503020204020204" pitchFamily="34" charset="-122"/>
                <a:cs typeface="微软雅黑" panose="020B0503020204020204" pitchFamily="34" charset="-122"/>
              </a:rPr>
              <a:t>计</a:t>
            </a:r>
            <a:endParaRPr lang="zh-CN" sz="1700" b="1" spc="15" dirty="0">
              <a:solidFill>
                <a:srgbClr val="FFFFFF"/>
              </a:solidFill>
              <a:latin typeface="微软雅黑" panose="020B0503020204020204" pitchFamily="34" charset="-122"/>
              <a:cs typeface="微软雅黑" panose="020B0503020204020204" pitchFamily="34" charset="-122"/>
            </a:endParaRPr>
          </a:p>
        </p:txBody>
      </p:sp>
      <p:sp>
        <p:nvSpPr>
          <p:cNvPr id="105" name="object 92"/>
          <p:cNvSpPr txBox="1"/>
          <p:nvPr>
            <p:custDataLst>
              <p:tags r:id="rId51"/>
            </p:custDataLst>
          </p:nvPr>
        </p:nvSpPr>
        <p:spPr>
          <a:xfrm>
            <a:off x="8153272" y="5261012"/>
            <a:ext cx="3519804" cy="276225"/>
          </a:xfrm>
          <a:prstGeom prst="rect">
            <a:avLst/>
          </a:prstGeom>
        </p:spPr>
        <p:txBody>
          <a:bodyPr vert="horz" wrap="square" lIns="0" tIns="12065" rIns="0" bIns="0" rtlCol="0">
            <a:spAutoFit/>
          </a:bodyPr>
          <a:p>
            <a:pPr marL="1214120" marR="5080" indent="-1201420">
              <a:lnSpc>
                <a:spcPct val="101000"/>
              </a:lnSpc>
              <a:spcBef>
                <a:spcPts val="95"/>
              </a:spcBef>
            </a:pPr>
            <a:r>
              <a:rPr lang="zh-CN" sz="1700" b="1" spc="20" dirty="0">
                <a:solidFill>
                  <a:srgbClr val="FFFFFF"/>
                </a:solidFill>
                <a:latin typeface="微软雅黑" panose="020B0503020204020204" pitchFamily="34" charset="-122"/>
                <a:cs typeface="微软雅黑" panose="020B0503020204020204" pitchFamily="34" charset="-122"/>
              </a:rPr>
              <a:t>留存收益转增股本，可分期缴纳</a:t>
            </a:r>
            <a:r>
              <a:rPr lang="zh-CN" sz="1700" b="1" spc="20" dirty="0">
                <a:solidFill>
                  <a:srgbClr val="FFFFFF"/>
                </a:solidFill>
                <a:latin typeface="微软雅黑" panose="020B0503020204020204" pitchFamily="34" charset="-122"/>
                <a:cs typeface="微软雅黑" panose="020B0503020204020204" pitchFamily="34" charset="-122"/>
              </a:rPr>
              <a:t>个税</a:t>
            </a:r>
            <a:endParaRPr lang="zh-CN" sz="1700" b="1" spc="20" dirty="0">
              <a:solidFill>
                <a:srgbClr val="FFFFFF"/>
              </a:solidFill>
              <a:latin typeface="微软雅黑" panose="020B0503020204020204" pitchFamily="34" charset="-122"/>
              <a:cs typeface="微软雅黑" panose="020B0503020204020204" pitchFamily="34" charset="-122"/>
            </a:endParaRPr>
          </a:p>
        </p:txBody>
      </p:sp>
      <p:sp>
        <p:nvSpPr>
          <p:cNvPr id="107" name="左右箭头 106"/>
          <p:cNvSpPr/>
          <p:nvPr/>
        </p:nvSpPr>
        <p:spPr>
          <a:xfrm>
            <a:off x="4953000" y="3328035"/>
            <a:ext cx="2514600" cy="1094740"/>
          </a:xfrm>
          <a:prstGeom prst="leftRightArrow">
            <a:avLst/>
          </a:prstGeom>
        </p:spPr>
        <p:style>
          <a:lnRef idx="3">
            <a:schemeClr val="lt1"/>
          </a:lnRef>
          <a:fillRef idx="1">
            <a:schemeClr val="accent4"/>
          </a:fillRef>
          <a:effectRef idx="1">
            <a:schemeClr val="accent4"/>
          </a:effectRef>
          <a:fontRef idx="minor">
            <a:schemeClr val="lt1"/>
          </a:fontRef>
        </p:style>
        <p:txBody>
          <a:bodyPr rtlCol="0" anchor="ctr"/>
          <a:p>
            <a:pPr algn="ctr"/>
            <a:r>
              <a:rPr lang="zh-CN" altLang="en-US"/>
              <a:t>名利</a:t>
            </a:r>
            <a:r>
              <a:rPr lang="zh-CN" altLang="en-US"/>
              <a:t>双收</a:t>
            </a:r>
            <a:endParaRPr lang="zh-C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object 5"/>
          <p:cNvSpPr/>
          <p:nvPr/>
        </p:nvSpPr>
        <p:spPr>
          <a:xfrm>
            <a:off x="0" y="440435"/>
            <a:ext cx="12192000" cy="571500"/>
          </a:xfrm>
          <a:custGeom>
            <a:avLst/>
            <a:gdLst/>
            <a:ahLst/>
            <a:cxnLst/>
            <a:rect l="l" t="t" r="r" b="b"/>
            <a:pathLst>
              <a:path w="12192000" h="571500">
                <a:moveTo>
                  <a:pt x="12192000" y="443484"/>
                </a:moveTo>
                <a:lnTo>
                  <a:pt x="7476744" y="443484"/>
                </a:lnTo>
                <a:lnTo>
                  <a:pt x="7476744" y="96012"/>
                </a:lnTo>
                <a:lnTo>
                  <a:pt x="7468819" y="58470"/>
                </a:lnTo>
                <a:lnTo>
                  <a:pt x="7448182" y="27952"/>
                </a:lnTo>
                <a:lnTo>
                  <a:pt x="7417803" y="7454"/>
                </a:lnTo>
                <a:lnTo>
                  <a:pt x="7380732" y="0"/>
                </a:lnTo>
                <a:lnTo>
                  <a:pt x="4811268" y="0"/>
                </a:lnTo>
                <a:lnTo>
                  <a:pt x="4774171" y="7454"/>
                </a:lnTo>
                <a:lnTo>
                  <a:pt x="4743805" y="27952"/>
                </a:lnTo>
                <a:lnTo>
                  <a:pt x="4723155" y="58470"/>
                </a:lnTo>
                <a:lnTo>
                  <a:pt x="4715256" y="96012"/>
                </a:lnTo>
                <a:lnTo>
                  <a:pt x="4715256" y="443484"/>
                </a:lnTo>
                <a:lnTo>
                  <a:pt x="0" y="443484"/>
                </a:lnTo>
                <a:lnTo>
                  <a:pt x="0" y="504444"/>
                </a:lnTo>
                <a:lnTo>
                  <a:pt x="4721110" y="504444"/>
                </a:lnTo>
                <a:lnTo>
                  <a:pt x="4723155" y="513969"/>
                </a:lnTo>
                <a:lnTo>
                  <a:pt x="4743805" y="544144"/>
                </a:lnTo>
                <a:lnTo>
                  <a:pt x="4774171" y="564362"/>
                </a:lnTo>
                <a:lnTo>
                  <a:pt x="4811268" y="571500"/>
                </a:lnTo>
                <a:lnTo>
                  <a:pt x="7380732" y="571500"/>
                </a:lnTo>
                <a:lnTo>
                  <a:pt x="7417803" y="564362"/>
                </a:lnTo>
                <a:lnTo>
                  <a:pt x="7448182" y="544144"/>
                </a:lnTo>
                <a:lnTo>
                  <a:pt x="7468819" y="513969"/>
                </a:lnTo>
                <a:lnTo>
                  <a:pt x="7470851" y="504444"/>
                </a:lnTo>
                <a:lnTo>
                  <a:pt x="12192000" y="504444"/>
                </a:lnTo>
                <a:lnTo>
                  <a:pt x="12192000" y="443484"/>
                </a:lnTo>
                <a:close/>
              </a:path>
            </a:pathLst>
          </a:custGeom>
          <a:solidFill>
            <a:srgbClr val="006FC0"/>
          </a:solidFill>
        </p:spPr>
        <p:txBody>
          <a:bodyPr wrap="square" lIns="0" tIns="0" rIns="0" bIns="0" rtlCol="0"/>
          <a:lstStyle/>
          <a:p/>
        </p:txBody>
      </p:sp>
      <p:sp>
        <p:nvSpPr>
          <p:cNvPr id="7" name="object 7"/>
          <p:cNvSpPr txBox="1"/>
          <p:nvPr/>
        </p:nvSpPr>
        <p:spPr>
          <a:xfrm>
            <a:off x="4756785" y="509905"/>
            <a:ext cx="2756535" cy="381635"/>
          </a:xfrm>
          <a:prstGeom prst="rect">
            <a:avLst/>
          </a:prstGeom>
        </p:spPr>
        <p:txBody>
          <a:bodyPr vert="horz" wrap="square" lIns="0" tIns="12700" rIns="0" bIns="0" rtlCol="0">
            <a:spAutoFit/>
          </a:bodyPr>
          <a:lstStyle/>
          <a:p>
            <a:pPr marL="12700" algn="ctr">
              <a:lnSpc>
                <a:spcPct val="100000"/>
              </a:lnSpc>
              <a:spcBef>
                <a:spcPts val="100"/>
              </a:spcBef>
            </a:pPr>
            <a:r>
              <a:rPr lang="en-US" altLang="zh-CN" sz="2400" dirty="0">
                <a:solidFill>
                  <a:srgbClr val="FFFFFF"/>
                </a:solidFill>
                <a:latin typeface="微软雅黑" panose="020B0503020204020204" pitchFamily="34" charset="-122"/>
                <a:cs typeface="微软雅黑" panose="020B0503020204020204" pitchFamily="34" charset="-122"/>
              </a:rPr>
              <a:t>2-1</a:t>
            </a:r>
            <a:r>
              <a:rPr lang="zh-CN" sz="2400" dirty="0">
                <a:solidFill>
                  <a:srgbClr val="FFFFFF"/>
                </a:solidFill>
                <a:latin typeface="微软雅黑" panose="020B0503020204020204" pitchFamily="34" charset="-122"/>
                <a:cs typeface="微软雅黑" panose="020B0503020204020204" pitchFamily="34" charset="-122"/>
              </a:rPr>
              <a:t>补贴及税收</a:t>
            </a:r>
            <a:r>
              <a:rPr lang="zh-CN" sz="2400" dirty="0">
                <a:solidFill>
                  <a:srgbClr val="FFFFFF"/>
                </a:solidFill>
                <a:latin typeface="微软雅黑" panose="020B0503020204020204" pitchFamily="34" charset="-122"/>
                <a:cs typeface="微软雅黑" panose="020B0503020204020204" pitchFamily="34" charset="-122"/>
              </a:rPr>
              <a:t>优惠</a:t>
            </a:r>
            <a:endParaRPr lang="zh-CN" sz="2400" dirty="0">
              <a:solidFill>
                <a:srgbClr val="FFFFFF"/>
              </a:solidFill>
              <a:latin typeface="微软雅黑" panose="020B0503020204020204" pitchFamily="34" charset="-122"/>
              <a:cs typeface="微软雅黑" panose="020B0503020204020204" pitchFamily="34" charset="-122"/>
            </a:endParaRPr>
          </a:p>
        </p:txBody>
      </p:sp>
      <p:sp>
        <p:nvSpPr>
          <p:cNvPr id="2" name="文本框 1"/>
          <p:cNvSpPr txBox="1"/>
          <p:nvPr/>
        </p:nvSpPr>
        <p:spPr>
          <a:xfrm>
            <a:off x="457200" y="1219200"/>
            <a:ext cx="11002010" cy="5453380"/>
          </a:xfrm>
          <a:prstGeom prst="rect">
            <a:avLst/>
          </a:prstGeom>
          <a:noFill/>
        </p:spPr>
        <p:txBody>
          <a:bodyPr wrap="square" rtlCol="0">
            <a:noAutofit/>
          </a:bodyPr>
          <a:p>
            <a:endParaRPr lang="en-US"/>
          </a:p>
          <a:p>
            <a:r>
              <a:rPr lang="zh-CN" altLang="en-US" b="1"/>
              <a:t>一、补贴</a:t>
            </a:r>
            <a:endParaRPr lang="en-US" b="1"/>
          </a:p>
          <a:p>
            <a:r>
              <a:rPr lang="zh-CN" altLang="en-US"/>
              <a:t>合肥市</a:t>
            </a:r>
            <a:r>
              <a:rPr lang="en-US"/>
              <a:t>高新区高新技术企业补助政策</a:t>
            </a:r>
            <a:endParaRPr lang="en-US"/>
          </a:p>
          <a:p>
            <a:r>
              <a:rPr lang="en-US"/>
              <a:t>1、鼓励申报国家高企。对当年新增的国家高企给予20万元一次性补助；对通过国家高企复审的企业，给予5万元一次性补助。</a:t>
            </a:r>
            <a:endParaRPr lang="en-US"/>
          </a:p>
          <a:p>
            <a:r>
              <a:rPr lang="en-US"/>
              <a:t>2、区级高新技术企业研发费用补助。首次认定的区级高企(年度销售收入小于2000万元)对其符合当年加计扣除条件的研发费用(基数大于10万元)的10%给予补助，单个企业每年最高补助10万元。该.项补助实行总量控制，当年补助资金总额不超过500万元。</a:t>
            </a:r>
            <a:endParaRPr lang="en-US"/>
          </a:p>
          <a:p>
            <a:endParaRPr lang="en-US"/>
          </a:p>
          <a:p>
            <a:r>
              <a:rPr lang="en-US">
                <a:hlinkClick r:id="rId1"/>
              </a:rPr>
              <a:t>关于开展合肥市2022年度国家高新技术企业认定工作的通知</a:t>
            </a:r>
            <a:endParaRPr lang="en-US"/>
          </a:p>
          <a:p>
            <a:endParaRPr lang="en-US"/>
          </a:p>
          <a:p>
            <a:r>
              <a:rPr lang="zh-CN" altLang="en-US" b="1"/>
              <a:t>二、税收优惠</a:t>
            </a:r>
            <a:endParaRPr lang="en-US"/>
          </a:p>
          <a:p>
            <a:r>
              <a:rPr lang="en-US"/>
              <a:t>1</a:t>
            </a:r>
            <a:r>
              <a:rPr lang="zh-CN" altLang="en-US"/>
              <a:t>、</a:t>
            </a:r>
            <a:r>
              <a:rPr>
                <a:hlinkClick r:id="rId2"/>
              </a:rPr>
              <a:t>财政部 税务总局 科技部关于加大支持科技创新税前扣除力度的公告</a:t>
            </a:r>
            <a:r>
              <a:rPr lang="zh-CN">
                <a:hlinkClick r:id="rId2"/>
              </a:rPr>
              <a:t>（财政部 税务总局 科技部公告2022年第28号）</a:t>
            </a:r>
            <a:endParaRPr lang="zh-CN">
              <a:hlinkClick r:id="rId2"/>
            </a:endParaRPr>
          </a:p>
          <a:p>
            <a:endParaRPr lang="zh-CN"/>
          </a:p>
          <a:p>
            <a:r>
              <a:rPr lang="en-US" altLang="zh-CN"/>
              <a:t>2</a:t>
            </a:r>
            <a:r>
              <a:rPr lang="zh-CN" altLang="en-US"/>
              <a:t>、</a:t>
            </a:r>
            <a:r>
              <a:rPr lang="zh-CN" altLang="en-US">
                <a:hlinkClick r:id="rId3"/>
              </a:rPr>
              <a:t>《关于延长高新技术企业和科技型中小企业亏损结转年限的通知》(财税〔2018〕76号)</a:t>
            </a:r>
            <a:endParaRPr lang="zh-CN" altLang="en-US">
              <a:hlinkClick r:id="rId3"/>
            </a:endParaRPr>
          </a:p>
          <a:p>
            <a:endParaRPr lang="zh-CN" altLang="en-US"/>
          </a:p>
          <a:p>
            <a:r>
              <a:rPr lang="en-US" altLang="zh-CN"/>
              <a:t>3</a:t>
            </a:r>
            <a:r>
              <a:rPr lang="zh-CN" altLang="en-US"/>
              <a:t>、</a:t>
            </a:r>
            <a:r>
              <a:rPr lang="zh-CN" altLang="en-US">
                <a:hlinkClick r:id="rId4"/>
              </a:rPr>
              <a:t>《国家税务总局关于股权奖励和转增股本个人所得税征管问题的公告》（国家税务总局公告2015年第80号）</a:t>
            </a:r>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0" y="440435"/>
            <a:ext cx="12192000" cy="571500"/>
          </a:xfrm>
          <a:custGeom>
            <a:avLst/>
            <a:gdLst/>
            <a:ahLst/>
            <a:cxnLst/>
            <a:rect l="l" t="t" r="r" b="b"/>
            <a:pathLst>
              <a:path w="12192000" h="571500">
                <a:moveTo>
                  <a:pt x="12192000" y="443484"/>
                </a:moveTo>
                <a:lnTo>
                  <a:pt x="7476744" y="443484"/>
                </a:lnTo>
                <a:lnTo>
                  <a:pt x="7476744" y="96012"/>
                </a:lnTo>
                <a:lnTo>
                  <a:pt x="7468819" y="58470"/>
                </a:lnTo>
                <a:lnTo>
                  <a:pt x="7448182" y="27952"/>
                </a:lnTo>
                <a:lnTo>
                  <a:pt x="7417803" y="7454"/>
                </a:lnTo>
                <a:lnTo>
                  <a:pt x="7380732" y="0"/>
                </a:lnTo>
                <a:lnTo>
                  <a:pt x="4811268" y="0"/>
                </a:lnTo>
                <a:lnTo>
                  <a:pt x="4774171" y="7454"/>
                </a:lnTo>
                <a:lnTo>
                  <a:pt x="4743805" y="27952"/>
                </a:lnTo>
                <a:lnTo>
                  <a:pt x="4723155" y="58470"/>
                </a:lnTo>
                <a:lnTo>
                  <a:pt x="4715256" y="96012"/>
                </a:lnTo>
                <a:lnTo>
                  <a:pt x="4715256" y="443484"/>
                </a:lnTo>
                <a:lnTo>
                  <a:pt x="0" y="443484"/>
                </a:lnTo>
                <a:lnTo>
                  <a:pt x="0" y="504444"/>
                </a:lnTo>
                <a:lnTo>
                  <a:pt x="4721110" y="504444"/>
                </a:lnTo>
                <a:lnTo>
                  <a:pt x="4723155" y="513969"/>
                </a:lnTo>
                <a:lnTo>
                  <a:pt x="4743805" y="544144"/>
                </a:lnTo>
                <a:lnTo>
                  <a:pt x="4774171" y="564362"/>
                </a:lnTo>
                <a:lnTo>
                  <a:pt x="4811268" y="571500"/>
                </a:lnTo>
                <a:lnTo>
                  <a:pt x="7380732" y="571500"/>
                </a:lnTo>
                <a:lnTo>
                  <a:pt x="7417803" y="564362"/>
                </a:lnTo>
                <a:lnTo>
                  <a:pt x="7448182" y="544144"/>
                </a:lnTo>
                <a:lnTo>
                  <a:pt x="7468819" y="513969"/>
                </a:lnTo>
                <a:lnTo>
                  <a:pt x="7470851" y="504444"/>
                </a:lnTo>
                <a:lnTo>
                  <a:pt x="12192000" y="504444"/>
                </a:lnTo>
                <a:lnTo>
                  <a:pt x="12192000" y="443484"/>
                </a:lnTo>
                <a:close/>
              </a:path>
            </a:pathLst>
          </a:custGeom>
          <a:solidFill>
            <a:srgbClr val="006FC0"/>
          </a:solidFill>
        </p:spPr>
        <p:txBody>
          <a:bodyPr wrap="square" lIns="0" tIns="0" rIns="0" bIns="0" rtlCol="0"/>
          <a:lstStyle/>
          <a:p/>
        </p:txBody>
      </p:sp>
      <p:sp>
        <p:nvSpPr>
          <p:cNvPr id="7" name="object 7"/>
          <p:cNvSpPr txBox="1"/>
          <p:nvPr/>
        </p:nvSpPr>
        <p:spPr>
          <a:xfrm>
            <a:off x="4756785" y="509905"/>
            <a:ext cx="2756535" cy="381635"/>
          </a:xfrm>
          <a:prstGeom prst="rect">
            <a:avLst/>
          </a:prstGeom>
        </p:spPr>
        <p:txBody>
          <a:bodyPr vert="horz" wrap="square" lIns="0" tIns="12700" rIns="0" bIns="0" rtlCol="0">
            <a:spAutoFit/>
          </a:bodyPr>
          <a:lstStyle/>
          <a:p>
            <a:pPr marL="12700" algn="ctr">
              <a:lnSpc>
                <a:spcPct val="100000"/>
              </a:lnSpc>
              <a:spcBef>
                <a:spcPts val="100"/>
              </a:spcBef>
            </a:pPr>
            <a:r>
              <a:rPr lang="en-US" altLang="zh-CN" sz="2400" dirty="0">
                <a:solidFill>
                  <a:srgbClr val="FFFFFF"/>
                </a:solidFill>
                <a:latin typeface="微软雅黑" panose="020B0503020204020204" pitchFamily="34" charset="-122"/>
                <a:cs typeface="微软雅黑" panose="020B0503020204020204" pitchFamily="34" charset="-122"/>
              </a:rPr>
              <a:t>3</a:t>
            </a:r>
            <a:r>
              <a:rPr lang="zh-CN" sz="2400" dirty="0">
                <a:solidFill>
                  <a:srgbClr val="FFFFFF"/>
                </a:solidFill>
                <a:latin typeface="微软雅黑" panose="020B0503020204020204" pitchFamily="34" charset="-122"/>
                <a:cs typeface="微软雅黑" panose="020B0503020204020204" pitchFamily="34" charset="-122"/>
              </a:rPr>
              <a:t>、</a:t>
            </a:r>
            <a:r>
              <a:rPr sz="2400" dirty="0">
                <a:solidFill>
                  <a:srgbClr val="FFFFFF"/>
                </a:solidFill>
                <a:latin typeface="微软雅黑" panose="020B0503020204020204" pitchFamily="34" charset="-122"/>
                <a:cs typeface="微软雅黑" panose="020B0503020204020204" pitchFamily="34" charset="-122"/>
              </a:rPr>
              <a:t>高企</a:t>
            </a:r>
            <a:r>
              <a:rPr lang="zh-CN" sz="2400" dirty="0">
                <a:solidFill>
                  <a:srgbClr val="FFFFFF"/>
                </a:solidFill>
                <a:latin typeface="微软雅黑" panose="020B0503020204020204" pitchFamily="34" charset="-122"/>
                <a:cs typeface="微软雅黑" panose="020B0503020204020204" pitchFamily="34" charset="-122"/>
              </a:rPr>
              <a:t>申报</a:t>
            </a:r>
            <a:r>
              <a:rPr lang="zh-CN" sz="2400" dirty="0">
                <a:solidFill>
                  <a:srgbClr val="FFFFFF"/>
                </a:solidFill>
                <a:latin typeface="微软雅黑" panose="020B0503020204020204" pitchFamily="34" charset="-122"/>
                <a:cs typeface="微软雅黑" panose="020B0503020204020204" pitchFamily="34" charset="-122"/>
              </a:rPr>
              <a:t>要点</a:t>
            </a:r>
            <a:endParaRPr lang="zh-CN" sz="2400" dirty="0">
              <a:solidFill>
                <a:srgbClr val="FFFFFF"/>
              </a:solidFill>
              <a:latin typeface="微软雅黑" panose="020B0503020204020204" pitchFamily="34" charset="-122"/>
              <a:cs typeface="微软雅黑" panose="020B0503020204020204" pitchFamily="34" charset="-122"/>
            </a:endParaRPr>
          </a:p>
        </p:txBody>
      </p:sp>
      <p:pic>
        <p:nvPicPr>
          <p:cNvPr id="2" name="图片 1" descr="1676618343744"/>
          <p:cNvPicPr>
            <a:picLocks noChangeAspect="1"/>
          </p:cNvPicPr>
          <p:nvPr/>
        </p:nvPicPr>
        <p:blipFill>
          <a:blip r:embed="rId1"/>
          <a:stretch>
            <a:fillRect/>
          </a:stretch>
        </p:blipFill>
        <p:spPr>
          <a:xfrm>
            <a:off x="381000" y="1447800"/>
            <a:ext cx="11235690" cy="492125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object 5"/>
          <p:cNvSpPr/>
          <p:nvPr/>
        </p:nvSpPr>
        <p:spPr>
          <a:xfrm>
            <a:off x="0" y="440435"/>
            <a:ext cx="12192000" cy="571500"/>
          </a:xfrm>
          <a:custGeom>
            <a:avLst/>
            <a:gdLst/>
            <a:ahLst/>
            <a:cxnLst/>
            <a:rect l="l" t="t" r="r" b="b"/>
            <a:pathLst>
              <a:path w="12192000" h="571500">
                <a:moveTo>
                  <a:pt x="12192000" y="443484"/>
                </a:moveTo>
                <a:lnTo>
                  <a:pt x="7476744" y="443484"/>
                </a:lnTo>
                <a:lnTo>
                  <a:pt x="7476744" y="96012"/>
                </a:lnTo>
                <a:lnTo>
                  <a:pt x="7468819" y="58470"/>
                </a:lnTo>
                <a:lnTo>
                  <a:pt x="7448182" y="27952"/>
                </a:lnTo>
                <a:lnTo>
                  <a:pt x="7417803" y="7454"/>
                </a:lnTo>
                <a:lnTo>
                  <a:pt x="7380732" y="0"/>
                </a:lnTo>
                <a:lnTo>
                  <a:pt x="4811268" y="0"/>
                </a:lnTo>
                <a:lnTo>
                  <a:pt x="4774171" y="7454"/>
                </a:lnTo>
                <a:lnTo>
                  <a:pt x="4743805" y="27952"/>
                </a:lnTo>
                <a:lnTo>
                  <a:pt x="4723155" y="58470"/>
                </a:lnTo>
                <a:lnTo>
                  <a:pt x="4715256" y="96012"/>
                </a:lnTo>
                <a:lnTo>
                  <a:pt x="4715256" y="443484"/>
                </a:lnTo>
                <a:lnTo>
                  <a:pt x="0" y="443484"/>
                </a:lnTo>
                <a:lnTo>
                  <a:pt x="0" y="504444"/>
                </a:lnTo>
                <a:lnTo>
                  <a:pt x="4721110" y="504444"/>
                </a:lnTo>
                <a:lnTo>
                  <a:pt x="4723155" y="513969"/>
                </a:lnTo>
                <a:lnTo>
                  <a:pt x="4743805" y="544144"/>
                </a:lnTo>
                <a:lnTo>
                  <a:pt x="4774171" y="564362"/>
                </a:lnTo>
                <a:lnTo>
                  <a:pt x="4811268" y="571500"/>
                </a:lnTo>
                <a:lnTo>
                  <a:pt x="7380732" y="571500"/>
                </a:lnTo>
                <a:lnTo>
                  <a:pt x="7417803" y="564362"/>
                </a:lnTo>
                <a:lnTo>
                  <a:pt x="7448182" y="544144"/>
                </a:lnTo>
                <a:lnTo>
                  <a:pt x="7468819" y="513969"/>
                </a:lnTo>
                <a:lnTo>
                  <a:pt x="7470851" y="504444"/>
                </a:lnTo>
                <a:lnTo>
                  <a:pt x="12192000" y="504444"/>
                </a:lnTo>
                <a:lnTo>
                  <a:pt x="12192000" y="443484"/>
                </a:lnTo>
                <a:close/>
              </a:path>
            </a:pathLst>
          </a:custGeom>
          <a:solidFill>
            <a:srgbClr val="006FC0"/>
          </a:solidFill>
        </p:spPr>
        <p:txBody>
          <a:bodyPr wrap="square" lIns="0" tIns="0" rIns="0" bIns="0" rtlCol="0"/>
          <a:lstStyle/>
          <a:p/>
        </p:txBody>
      </p:sp>
      <p:sp>
        <p:nvSpPr>
          <p:cNvPr id="6" name="object 6"/>
          <p:cNvSpPr txBox="1"/>
          <p:nvPr/>
        </p:nvSpPr>
        <p:spPr>
          <a:xfrm>
            <a:off x="535305" y="1991893"/>
            <a:ext cx="777875" cy="4305935"/>
          </a:xfrm>
          <a:prstGeom prst="rect">
            <a:avLst/>
          </a:prstGeom>
        </p:spPr>
        <p:txBody>
          <a:bodyPr vert="horz" wrap="square" lIns="0" tIns="12700" rIns="0" bIns="0" rtlCol="0">
            <a:spAutoFit/>
          </a:bodyPr>
          <a:lstStyle/>
          <a:p>
            <a:pPr marL="12700">
              <a:lnSpc>
                <a:spcPct val="100000"/>
              </a:lnSpc>
              <a:spcBef>
                <a:spcPts val="100"/>
              </a:spcBef>
            </a:pPr>
            <a:r>
              <a:rPr sz="9600" b="1" dirty="0">
                <a:solidFill>
                  <a:srgbClr val="006FC0"/>
                </a:solidFill>
                <a:latin typeface="微软雅黑" panose="020B0503020204020204" pitchFamily="34" charset="-122"/>
                <a:cs typeface="微软雅黑" panose="020B0503020204020204" pitchFamily="34" charset="-122"/>
              </a:rPr>
              <a:t>8</a:t>
            </a:r>
            <a:endParaRPr sz="9600" dirty="0">
              <a:latin typeface="微软雅黑" panose="020B0503020204020204" pitchFamily="34" charset="-122"/>
              <a:cs typeface="微软雅黑" panose="020B0503020204020204" pitchFamily="34" charset="-122"/>
            </a:endParaRPr>
          </a:p>
          <a:p>
            <a:pPr marL="12700">
              <a:lnSpc>
                <a:spcPct val="100000"/>
              </a:lnSpc>
              <a:spcBef>
                <a:spcPts val="10665"/>
              </a:spcBef>
            </a:pPr>
            <a:r>
              <a:rPr sz="9600" b="1" dirty="0">
                <a:solidFill>
                  <a:srgbClr val="006FC0"/>
                </a:solidFill>
                <a:latin typeface="微软雅黑" panose="020B0503020204020204" pitchFamily="34" charset="-122"/>
                <a:cs typeface="微软雅黑" panose="020B0503020204020204" pitchFamily="34" charset="-122"/>
              </a:rPr>
              <a:t>4</a:t>
            </a:r>
            <a:endParaRPr sz="9600" dirty="0">
              <a:latin typeface="微软雅黑" panose="020B0503020204020204" pitchFamily="34" charset="-122"/>
              <a:cs typeface="微软雅黑" panose="020B0503020204020204" pitchFamily="34" charset="-122"/>
            </a:endParaRPr>
          </a:p>
        </p:txBody>
      </p:sp>
      <p:graphicFrame>
        <p:nvGraphicFramePr>
          <p:cNvPr id="7" name="object 7"/>
          <p:cNvGraphicFramePr>
            <a:graphicFrameLocks noGrp="1"/>
          </p:cNvGraphicFramePr>
          <p:nvPr/>
        </p:nvGraphicFramePr>
        <p:xfrm>
          <a:off x="6036564" y="1283208"/>
          <a:ext cx="6172199" cy="3077157"/>
        </p:xfrm>
        <a:graphic>
          <a:graphicData uri="http://schemas.openxmlformats.org/drawingml/2006/table">
            <a:tbl>
              <a:tblPr firstRow="1" bandRow="1">
                <a:tableStyleId>{2D5ABB26-0587-4C30-8999-92F81FD0307C}</a:tableStyleId>
              </a:tblPr>
              <a:tblGrid>
                <a:gridCol w="457200"/>
                <a:gridCol w="2039620"/>
                <a:gridCol w="3675379"/>
              </a:tblGrid>
              <a:tr h="363169">
                <a:tc>
                  <a:txBody>
                    <a:bodyPr/>
                    <a:lstStyle/>
                    <a:p>
                      <a:pPr algn="ctr">
                        <a:lnSpc>
                          <a:spcPct val="100000"/>
                        </a:lnSpc>
                        <a:spcBef>
                          <a:spcPts val="635"/>
                        </a:spcBef>
                      </a:pPr>
                      <a:r>
                        <a:rPr sz="1350" b="1" spc="-10" dirty="0">
                          <a:solidFill>
                            <a:srgbClr val="FFFFFF"/>
                          </a:solidFill>
                          <a:latin typeface="微软雅黑" panose="020B0503020204020204" pitchFamily="34" charset="-122"/>
                          <a:cs typeface="微软雅黑" panose="020B0503020204020204" pitchFamily="34" charset="-122"/>
                        </a:rPr>
                        <a:t>序</a:t>
                      </a:r>
                      <a:r>
                        <a:rPr sz="1350" b="1" spc="-5" dirty="0">
                          <a:solidFill>
                            <a:srgbClr val="FFFFFF"/>
                          </a:solidFill>
                          <a:latin typeface="微软雅黑" panose="020B0503020204020204" pitchFamily="34" charset="-122"/>
                          <a:cs typeface="微软雅黑" panose="020B0503020204020204" pitchFamily="34" charset="-122"/>
                        </a:rPr>
                        <a:t>号</a:t>
                      </a:r>
                      <a:endParaRPr sz="1350">
                        <a:latin typeface="微软雅黑" panose="020B0503020204020204" pitchFamily="34" charset="-122"/>
                        <a:cs typeface="微软雅黑" panose="020B0503020204020204" pitchFamily="34" charset="-122"/>
                      </a:endParaRPr>
                    </a:p>
                  </a:txBody>
                  <a:tcPr marL="0" marR="0" marT="80645" marB="0">
                    <a:lnR w="12700">
                      <a:solidFill>
                        <a:srgbClr val="000000"/>
                      </a:solidFill>
                      <a:prstDash val="solid"/>
                    </a:lnR>
                    <a:lnB w="12700">
                      <a:solidFill>
                        <a:srgbClr val="000000"/>
                      </a:solidFill>
                      <a:prstDash val="solid"/>
                    </a:lnB>
                    <a:solidFill>
                      <a:srgbClr val="006FC0"/>
                    </a:solidFill>
                  </a:tcPr>
                </a:tc>
                <a:tc>
                  <a:txBody>
                    <a:bodyPr/>
                    <a:lstStyle/>
                    <a:p>
                      <a:pPr marR="12700" algn="ctr">
                        <a:lnSpc>
                          <a:spcPct val="100000"/>
                        </a:lnSpc>
                        <a:spcBef>
                          <a:spcPts val="635"/>
                        </a:spcBef>
                      </a:pPr>
                      <a:r>
                        <a:rPr sz="1350" b="1" spc="-10" dirty="0">
                          <a:solidFill>
                            <a:srgbClr val="FFFFFF"/>
                          </a:solidFill>
                          <a:latin typeface="微软雅黑" panose="020B0503020204020204" pitchFamily="34" charset="-122"/>
                          <a:cs typeface="微软雅黑" panose="020B0503020204020204" pitchFamily="34" charset="-122"/>
                        </a:rPr>
                        <a:t>硬性指</a:t>
                      </a:r>
                      <a:r>
                        <a:rPr sz="1350" b="1" spc="-5" dirty="0">
                          <a:solidFill>
                            <a:srgbClr val="FFFFFF"/>
                          </a:solidFill>
                          <a:latin typeface="微软雅黑" panose="020B0503020204020204" pitchFamily="34" charset="-122"/>
                          <a:cs typeface="微软雅黑" panose="020B0503020204020204" pitchFamily="34" charset="-122"/>
                        </a:rPr>
                        <a:t>标</a:t>
                      </a:r>
                      <a:endParaRPr sz="1350">
                        <a:latin typeface="微软雅黑" panose="020B0503020204020204" pitchFamily="34" charset="-122"/>
                        <a:cs typeface="微软雅黑" panose="020B0503020204020204" pitchFamily="34" charset="-122"/>
                      </a:endParaRPr>
                    </a:p>
                  </a:txBody>
                  <a:tcPr marL="0" marR="0" marT="80645" marB="0">
                    <a:lnL w="12700">
                      <a:solidFill>
                        <a:srgbClr val="000000"/>
                      </a:solidFill>
                      <a:prstDash val="solid"/>
                    </a:lnL>
                    <a:lnR w="12700">
                      <a:solidFill>
                        <a:srgbClr val="000000"/>
                      </a:solidFill>
                      <a:prstDash val="solid"/>
                    </a:lnR>
                    <a:lnB w="12700">
                      <a:solidFill>
                        <a:srgbClr val="000000"/>
                      </a:solidFill>
                      <a:prstDash val="solid"/>
                    </a:lnB>
                    <a:solidFill>
                      <a:srgbClr val="006FC0"/>
                    </a:solidFill>
                  </a:tcPr>
                </a:tc>
                <a:tc>
                  <a:txBody>
                    <a:bodyPr/>
                    <a:lstStyle/>
                    <a:p>
                      <a:pPr marL="635" algn="ctr">
                        <a:lnSpc>
                          <a:spcPct val="100000"/>
                        </a:lnSpc>
                        <a:spcBef>
                          <a:spcPts val="635"/>
                        </a:spcBef>
                      </a:pPr>
                      <a:r>
                        <a:rPr sz="1350" b="1" spc="-10" dirty="0">
                          <a:solidFill>
                            <a:srgbClr val="FFFFFF"/>
                          </a:solidFill>
                          <a:latin typeface="微软雅黑" panose="020B0503020204020204" pitchFamily="34" charset="-122"/>
                          <a:cs typeface="微软雅黑" panose="020B0503020204020204" pitchFamily="34" charset="-122"/>
                        </a:rPr>
                        <a:t>要</a:t>
                      </a:r>
                      <a:r>
                        <a:rPr sz="1350" b="1" spc="-5" dirty="0">
                          <a:solidFill>
                            <a:srgbClr val="FFFFFF"/>
                          </a:solidFill>
                          <a:latin typeface="微软雅黑" panose="020B0503020204020204" pitchFamily="34" charset="-122"/>
                          <a:cs typeface="微软雅黑" panose="020B0503020204020204" pitchFamily="34" charset="-122"/>
                        </a:rPr>
                        <a:t>求</a:t>
                      </a:r>
                      <a:endParaRPr sz="1350">
                        <a:latin typeface="微软雅黑" panose="020B0503020204020204" pitchFamily="34" charset="-122"/>
                        <a:cs typeface="微软雅黑" panose="020B0503020204020204" pitchFamily="34" charset="-122"/>
                      </a:endParaRPr>
                    </a:p>
                  </a:txBody>
                  <a:tcPr marL="0" marR="0" marT="80645" marB="0">
                    <a:lnL w="12700">
                      <a:solidFill>
                        <a:srgbClr val="000000"/>
                      </a:solidFill>
                      <a:prstDash val="solid"/>
                    </a:lnL>
                    <a:lnR w="6350">
                      <a:solidFill>
                        <a:srgbClr val="7E7E7E"/>
                      </a:solidFill>
                      <a:prstDash val="solid"/>
                    </a:lnR>
                    <a:lnB w="12700">
                      <a:solidFill>
                        <a:srgbClr val="000000"/>
                      </a:solidFill>
                      <a:prstDash val="solid"/>
                    </a:lnB>
                    <a:solidFill>
                      <a:srgbClr val="006FC0"/>
                    </a:solidFill>
                  </a:tcPr>
                </a:tc>
              </a:tr>
              <a:tr h="362585">
                <a:tc rowSpan="3">
                  <a:txBody>
                    <a:bodyPr/>
                    <a:lstStyle/>
                    <a:p>
                      <a:pPr>
                        <a:lnSpc>
                          <a:spcPct val="100000"/>
                        </a:lnSpc>
                      </a:pPr>
                      <a:endParaRPr sz="1800">
                        <a:latin typeface="Times New Roman" panose="02020603050405020304"/>
                        <a:cs typeface="Times New Roman" panose="02020603050405020304"/>
                      </a:endParaRPr>
                    </a:p>
                    <a:p>
                      <a:pPr marL="635" algn="ctr">
                        <a:lnSpc>
                          <a:spcPct val="100000"/>
                        </a:lnSpc>
                        <a:spcBef>
                          <a:spcPts val="1440"/>
                        </a:spcBef>
                      </a:pPr>
                      <a:r>
                        <a:rPr sz="1350" dirty="0">
                          <a:latin typeface="微软雅黑" panose="020B0503020204020204" pitchFamily="34" charset="-122"/>
                          <a:cs typeface="微软雅黑" panose="020B0503020204020204" pitchFamily="34" charset="-122"/>
                        </a:rPr>
                        <a:t>1</a:t>
                      </a:r>
                      <a:endParaRPr sz="1350">
                        <a:latin typeface="微软雅黑" panose="020B0503020204020204" pitchFamily="34" charset="-122"/>
                        <a:cs typeface="微软雅黑" panose="020B0503020204020204" pitchFamily="34" charset="-122"/>
                      </a:endParaRPr>
                    </a:p>
                  </a:txBody>
                  <a:tcPr marL="0" marR="0" marT="0" marB="0">
                    <a:lnR w="12700">
                      <a:solidFill>
                        <a:srgbClr val="000000"/>
                      </a:solidFill>
                      <a:prstDash val="solid"/>
                    </a:lnR>
                    <a:lnT w="12700">
                      <a:solidFill>
                        <a:srgbClr val="000000"/>
                      </a:solidFill>
                      <a:prstDash val="solid"/>
                    </a:lnT>
                    <a:lnB w="12700">
                      <a:solidFill>
                        <a:srgbClr val="000000"/>
                      </a:solidFill>
                      <a:prstDash val="solid"/>
                    </a:lnB>
                  </a:tcPr>
                </a:tc>
                <a:tc rowSpan="3">
                  <a:txBody>
                    <a:bodyPr/>
                    <a:lstStyle/>
                    <a:p>
                      <a:pPr marR="12065">
                        <a:lnSpc>
                          <a:spcPct val="100000"/>
                        </a:lnSpc>
                      </a:pPr>
                      <a:endParaRPr sz="1800">
                        <a:latin typeface="Times New Roman" panose="02020603050405020304"/>
                        <a:cs typeface="Times New Roman" panose="02020603050405020304"/>
                      </a:endParaRPr>
                    </a:p>
                    <a:p>
                      <a:pPr marL="669290" marR="12065">
                        <a:lnSpc>
                          <a:spcPct val="100000"/>
                        </a:lnSpc>
                        <a:spcBef>
                          <a:spcPts val="1440"/>
                        </a:spcBef>
                      </a:pPr>
                      <a:r>
                        <a:rPr sz="1350" spc="-10" dirty="0">
                          <a:latin typeface="微软雅黑" panose="020B0503020204020204" pitchFamily="34" charset="-122"/>
                          <a:cs typeface="微软雅黑" panose="020B0503020204020204" pitchFamily="34" charset="-122"/>
                        </a:rPr>
                        <a:t>研发费</a:t>
                      </a:r>
                      <a:r>
                        <a:rPr sz="1350" spc="-5" dirty="0">
                          <a:latin typeface="微软雅黑" panose="020B0503020204020204" pitchFamily="34" charset="-122"/>
                          <a:cs typeface="微软雅黑" panose="020B0503020204020204" pitchFamily="34" charset="-122"/>
                        </a:rPr>
                        <a:t>用</a:t>
                      </a:r>
                      <a:endParaRPr sz="1350">
                        <a:latin typeface="微软雅黑" panose="020B0503020204020204" pitchFamily="34" charset="-122"/>
                        <a:cs typeface="微软雅黑" panose="020B0503020204020204" pitchFamily="34" charset="-122"/>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270" algn="ctr">
                        <a:lnSpc>
                          <a:spcPct val="100000"/>
                        </a:lnSpc>
                        <a:spcBef>
                          <a:spcPts val="630"/>
                        </a:spcBef>
                      </a:pPr>
                      <a:r>
                        <a:rPr sz="1350" spc="-10" dirty="0">
                          <a:latin typeface="微软雅黑" panose="020B0503020204020204" pitchFamily="34" charset="-122"/>
                          <a:cs typeface="微软雅黑" panose="020B0503020204020204" pitchFamily="34" charset="-122"/>
                        </a:rPr>
                        <a:t>收入5000万以下的，要达到5%</a:t>
                      </a:r>
                      <a:endParaRPr sz="1350">
                        <a:latin typeface="微软雅黑" panose="020B0503020204020204" pitchFamily="34" charset="-122"/>
                        <a:cs typeface="微软雅黑" panose="020B0503020204020204" pitchFamily="34" charset="-122"/>
                      </a:endParaRPr>
                    </a:p>
                  </a:txBody>
                  <a:tcPr marL="0" marR="0" marT="80010" marB="0">
                    <a:lnL w="12700">
                      <a:solidFill>
                        <a:srgbClr val="000000"/>
                      </a:solidFill>
                      <a:prstDash val="solid"/>
                    </a:lnL>
                    <a:lnR w="6350">
                      <a:solidFill>
                        <a:srgbClr val="7E7E7E"/>
                      </a:solidFill>
                      <a:prstDash val="solid"/>
                    </a:lnR>
                    <a:lnT w="12700">
                      <a:solidFill>
                        <a:srgbClr val="000000"/>
                      </a:solidFill>
                      <a:prstDash val="solid"/>
                    </a:lnT>
                    <a:lnB w="12700">
                      <a:solidFill>
                        <a:srgbClr val="000000"/>
                      </a:solidFill>
                      <a:prstDash val="solid"/>
                    </a:lnB>
                  </a:tcPr>
                </a:tc>
              </a:tr>
              <a:tr h="362584">
                <a:tc vMerge="1">
                  <a:tcPr marL="0" marR="0" marT="0" marB="0">
                    <a:lnR w="12700">
                      <a:solidFill>
                        <a:srgbClr val="000000"/>
                      </a:solidFill>
                      <a:prstDash val="solid"/>
                    </a:lnR>
                    <a:lnT w="12700">
                      <a:solidFill>
                        <a:srgbClr val="000000"/>
                      </a:solidFill>
                      <a:prstDash val="solid"/>
                    </a:lnT>
                    <a:lnB w="12700">
                      <a:solidFill>
                        <a:srgbClr val="000000"/>
                      </a:solidFill>
                      <a:prstDash val="solid"/>
                    </a:lnB>
                  </a:tcPr>
                </a:tc>
                <a:tc vMerge="1">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270" algn="ctr">
                        <a:lnSpc>
                          <a:spcPct val="100000"/>
                        </a:lnSpc>
                        <a:spcBef>
                          <a:spcPts val="630"/>
                        </a:spcBef>
                      </a:pPr>
                      <a:r>
                        <a:rPr sz="1350" spc="-10" dirty="0">
                          <a:latin typeface="微软雅黑" panose="020B0503020204020204" pitchFamily="34" charset="-122"/>
                          <a:cs typeface="微软雅黑" panose="020B0503020204020204" pitchFamily="34" charset="-122"/>
                        </a:rPr>
                        <a:t>收入5000万—20000万之间的，4%</a:t>
                      </a:r>
                      <a:endParaRPr sz="1350">
                        <a:latin typeface="微软雅黑" panose="020B0503020204020204" pitchFamily="34" charset="-122"/>
                        <a:cs typeface="微软雅黑" panose="020B0503020204020204" pitchFamily="34" charset="-122"/>
                      </a:endParaRPr>
                    </a:p>
                  </a:txBody>
                  <a:tcPr marL="0" marR="0" marT="80010" marB="0">
                    <a:lnL w="12700">
                      <a:solidFill>
                        <a:srgbClr val="000000"/>
                      </a:solidFill>
                      <a:prstDash val="solid"/>
                    </a:lnL>
                    <a:lnR w="6350">
                      <a:solidFill>
                        <a:srgbClr val="7E7E7E"/>
                      </a:solidFill>
                      <a:prstDash val="solid"/>
                    </a:lnR>
                    <a:lnT w="12700">
                      <a:solidFill>
                        <a:srgbClr val="000000"/>
                      </a:solidFill>
                      <a:prstDash val="solid"/>
                    </a:lnT>
                    <a:lnB w="12700">
                      <a:solidFill>
                        <a:srgbClr val="000000"/>
                      </a:solidFill>
                      <a:prstDash val="solid"/>
                    </a:lnB>
                  </a:tcPr>
                </a:tc>
              </a:tr>
              <a:tr h="362585">
                <a:tc vMerge="1">
                  <a:tcPr marL="0" marR="0" marT="0" marB="0">
                    <a:lnR w="12700">
                      <a:solidFill>
                        <a:srgbClr val="000000"/>
                      </a:solidFill>
                      <a:prstDash val="solid"/>
                    </a:lnR>
                    <a:lnT w="12700">
                      <a:solidFill>
                        <a:srgbClr val="000000"/>
                      </a:solidFill>
                      <a:prstDash val="solid"/>
                    </a:lnT>
                    <a:lnB w="12700">
                      <a:solidFill>
                        <a:srgbClr val="000000"/>
                      </a:solidFill>
                      <a:prstDash val="solid"/>
                    </a:lnB>
                  </a:tcPr>
                </a:tc>
                <a:tc vMerge="1">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35" algn="ctr">
                        <a:lnSpc>
                          <a:spcPct val="100000"/>
                        </a:lnSpc>
                        <a:spcBef>
                          <a:spcPts val="630"/>
                        </a:spcBef>
                      </a:pPr>
                      <a:r>
                        <a:rPr sz="1350" spc="-10" dirty="0">
                          <a:latin typeface="微软雅黑" panose="020B0503020204020204" pitchFamily="34" charset="-122"/>
                          <a:cs typeface="微软雅黑" panose="020B0503020204020204" pitchFamily="34" charset="-122"/>
                        </a:rPr>
                        <a:t>收入20000万以上的，3%</a:t>
                      </a:r>
                      <a:endParaRPr sz="1350">
                        <a:latin typeface="微软雅黑" panose="020B0503020204020204" pitchFamily="34" charset="-122"/>
                        <a:cs typeface="微软雅黑" panose="020B0503020204020204" pitchFamily="34" charset="-122"/>
                      </a:endParaRPr>
                    </a:p>
                  </a:txBody>
                  <a:tcPr marL="0" marR="0" marT="80010" marB="0">
                    <a:lnL w="12700">
                      <a:solidFill>
                        <a:srgbClr val="000000"/>
                      </a:solidFill>
                      <a:prstDash val="solid"/>
                    </a:lnL>
                    <a:lnR w="6350">
                      <a:solidFill>
                        <a:srgbClr val="7E7E7E"/>
                      </a:solidFill>
                      <a:prstDash val="solid"/>
                    </a:lnR>
                    <a:lnT w="12700">
                      <a:solidFill>
                        <a:srgbClr val="000000"/>
                      </a:solidFill>
                      <a:prstDash val="solid"/>
                    </a:lnT>
                    <a:lnB w="12700">
                      <a:solidFill>
                        <a:srgbClr val="000000"/>
                      </a:solidFill>
                      <a:prstDash val="solid"/>
                    </a:lnB>
                  </a:tcPr>
                </a:tc>
              </a:tr>
              <a:tr h="439419">
                <a:tc>
                  <a:txBody>
                    <a:bodyPr/>
                    <a:lstStyle/>
                    <a:p>
                      <a:pPr algn="ctr">
                        <a:lnSpc>
                          <a:spcPct val="100000"/>
                        </a:lnSpc>
                        <a:spcBef>
                          <a:spcPts val="1030"/>
                        </a:spcBef>
                      </a:pPr>
                      <a:r>
                        <a:rPr sz="1350" dirty="0">
                          <a:latin typeface="微软雅黑" panose="020B0503020204020204" pitchFamily="34" charset="-122"/>
                          <a:cs typeface="微软雅黑" panose="020B0503020204020204" pitchFamily="34" charset="-122"/>
                        </a:rPr>
                        <a:t>2</a:t>
                      </a:r>
                      <a:endParaRPr sz="1350">
                        <a:latin typeface="微软雅黑" panose="020B0503020204020204" pitchFamily="34" charset="-122"/>
                        <a:cs typeface="微软雅黑" panose="020B0503020204020204" pitchFamily="34" charset="-122"/>
                      </a:endParaRPr>
                    </a:p>
                  </a:txBody>
                  <a:tcPr marL="0" marR="0" marT="130810" marB="0">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895"/>
                        </a:spcBef>
                      </a:pPr>
                      <a:r>
                        <a:rPr sz="1350" spc="-5" dirty="0">
                          <a:latin typeface="微软雅黑" panose="020B0503020204020204" pitchFamily="34" charset="-122"/>
                          <a:cs typeface="微软雅黑" panose="020B0503020204020204" pitchFamily="34" charset="-122"/>
                        </a:rPr>
                        <a:t>高新技术产品（服务）收</a:t>
                      </a:r>
                      <a:r>
                        <a:rPr sz="1350" dirty="0">
                          <a:latin typeface="微软雅黑" panose="020B0503020204020204" pitchFamily="34" charset="-122"/>
                          <a:cs typeface="微软雅黑" panose="020B0503020204020204" pitchFamily="34" charset="-122"/>
                        </a:rPr>
                        <a:t>入</a:t>
                      </a:r>
                      <a:endParaRPr sz="1350">
                        <a:latin typeface="微软雅黑" panose="020B0503020204020204" pitchFamily="34" charset="-122"/>
                        <a:cs typeface="微软雅黑" panose="020B0503020204020204" pitchFamily="34" charset="-122"/>
                      </a:endParaRPr>
                    </a:p>
                  </a:txBody>
                  <a:tcPr marL="0" marR="0" marT="1136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35" algn="ctr">
                        <a:lnSpc>
                          <a:spcPct val="100000"/>
                        </a:lnSpc>
                        <a:spcBef>
                          <a:spcPts val="1030"/>
                        </a:spcBef>
                      </a:pPr>
                      <a:r>
                        <a:rPr sz="1350" spc="-10" dirty="0">
                          <a:latin typeface="微软雅黑" panose="020B0503020204020204" pitchFamily="34" charset="-122"/>
                          <a:cs typeface="微软雅黑" panose="020B0503020204020204" pitchFamily="34" charset="-122"/>
                        </a:rPr>
                        <a:t>达到申报前一年总收入的</a:t>
                      </a:r>
                      <a:r>
                        <a:rPr sz="1350" spc="-15" dirty="0">
                          <a:latin typeface="微软雅黑" panose="020B0503020204020204" pitchFamily="34" charset="-122"/>
                          <a:cs typeface="微软雅黑" panose="020B0503020204020204" pitchFamily="34" charset="-122"/>
                        </a:rPr>
                        <a:t>60%</a:t>
                      </a:r>
                      <a:r>
                        <a:rPr sz="1350" spc="-10" dirty="0">
                          <a:latin typeface="微软雅黑" panose="020B0503020204020204" pitchFamily="34" charset="-122"/>
                          <a:cs typeface="微软雅黑" panose="020B0503020204020204" pitchFamily="34" charset="-122"/>
                        </a:rPr>
                        <a:t>以</a:t>
                      </a:r>
                      <a:r>
                        <a:rPr sz="1350" spc="-5" dirty="0">
                          <a:latin typeface="微软雅黑" panose="020B0503020204020204" pitchFamily="34" charset="-122"/>
                          <a:cs typeface="微软雅黑" panose="020B0503020204020204" pitchFamily="34" charset="-122"/>
                        </a:rPr>
                        <a:t>上</a:t>
                      </a:r>
                      <a:endParaRPr sz="1350">
                        <a:latin typeface="微软雅黑" panose="020B0503020204020204" pitchFamily="34" charset="-122"/>
                        <a:cs typeface="微软雅黑" panose="020B0503020204020204" pitchFamily="34" charset="-122"/>
                      </a:endParaRPr>
                    </a:p>
                  </a:txBody>
                  <a:tcPr marL="0" marR="0" marT="130810" marB="0">
                    <a:lnL w="12700">
                      <a:solidFill>
                        <a:srgbClr val="000000"/>
                      </a:solidFill>
                      <a:prstDash val="solid"/>
                    </a:lnL>
                    <a:lnR w="6350">
                      <a:solidFill>
                        <a:srgbClr val="7E7E7E"/>
                      </a:solidFill>
                      <a:prstDash val="solid"/>
                    </a:lnR>
                    <a:lnT w="12700">
                      <a:solidFill>
                        <a:srgbClr val="000000"/>
                      </a:solidFill>
                      <a:prstDash val="solid"/>
                    </a:lnT>
                    <a:lnB w="12700">
                      <a:solidFill>
                        <a:srgbClr val="000000"/>
                      </a:solidFill>
                      <a:prstDash val="solid"/>
                    </a:lnB>
                  </a:tcPr>
                </a:tc>
              </a:tr>
              <a:tr h="367030">
                <a:tc>
                  <a:txBody>
                    <a:bodyPr/>
                    <a:lstStyle/>
                    <a:p>
                      <a:pPr algn="ctr">
                        <a:lnSpc>
                          <a:spcPct val="100000"/>
                        </a:lnSpc>
                        <a:spcBef>
                          <a:spcPts val="895"/>
                        </a:spcBef>
                      </a:pPr>
                      <a:r>
                        <a:rPr sz="1350" dirty="0">
                          <a:latin typeface="微软雅黑" panose="020B0503020204020204" pitchFamily="34" charset="-122"/>
                          <a:cs typeface="微软雅黑" panose="020B0503020204020204" pitchFamily="34" charset="-122"/>
                        </a:rPr>
                        <a:t>3</a:t>
                      </a:r>
                      <a:endParaRPr sz="1350">
                        <a:latin typeface="微软雅黑" panose="020B0503020204020204" pitchFamily="34" charset="-122"/>
                        <a:cs typeface="微软雅黑" panose="020B0503020204020204" pitchFamily="34" charset="-122"/>
                      </a:endParaRPr>
                    </a:p>
                  </a:txBody>
                  <a:tcPr marL="0" marR="0" marT="113665" marB="0">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12700" algn="ctr">
                        <a:lnSpc>
                          <a:spcPct val="100000"/>
                        </a:lnSpc>
                        <a:spcBef>
                          <a:spcPts val="895"/>
                        </a:spcBef>
                      </a:pPr>
                      <a:r>
                        <a:rPr sz="1350" spc="-10" dirty="0">
                          <a:latin typeface="微软雅黑" panose="020B0503020204020204" pitchFamily="34" charset="-122"/>
                          <a:cs typeface="微软雅黑" panose="020B0503020204020204" pitchFamily="34" charset="-122"/>
                        </a:rPr>
                        <a:t>注册时</a:t>
                      </a:r>
                      <a:r>
                        <a:rPr sz="1350" spc="-5" dirty="0">
                          <a:latin typeface="微软雅黑" panose="020B0503020204020204" pitchFamily="34" charset="-122"/>
                          <a:cs typeface="微软雅黑" panose="020B0503020204020204" pitchFamily="34" charset="-122"/>
                        </a:rPr>
                        <a:t>间</a:t>
                      </a:r>
                      <a:endParaRPr sz="1350">
                        <a:latin typeface="微软雅黑" panose="020B0503020204020204" pitchFamily="34" charset="-122"/>
                        <a:cs typeface="微软雅黑" panose="020B0503020204020204" pitchFamily="34" charset="-122"/>
                      </a:endParaRPr>
                    </a:p>
                  </a:txBody>
                  <a:tcPr marL="0" marR="0" marT="1136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35" algn="ctr">
                        <a:lnSpc>
                          <a:spcPct val="100000"/>
                        </a:lnSpc>
                        <a:spcBef>
                          <a:spcPts val="1030"/>
                        </a:spcBef>
                      </a:pPr>
                      <a:r>
                        <a:rPr sz="1350" spc="-10" dirty="0">
                          <a:latin typeface="微软雅黑" panose="020B0503020204020204" pitchFamily="34" charset="-122"/>
                          <a:cs typeface="微软雅黑" panose="020B0503020204020204" pitchFamily="34" charset="-122"/>
                        </a:rPr>
                        <a:t>一年以</a:t>
                      </a:r>
                      <a:r>
                        <a:rPr sz="1350" spc="-5" dirty="0">
                          <a:latin typeface="微软雅黑" panose="020B0503020204020204" pitchFamily="34" charset="-122"/>
                          <a:cs typeface="微软雅黑" panose="020B0503020204020204" pitchFamily="34" charset="-122"/>
                        </a:rPr>
                        <a:t>上</a:t>
                      </a:r>
                      <a:endParaRPr sz="1350">
                        <a:latin typeface="微软雅黑" panose="020B0503020204020204" pitchFamily="34" charset="-122"/>
                        <a:cs typeface="微软雅黑" panose="020B0503020204020204" pitchFamily="34" charset="-122"/>
                      </a:endParaRPr>
                    </a:p>
                  </a:txBody>
                  <a:tcPr marL="0" marR="0" marT="130810" marB="0">
                    <a:lnL w="12700">
                      <a:solidFill>
                        <a:srgbClr val="000000"/>
                      </a:solidFill>
                      <a:prstDash val="solid"/>
                    </a:lnL>
                    <a:lnR w="6350">
                      <a:solidFill>
                        <a:srgbClr val="7E7E7E"/>
                      </a:solidFill>
                      <a:prstDash val="solid"/>
                    </a:lnR>
                    <a:lnT w="12700">
                      <a:solidFill>
                        <a:srgbClr val="000000"/>
                      </a:solidFill>
                      <a:prstDash val="solid"/>
                    </a:lnT>
                    <a:lnB w="12700">
                      <a:solidFill>
                        <a:srgbClr val="000000"/>
                      </a:solidFill>
                      <a:prstDash val="solid"/>
                    </a:lnB>
                  </a:tcPr>
                </a:tc>
              </a:tr>
              <a:tr h="367029">
                <a:tc>
                  <a:txBody>
                    <a:bodyPr/>
                    <a:lstStyle/>
                    <a:p>
                      <a:pPr algn="ctr">
                        <a:lnSpc>
                          <a:spcPct val="100000"/>
                        </a:lnSpc>
                        <a:spcBef>
                          <a:spcPts val="895"/>
                        </a:spcBef>
                      </a:pPr>
                      <a:r>
                        <a:rPr sz="1350" dirty="0">
                          <a:latin typeface="微软雅黑" panose="020B0503020204020204" pitchFamily="34" charset="-122"/>
                          <a:cs typeface="微软雅黑" panose="020B0503020204020204" pitchFamily="34" charset="-122"/>
                        </a:rPr>
                        <a:t>4</a:t>
                      </a:r>
                      <a:endParaRPr sz="1350">
                        <a:latin typeface="微软雅黑" panose="020B0503020204020204" pitchFamily="34" charset="-122"/>
                        <a:cs typeface="微软雅黑" panose="020B0503020204020204" pitchFamily="34" charset="-122"/>
                      </a:endParaRPr>
                    </a:p>
                  </a:txBody>
                  <a:tcPr marL="0" marR="0" marT="113665" marB="0">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12700" algn="ctr">
                        <a:lnSpc>
                          <a:spcPct val="100000"/>
                        </a:lnSpc>
                        <a:spcBef>
                          <a:spcPts val="895"/>
                        </a:spcBef>
                      </a:pPr>
                      <a:r>
                        <a:rPr sz="1350" spc="-10" dirty="0">
                          <a:latin typeface="微软雅黑" panose="020B0503020204020204" pitchFamily="34" charset="-122"/>
                          <a:cs typeface="微软雅黑" panose="020B0503020204020204" pitchFamily="34" charset="-122"/>
                        </a:rPr>
                        <a:t>科技人员数</a:t>
                      </a:r>
                      <a:r>
                        <a:rPr sz="1350" spc="-5" dirty="0">
                          <a:latin typeface="微软雅黑" panose="020B0503020204020204" pitchFamily="34" charset="-122"/>
                          <a:cs typeface="微软雅黑" panose="020B0503020204020204" pitchFamily="34" charset="-122"/>
                        </a:rPr>
                        <a:t>量</a:t>
                      </a:r>
                      <a:endParaRPr sz="1350">
                        <a:latin typeface="微软雅黑" panose="020B0503020204020204" pitchFamily="34" charset="-122"/>
                        <a:cs typeface="微软雅黑" panose="020B0503020204020204" pitchFamily="34" charset="-122"/>
                      </a:endParaRPr>
                    </a:p>
                  </a:txBody>
                  <a:tcPr marL="0" marR="0" marT="1136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35" algn="ctr">
                        <a:lnSpc>
                          <a:spcPct val="100000"/>
                        </a:lnSpc>
                        <a:spcBef>
                          <a:spcPts val="1030"/>
                        </a:spcBef>
                      </a:pPr>
                      <a:r>
                        <a:rPr sz="1350" spc="-10" dirty="0">
                          <a:latin typeface="微软雅黑" panose="020B0503020204020204" pitchFamily="34" charset="-122"/>
                          <a:cs typeface="微软雅黑" panose="020B0503020204020204" pitchFamily="34" charset="-122"/>
                        </a:rPr>
                        <a:t>从事研发和技术创新的科技人员不低于10%</a:t>
                      </a:r>
                      <a:endParaRPr sz="1350">
                        <a:latin typeface="微软雅黑" panose="020B0503020204020204" pitchFamily="34" charset="-122"/>
                        <a:cs typeface="微软雅黑" panose="020B0503020204020204" pitchFamily="34" charset="-122"/>
                      </a:endParaRPr>
                    </a:p>
                  </a:txBody>
                  <a:tcPr marL="0" marR="0" marT="130810" marB="0">
                    <a:lnL w="12700">
                      <a:solidFill>
                        <a:srgbClr val="000000"/>
                      </a:solidFill>
                      <a:prstDash val="solid"/>
                    </a:lnL>
                    <a:lnR w="6350">
                      <a:solidFill>
                        <a:srgbClr val="7E7E7E"/>
                      </a:solidFill>
                      <a:prstDash val="solid"/>
                    </a:lnR>
                    <a:lnT w="12700">
                      <a:solidFill>
                        <a:srgbClr val="000000"/>
                      </a:solidFill>
                      <a:prstDash val="solid"/>
                    </a:lnT>
                    <a:lnB w="12700">
                      <a:solidFill>
                        <a:srgbClr val="000000"/>
                      </a:solidFill>
                      <a:prstDash val="solid"/>
                    </a:lnB>
                  </a:tcPr>
                </a:tc>
              </a:tr>
              <a:tr h="367030">
                <a:tc>
                  <a:txBody>
                    <a:bodyPr/>
                    <a:lstStyle/>
                    <a:p>
                      <a:pPr algn="ctr">
                        <a:lnSpc>
                          <a:spcPct val="100000"/>
                        </a:lnSpc>
                        <a:spcBef>
                          <a:spcPts val="895"/>
                        </a:spcBef>
                      </a:pPr>
                      <a:r>
                        <a:rPr sz="1350" dirty="0">
                          <a:latin typeface="微软雅黑" panose="020B0503020204020204" pitchFamily="34" charset="-122"/>
                          <a:cs typeface="微软雅黑" panose="020B0503020204020204" pitchFamily="34" charset="-122"/>
                        </a:rPr>
                        <a:t>5</a:t>
                      </a:r>
                      <a:endParaRPr sz="1350">
                        <a:latin typeface="微软雅黑" panose="020B0503020204020204" pitchFamily="34" charset="-122"/>
                        <a:cs typeface="微软雅黑" panose="020B0503020204020204" pitchFamily="34" charset="-122"/>
                      </a:endParaRPr>
                    </a:p>
                  </a:txBody>
                  <a:tcPr marL="0" marR="0" marT="113664" marB="0">
                    <a:lnR w="12700">
                      <a:solidFill>
                        <a:srgbClr val="000000"/>
                      </a:solidFill>
                      <a:prstDash val="solid"/>
                    </a:lnR>
                    <a:lnT w="12700">
                      <a:solidFill>
                        <a:srgbClr val="000000"/>
                      </a:solidFill>
                      <a:prstDash val="solid"/>
                    </a:lnT>
                    <a:lnB w="9525">
                      <a:solidFill>
                        <a:srgbClr val="7E7E7E"/>
                      </a:solidFill>
                      <a:prstDash val="solid"/>
                    </a:lnB>
                  </a:tcPr>
                </a:tc>
                <a:tc>
                  <a:txBody>
                    <a:bodyPr/>
                    <a:lstStyle/>
                    <a:p>
                      <a:pPr marR="12700" algn="ctr">
                        <a:lnSpc>
                          <a:spcPct val="100000"/>
                        </a:lnSpc>
                        <a:spcBef>
                          <a:spcPts val="895"/>
                        </a:spcBef>
                      </a:pPr>
                      <a:r>
                        <a:rPr sz="1350" spc="-10" dirty="0">
                          <a:latin typeface="微软雅黑" panose="020B0503020204020204" pitchFamily="34" charset="-122"/>
                          <a:cs typeface="微软雅黑" panose="020B0503020204020204" pitchFamily="34" charset="-122"/>
                        </a:rPr>
                        <a:t>税收征收方</a:t>
                      </a:r>
                      <a:r>
                        <a:rPr sz="1350" spc="-5" dirty="0">
                          <a:latin typeface="微软雅黑" panose="020B0503020204020204" pitchFamily="34" charset="-122"/>
                          <a:cs typeface="微软雅黑" panose="020B0503020204020204" pitchFamily="34" charset="-122"/>
                        </a:rPr>
                        <a:t>式</a:t>
                      </a:r>
                      <a:endParaRPr sz="1350">
                        <a:latin typeface="微软雅黑" panose="020B0503020204020204" pitchFamily="34" charset="-122"/>
                        <a:cs typeface="微软雅黑" panose="020B0503020204020204" pitchFamily="34" charset="-122"/>
                      </a:endParaRPr>
                    </a:p>
                  </a:txBody>
                  <a:tcPr marL="0" marR="0" marT="113664" marB="0">
                    <a:lnL w="12700">
                      <a:solidFill>
                        <a:srgbClr val="000000"/>
                      </a:solidFill>
                      <a:prstDash val="solid"/>
                    </a:lnL>
                    <a:lnR w="12700">
                      <a:solidFill>
                        <a:srgbClr val="000000"/>
                      </a:solidFill>
                      <a:prstDash val="solid"/>
                    </a:lnR>
                    <a:lnT w="12700">
                      <a:solidFill>
                        <a:srgbClr val="000000"/>
                      </a:solidFill>
                      <a:prstDash val="solid"/>
                    </a:lnT>
                    <a:lnB w="9525">
                      <a:solidFill>
                        <a:srgbClr val="7E7E7E"/>
                      </a:solidFill>
                      <a:prstDash val="solid"/>
                    </a:lnB>
                  </a:tcPr>
                </a:tc>
                <a:tc>
                  <a:txBody>
                    <a:bodyPr/>
                    <a:lstStyle/>
                    <a:p>
                      <a:pPr marL="635" algn="ctr">
                        <a:lnSpc>
                          <a:spcPct val="100000"/>
                        </a:lnSpc>
                        <a:spcBef>
                          <a:spcPts val="1030"/>
                        </a:spcBef>
                      </a:pPr>
                      <a:r>
                        <a:rPr sz="1350" spc="-10" dirty="0">
                          <a:latin typeface="微软雅黑" panose="020B0503020204020204" pitchFamily="34" charset="-122"/>
                          <a:cs typeface="微软雅黑" panose="020B0503020204020204" pitchFamily="34" charset="-122"/>
                        </a:rPr>
                        <a:t>查账征</a:t>
                      </a:r>
                      <a:r>
                        <a:rPr sz="1350" spc="-5" dirty="0">
                          <a:latin typeface="微软雅黑" panose="020B0503020204020204" pitchFamily="34" charset="-122"/>
                          <a:cs typeface="微软雅黑" panose="020B0503020204020204" pitchFamily="34" charset="-122"/>
                        </a:rPr>
                        <a:t>收</a:t>
                      </a:r>
                      <a:endParaRPr sz="1350">
                        <a:latin typeface="微软雅黑" panose="020B0503020204020204" pitchFamily="34" charset="-122"/>
                        <a:cs typeface="微软雅黑" panose="020B0503020204020204" pitchFamily="34" charset="-122"/>
                      </a:endParaRPr>
                    </a:p>
                  </a:txBody>
                  <a:tcPr marL="0" marR="0" marT="130810" marB="0">
                    <a:lnL w="12700">
                      <a:solidFill>
                        <a:srgbClr val="000000"/>
                      </a:solidFill>
                      <a:prstDash val="solid"/>
                    </a:lnL>
                    <a:lnR w="6350">
                      <a:solidFill>
                        <a:srgbClr val="7E7E7E"/>
                      </a:solidFill>
                      <a:prstDash val="solid"/>
                    </a:lnR>
                    <a:lnT w="12700">
                      <a:solidFill>
                        <a:srgbClr val="000000"/>
                      </a:solidFill>
                      <a:prstDash val="solid"/>
                    </a:lnT>
                    <a:lnB w="9525">
                      <a:solidFill>
                        <a:srgbClr val="7E7E7E"/>
                      </a:solidFill>
                      <a:prstDash val="solid"/>
                    </a:lnB>
                  </a:tcPr>
                </a:tc>
              </a:tr>
            </a:tbl>
          </a:graphicData>
        </a:graphic>
      </p:graphicFrame>
      <p:sp>
        <p:nvSpPr>
          <p:cNvPr id="8" name="object 8"/>
          <p:cNvSpPr/>
          <p:nvPr/>
        </p:nvSpPr>
        <p:spPr>
          <a:xfrm>
            <a:off x="1940051" y="1289303"/>
            <a:ext cx="3001010" cy="2979420"/>
          </a:xfrm>
          <a:custGeom>
            <a:avLst/>
            <a:gdLst/>
            <a:ahLst/>
            <a:cxnLst/>
            <a:rect l="l" t="t" r="r" b="b"/>
            <a:pathLst>
              <a:path w="3001010" h="2979420">
                <a:moveTo>
                  <a:pt x="2503932" y="2979420"/>
                </a:moveTo>
                <a:lnTo>
                  <a:pt x="496824" y="2979420"/>
                </a:lnTo>
                <a:lnTo>
                  <a:pt x="448887" y="2977190"/>
                </a:lnTo>
                <a:lnTo>
                  <a:pt x="402250" y="2970548"/>
                </a:lnTo>
                <a:lnTo>
                  <a:pt x="357121" y="2959699"/>
                </a:lnTo>
                <a:lnTo>
                  <a:pt x="313707" y="2944852"/>
                </a:lnTo>
                <a:lnTo>
                  <a:pt x="272217" y="2926215"/>
                </a:lnTo>
                <a:lnTo>
                  <a:pt x="232857" y="2903996"/>
                </a:lnTo>
                <a:lnTo>
                  <a:pt x="195837" y="2878402"/>
                </a:lnTo>
                <a:lnTo>
                  <a:pt x="161363" y="2849642"/>
                </a:lnTo>
                <a:lnTo>
                  <a:pt x="129644" y="2817923"/>
                </a:lnTo>
                <a:lnTo>
                  <a:pt x="100887" y="2783453"/>
                </a:lnTo>
                <a:lnTo>
                  <a:pt x="75301" y="2746440"/>
                </a:lnTo>
                <a:lnTo>
                  <a:pt x="53093" y="2707091"/>
                </a:lnTo>
                <a:lnTo>
                  <a:pt x="34471" y="2665616"/>
                </a:lnTo>
                <a:lnTo>
                  <a:pt x="19643" y="2622220"/>
                </a:lnTo>
                <a:lnTo>
                  <a:pt x="8816" y="2577113"/>
                </a:lnTo>
                <a:lnTo>
                  <a:pt x="2199" y="2530502"/>
                </a:lnTo>
                <a:lnTo>
                  <a:pt x="0" y="2482596"/>
                </a:lnTo>
                <a:lnTo>
                  <a:pt x="0" y="496824"/>
                </a:lnTo>
                <a:lnTo>
                  <a:pt x="2199" y="448984"/>
                </a:lnTo>
                <a:lnTo>
                  <a:pt x="8816" y="402432"/>
                </a:lnTo>
                <a:lnTo>
                  <a:pt x="19643" y="357376"/>
                </a:lnTo>
                <a:lnTo>
                  <a:pt x="34471" y="314023"/>
                </a:lnTo>
                <a:lnTo>
                  <a:pt x="53093" y="272581"/>
                </a:lnTo>
                <a:lnTo>
                  <a:pt x="75301" y="233258"/>
                </a:lnTo>
                <a:lnTo>
                  <a:pt x="100887" y="196261"/>
                </a:lnTo>
                <a:lnTo>
                  <a:pt x="129644" y="161800"/>
                </a:lnTo>
                <a:lnTo>
                  <a:pt x="161363" y="130081"/>
                </a:lnTo>
                <a:lnTo>
                  <a:pt x="195837" y="101312"/>
                </a:lnTo>
                <a:lnTo>
                  <a:pt x="232857" y="75701"/>
                </a:lnTo>
                <a:lnTo>
                  <a:pt x="272217" y="53457"/>
                </a:lnTo>
                <a:lnTo>
                  <a:pt x="313707" y="34786"/>
                </a:lnTo>
                <a:lnTo>
                  <a:pt x="357121" y="19897"/>
                </a:lnTo>
                <a:lnTo>
                  <a:pt x="402250" y="8998"/>
                </a:lnTo>
                <a:lnTo>
                  <a:pt x="448887" y="2296"/>
                </a:lnTo>
                <a:lnTo>
                  <a:pt x="496824" y="0"/>
                </a:lnTo>
                <a:lnTo>
                  <a:pt x="2503932" y="0"/>
                </a:lnTo>
                <a:lnTo>
                  <a:pt x="2551855" y="2296"/>
                </a:lnTo>
                <a:lnTo>
                  <a:pt x="2598481" y="8998"/>
                </a:lnTo>
                <a:lnTo>
                  <a:pt x="2643601" y="19897"/>
                </a:lnTo>
                <a:lnTo>
                  <a:pt x="2687006" y="34786"/>
                </a:lnTo>
                <a:lnTo>
                  <a:pt x="2728491" y="53457"/>
                </a:lnTo>
                <a:lnTo>
                  <a:pt x="2767845" y="75701"/>
                </a:lnTo>
                <a:lnTo>
                  <a:pt x="2804863" y="101312"/>
                </a:lnTo>
                <a:lnTo>
                  <a:pt x="2839335" y="130081"/>
                </a:lnTo>
                <a:lnTo>
                  <a:pt x="2871054" y="161800"/>
                </a:lnTo>
                <a:lnTo>
                  <a:pt x="2899812" y="196261"/>
                </a:lnTo>
                <a:lnTo>
                  <a:pt x="2925402" y="233258"/>
                </a:lnTo>
                <a:lnTo>
                  <a:pt x="2947615" y="272581"/>
                </a:lnTo>
                <a:lnTo>
                  <a:pt x="2966243" y="314023"/>
                </a:lnTo>
                <a:lnTo>
                  <a:pt x="2981079" y="357376"/>
                </a:lnTo>
                <a:lnTo>
                  <a:pt x="2991915" y="402432"/>
                </a:lnTo>
                <a:lnTo>
                  <a:pt x="2998543" y="448984"/>
                </a:lnTo>
                <a:lnTo>
                  <a:pt x="3000756" y="496824"/>
                </a:lnTo>
                <a:lnTo>
                  <a:pt x="3000756" y="2482596"/>
                </a:lnTo>
                <a:lnTo>
                  <a:pt x="2998543" y="2530502"/>
                </a:lnTo>
                <a:lnTo>
                  <a:pt x="2991915" y="2577113"/>
                </a:lnTo>
                <a:lnTo>
                  <a:pt x="2981079" y="2622220"/>
                </a:lnTo>
                <a:lnTo>
                  <a:pt x="2966243" y="2665616"/>
                </a:lnTo>
                <a:lnTo>
                  <a:pt x="2947615" y="2707091"/>
                </a:lnTo>
                <a:lnTo>
                  <a:pt x="2925402" y="2746440"/>
                </a:lnTo>
                <a:lnTo>
                  <a:pt x="2899812" y="2783453"/>
                </a:lnTo>
                <a:lnTo>
                  <a:pt x="2871054" y="2817923"/>
                </a:lnTo>
                <a:lnTo>
                  <a:pt x="2839335" y="2849642"/>
                </a:lnTo>
                <a:lnTo>
                  <a:pt x="2804863" y="2878402"/>
                </a:lnTo>
                <a:lnTo>
                  <a:pt x="2767845" y="2903996"/>
                </a:lnTo>
                <a:lnTo>
                  <a:pt x="2728491" y="2926215"/>
                </a:lnTo>
                <a:lnTo>
                  <a:pt x="2687006" y="2944852"/>
                </a:lnTo>
                <a:lnTo>
                  <a:pt x="2643601" y="2959699"/>
                </a:lnTo>
                <a:lnTo>
                  <a:pt x="2598481" y="2970548"/>
                </a:lnTo>
                <a:lnTo>
                  <a:pt x="2551855" y="2977190"/>
                </a:lnTo>
                <a:lnTo>
                  <a:pt x="2503932" y="2979420"/>
                </a:lnTo>
                <a:close/>
              </a:path>
            </a:pathLst>
          </a:custGeom>
          <a:solidFill>
            <a:srgbClr val="FFFFCC"/>
          </a:solidFill>
        </p:spPr>
        <p:txBody>
          <a:bodyPr wrap="square" lIns="0" tIns="0" rIns="0" bIns="0" rtlCol="0"/>
          <a:lstStyle/>
          <a:p/>
        </p:txBody>
      </p:sp>
      <p:sp>
        <p:nvSpPr>
          <p:cNvPr id="9" name="object 9"/>
          <p:cNvSpPr txBox="1"/>
          <p:nvPr/>
        </p:nvSpPr>
        <p:spPr>
          <a:xfrm>
            <a:off x="2163800" y="1450645"/>
            <a:ext cx="2056764" cy="2571115"/>
          </a:xfrm>
          <a:prstGeom prst="rect">
            <a:avLst/>
          </a:prstGeom>
        </p:spPr>
        <p:txBody>
          <a:bodyPr vert="horz" wrap="square" lIns="0" tIns="85725" rIns="0" bIns="0" rtlCol="0">
            <a:spAutoFit/>
          </a:bodyPr>
          <a:lstStyle/>
          <a:p>
            <a:pPr marL="12700">
              <a:lnSpc>
                <a:spcPct val="100000"/>
              </a:lnSpc>
              <a:spcBef>
                <a:spcPts val="675"/>
              </a:spcBef>
            </a:pPr>
            <a:r>
              <a:rPr sz="1600" dirty="0">
                <a:latin typeface="微软雅黑" panose="020B0503020204020204" pitchFamily="34" charset="-122"/>
                <a:cs typeface="微软雅黑" panose="020B0503020204020204" pitchFamily="34" charset="-122"/>
              </a:rPr>
              <a:t>一、电子信</a:t>
            </a:r>
            <a:r>
              <a:rPr sz="1600" spc="-5" dirty="0">
                <a:latin typeface="微软雅黑" panose="020B0503020204020204" pitchFamily="34" charset="-122"/>
                <a:cs typeface="微软雅黑" panose="020B0503020204020204" pitchFamily="34" charset="-122"/>
              </a:rPr>
              <a:t>息</a:t>
            </a:r>
            <a:endParaRPr sz="1600">
              <a:latin typeface="微软雅黑" panose="020B0503020204020204" pitchFamily="34" charset="-122"/>
              <a:cs typeface="微软雅黑" panose="020B0503020204020204" pitchFamily="34" charset="-122"/>
            </a:endParaRPr>
          </a:p>
          <a:p>
            <a:pPr marL="12700" marR="411480">
              <a:lnSpc>
                <a:spcPct val="130000"/>
              </a:lnSpc>
            </a:pPr>
            <a:r>
              <a:rPr sz="1600" dirty="0">
                <a:latin typeface="微软雅黑" panose="020B0503020204020204" pitchFamily="34" charset="-122"/>
                <a:cs typeface="微软雅黑" panose="020B0503020204020204" pitchFamily="34" charset="-122"/>
              </a:rPr>
              <a:t>二、生物与新医</a:t>
            </a:r>
            <a:r>
              <a:rPr sz="1600" spc="-5" dirty="0">
                <a:latin typeface="微软雅黑" panose="020B0503020204020204" pitchFamily="34" charset="-122"/>
                <a:cs typeface="微软雅黑" panose="020B0503020204020204" pitchFamily="34" charset="-122"/>
              </a:rPr>
              <a:t>药 </a:t>
            </a:r>
            <a:r>
              <a:rPr sz="1600" dirty="0">
                <a:latin typeface="微软雅黑" panose="020B0503020204020204" pitchFamily="34" charset="-122"/>
                <a:cs typeface="微软雅黑" panose="020B0503020204020204" pitchFamily="34" charset="-122"/>
              </a:rPr>
              <a:t>三、航空航</a:t>
            </a:r>
            <a:r>
              <a:rPr sz="1600" spc="-5" dirty="0">
                <a:latin typeface="微软雅黑" panose="020B0503020204020204" pitchFamily="34" charset="-122"/>
                <a:cs typeface="微软雅黑" panose="020B0503020204020204" pitchFamily="34" charset="-122"/>
              </a:rPr>
              <a:t>天</a:t>
            </a:r>
            <a:endParaRPr sz="1600">
              <a:latin typeface="微软雅黑" panose="020B0503020204020204" pitchFamily="34" charset="-122"/>
              <a:cs typeface="微软雅黑" panose="020B0503020204020204" pitchFamily="34" charset="-122"/>
            </a:endParaRPr>
          </a:p>
          <a:p>
            <a:pPr marL="12700">
              <a:lnSpc>
                <a:spcPct val="100000"/>
              </a:lnSpc>
              <a:spcBef>
                <a:spcPts val="575"/>
              </a:spcBef>
            </a:pPr>
            <a:r>
              <a:rPr sz="1600" dirty="0">
                <a:latin typeface="微软雅黑" panose="020B0503020204020204" pitchFamily="34" charset="-122"/>
                <a:cs typeface="微软雅黑" panose="020B0503020204020204" pitchFamily="34" charset="-122"/>
              </a:rPr>
              <a:t>四、新材</a:t>
            </a:r>
            <a:r>
              <a:rPr sz="1600" spc="-5" dirty="0">
                <a:latin typeface="微软雅黑" panose="020B0503020204020204" pitchFamily="34" charset="-122"/>
                <a:cs typeface="微软雅黑" panose="020B0503020204020204" pitchFamily="34" charset="-122"/>
              </a:rPr>
              <a:t>料</a:t>
            </a:r>
            <a:endParaRPr sz="1600">
              <a:latin typeface="微软雅黑" panose="020B0503020204020204" pitchFamily="34" charset="-122"/>
              <a:cs typeface="微软雅黑" panose="020B0503020204020204" pitchFamily="34" charset="-122"/>
            </a:endParaRPr>
          </a:p>
          <a:p>
            <a:pPr marL="12700" marR="411480">
              <a:lnSpc>
                <a:spcPct val="130000"/>
              </a:lnSpc>
            </a:pPr>
            <a:r>
              <a:rPr sz="1600" dirty="0">
                <a:latin typeface="微软雅黑" panose="020B0503020204020204" pitchFamily="34" charset="-122"/>
                <a:cs typeface="微软雅黑" panose="020B0503020204020204" pitchFamily="34" charset="-122"/>
              </a:rPr>
              <a:t>五、高技术服</a:t>
            </a:r>
            <a:r>
              <a:rPr sz="1600" spc="-5" dirty="0">
                <a:latin typeface="微软雅黑" panose="020B0503020204020204" pitchFamily="34" charset="-122"/>
                <a:cs typeface="微软雅黑" panose="020B0503020204020204" pitchFamily="34" charset="-122"/>
              </a:rPr>
              <a:t>务 </a:t>
            </a:r>
            <a:r>
              <a:rPr sz="1600" dirty="0">
                <a:latin typeface="微软雅黑" panose="020B0503020204020204" pitchFamily="34" charset="-122"/>
                <a:cs typeface="微软雅黑" panose="020B0503020204020204" pitchFamily="34" charset="-122"/>
              </a:rPr>
              <a:t>六、新能源与节</a:t>
            </a:r>
            <a:r>
              <a:rPr sz="1600" spc="-5" dirty="0">
                <a:latin typeface="微软雅黑" panose="020B0503020204020204" pitchFamily="34" charset="-122"/>
                <a:cs typeface="微软雅黑" panose="020B0503020204020204" pitchFamily="34" charset="-122"/>
              </a:rPr>
              <a:t>能 </a:t>
            </a:r>
            <a:r>
              <a:rPr sz="1600" dirty="0">
                <a:latin typeface="微软雅黑" panose="020B0503020204020204" pitchFamily="34" charset="-122"/>
                <a:cs typeface="微软雅黑" panose="020B0503020204020204" pitchFamily="34" charset="-122"/>
              </a:rPr>
              <a:t>七、资源与环</a:t>
            </a:r>
            <a:r>
              <a:rPr sz="1600" spc="-5" dirty="0">
                <a:latin typeface="微软雅黑" panose="020B0503020204020204" pitchFamily="34" charset="-122"/>
                <a:cs typeface="微软雅黑" panose="020B0503020204020204" pitchFamily="34" charset="-122"/>
              </a:rPr>
              <a:t>境</a:t>
            </a:r>
            <a:endParaRPr sz="1600">
              <a:latin typeface="微软雅黑" panose="020B0503020204020204" pitchFamily="34" charset="-122"/>
              <a:cs typeface="微软雅黑" panose="020B0503020204020204" pitchFamily="34" charset="-122"/>
            </a:endParaRPr>
          </a:p>
          <a:p>
            <a:pPr marL="12700">
              <a:lnSpc>
                <a:spcPct val="100000"/>
              </a:lnSpc>
              <a:spcBef>
                <a:spcPts val="575"/>
              </a:spcBef>
            </a:pPr>
            <a:r>
              <a:rPr sz="1600" dirty="0">
                <a:latin typeface="微软雅黑" panose="020B0503020204020204" pitchFamily="34" charset="-122"/>
                <a:cs typeface="微软雅黑" panose="020B0503020204020204" pitchFamily="34" charset="-122"/>
              </a:rPr>
              <a:t>八、先进制造与自动</a:t>
            </a:r>
            <a:r>
              <a:rPr sz="1600" spc="-5" dirty="0">
                <a:latin typeface="微软雅黑" panose="020B0503020204020204" pitchFamily="34" charset="-122"/>
                <a:cs typeface="微软雅黑" panose="020B0503020204020204" pitchFamily="34" charset="-122"/>
              </a:rPr>
              <a:t>化</a:t>
            </a:r>
            <a:endParaRPr sz="1600">
              <a:latin typeface="微软雅黑" panose="020B0503020204020204" pitchFamily="34" charset="-122"/>
              <a:cs typeface="微软雅黑" panose="020B0503020204020204" pitchFamily="34" charset="-122"/>
            </a:endParaRPr>
          </a:p>
        </p:txBody>
      </p:sp>
      <p:sp>
        <p:nvSpPr>
          <p:cNvPr id="10" name="object 10"/>
          <p:cNvSpPr txBox="1"/>
          <p:nvPr/>
        </p:nvSpPr>
        <p:spPr>
          <a:xfrm>
            <a:off x="4863934" y="548284"/>
            <a:ext cx="2463800" cy="381635"/>
          </a:xfrm>
          <a:prstGeom prst="rect">
            <a:avLst/>
          </a:prstGeom>
        </p:spPr>
        <p:txBody>
          <a:bodyPr vert="horz" wrap="square" lIns="0" tIns="12700" rIns="0" bIns="0" rtlCol="0">
            <a:spAutoFit/>
          </a:bodyPr>
          <a:lstStyle/>
          <a:p>
            <a:pPr marL="12700" algn="ctr">
              <a:lnSpc>
                <a:spcPct val="100000"/>
              </a:lnSpc>
              <a:spcBef>
                <a:spcPts val="100"/>
              </a:spcBef>
            </a:pPr>
            <a:r>
              <a:rPr lang="en-US" sz="2400" dirty="0">
                <a:solidFill>
                  <a:srgbClr val="FFFFFF"/>
                </a:solidFill>
                <a:latin typeface="微软雅黑" panose="020B0503020204020204" pitchFamily="34" charset="-122"/>
                <a:cs typeface="微软雅黑" panose="020B0503020204020204" pitchFamily="34" charset="-122"/>
              </a:rPr>
              <a:t>3-1</a:t>
            </a:r>
            <a:r>
              <a:rPr sz="2400" dirty="0">
                <a:solidFill>
                  <a:srgbClr val="FFFFFF"/>
                </a:solidFill>
                <a:latin typeface="微软雅黑" panose="020B0503020204020204" pitchFamily="34" charset="-122"/>
                <a:cs typeface="微软雅黑" panose="020B0503020204020204" pitchFamily="34" charset="-122"/>
              </a:rPr>
              <a:t>高企申</a:t>
            </a:r>
            <a:r>
              <a:rPr lang="zh-CN" sz="2400" dirty="0">
                <a:solidFill>
                  <a:srgbClr val="FFFFFF"/>
                </a:solidFill>
                <a:latin typeface="微软雅黑" panose="020B0503020204020204" pitchFamily="34" charset="-122"/>
                <a:cs typeface="微软雅黑" panose="020B0503020204020204" pitchFamily="34" charset="-122"/>
              </a:rPr>
              <a:t>报</a:t>
            </a:r>
            <a:r>
              <a:rPr sz="2400" dirty="0">
                <a:solidFill>
                  <a:srgbClr val="FFFFFF"/>
                </a:solidFill>
                <a:latin typeface="微软雅黑" panose="020B0503020204020204" pitchFamily="34" charset="-122"/>
                <a:cs typeface="微软雅黑" panose="020B0503020204020204" pitchFamily="34" charset="-122"/>
              </a:rPr>
              <a:t>条件</a:t>
            </a:r>
            <a:endParaRPr sz="2400">
              <a:latin typeface="微软雅黑" panose="020B0503020204020204" pitchFamily="34" charset="-122"/>
              <a:cs typeface="微软雅黑" panose="020B0503020204020204" pitchFamily="34" charset="-122"/>
            </a:endParaRPr>
          </a:p>
        </p:txBody>
      </p:sp>
      <p:pic>
        <p:nvPicPr>
          <p:cNvPr id="11" name="object 11"/>
          <p:cNvPicPr/>
          <p:nvPr/>
        </p:nvPicPr>
        <p:blipFill>
          <a:blip r:embed="rId1" cstate="print"/>
          <a:stretch>
            <a:fillRect/>
          </a:stretch>
        </p:blipFill>
        <p:spPr>
          <a:xfrm>
            <a:off x="1342644" y="4099559"/>
            <a:ext cx="3925824" cy="2758440"/>
          </a:xfrm>
          <a:prstGeom prst="rect">
            <a:avLst/>
          </a:prstGeom>
        </p:spPr>
      </p:pic>
      <p:sp>
        <p:nvSpPr>
          <p:cNvPr id="12" name="object 12"/>
          <p:cNvSpPr txBox="1"/>
          <p:nvPr/>
        </p:nvSpPr>
        <p:spPr>
          <a:xfrm>
            <a:off x="5151729" y="1991893"/>
            <a:ext cx="777875" cy="1488440"/>
          </a:xfrm>
          <a:prstGeom prst="rect">
            <a:avLst/>
          </a:prstGeom>
        </p:spPr>
        <p:txBody>
          <a:bodyPr vert="horz" wrap="square" lIns="0" tIns="12700" rIns="0" bIns="0" rtlCol="0">
            <a:spAutoFit/>
          </a:bodyPr>
          <a:lstStyle/>
          <a:p>
            <a:pPr marL="12700">
              <a:lnSpc>
                <a:spcPct val="100000"/>
              </a:lnSpc>
              <a:spcBef>
                <a:spcPts val="100"/>
              </a:spcBef>
            </a:pPr>
            <a:r>
              <a:rPr sz="9600" b="1" dirty="0">
                <a:solidFill>
                  <a:srgbClr val="006FC0"/>
                </a:solidFill>
                <a:latin typeface="微软雅黑" panose="020B0503020204020204" pitchFamily="34" charset="-122"/>
                <a:cs typeface="微软雅黑" panose="020B0503020204020204" pitchFamily="34" charset="-122"/>
              </a:rPr>
              <a:t>5</a:t>
            </a:r>
            <a:endParaRPr sz="9600" dirty="0">
              <a:latin typeface="微软雅黑" panose="020B0503020204020204" pitchFamily="34" charset="-122"/>
              <a:cs typeface="微软雅黑" panose="020B0503020204020204" pitchFamily="34" charset="-122"/>
            </a:endParaRPr>
          </a:p>
        </p:txBody>
      </p:sp>
      <p:sp>
        <p:nvSpPr>
          <p:cNvPr id="13" name="object 13"/>
          <p:cNvSpPr txBox="1"/>
          <p:nvPr/>
        </p:nvSpPr>
        <p:spPr>
          <a:xfrm>
            <a:off x="5375275" y="4792345"/>
            <a:ext cx="2748280" cy="1488440"/>
          </a:xfrm>
          <a:prstGeom prst="rect">
            <a:avLst/>
          </a:prstGeom>
        </p:spPr>
        <p:txBody>
          <a:bodyPr vert="horz" wrap="square" lIns="0" tIns="12700" rIns="0" bIns="0" rtlCol="0">
            <a:spAutoFit/>
          </a:bodyPr>
          <a:lstStyle/>
          <a:p>
            <a:pPr marL="12700">
              <a:lnSpc>
                <a:spcPct val="100000"/>
              </a:lnSpc>
              <a:spcBef>
                <a:spcPts val="100"/>
              </a:spcBef>
            </a:pPr>
            <a:r>
              <a:rPr sz="9600" b="1" spc="-5" dirty="0">
                <a:solidFill>
                  <a:srgbClr val="006FC0"/>
                </a:solidFill>
                <a:latin typeface="微软雅黑" panose="020B0503020204020204" pitchFamily="34" charset="-122"/>
                <a:cs typeface="微软雅黑" panose="020B0503020204020204" pitchFamily="34" charset="-122"/>
              </a:rPr>
              <a:t>71</a:t>
            </a:r>
            <a:r>
              <a:rPr sz="9600" b="1" dirty="0">
                <a:solidFill>
                  <a:srgbClr val="006FC0"/>
                </a:solidFill>
                <a:latin typeface="微软雅黑" panose="020B0503020204020204" pitchFamily="34" charset="-122"/>
                <a:cs typeface="微软雅黑" panose="020B0503020204020204" pitchFamily="34" charset="-122"/>
              </a:rPr>
              <a:t>分</a:t>
            </a:r>
            <a:endParaRPr sz="9600">
              <a:latin typeface="微软雅黑" panose="020B0503020204020204" pitchFamily="34" charset="-122"/>
              <a:cs typeface="微软雅黑" panose="020B0503020204020204"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object 5"/>
          <p:cNvSpPr/>
          <p:nvPr/>
        </p:nvSpPr>
        <p:spPr>
          <a:xfrm>
            <a:off x="0" y="440435"/>
            <a:ext cx="12192000" cy="571500"/>
          </a:xfrm>
          <a:custGeom>
            <a:avLst/>
            <a:gdLst/>
            <a:ahLst/>
            <a:cxnLst/>
            <a:rect l="l" t="t" r="r" b="b"/>
            <a:pathLst>
              <a:path w="12192000" h="571500">
                <a:moveTo>
                  <a:pt x="12192000" y="443484"/>
                </a:moveTo>
                <a:lnTo>
                  <a:pt x="7476744" y="443484"/>
                </a:lnTo>
                <a:lnTo>
                  <a:pt x="7476744" y="96012"/>
                </a:lnTo>
                <a:lnTo>
                  <a:pt x="7468819" y="58470"/>
                </a:lnTo>
                <a:lnTo>
                  <a:pt x="7448182" y="27952"/>
                </a:lnTo>
                <a:lnTo>
                  <a:pt x="7417803" y="7454"/>
                </a:lnTo>
                <a:lnTo>
                  <a:pt x="7380732" y="0"/>
                </a:lnTo>
                <a:lnTo>
                  <a:pt x="4811268" y="0"/>
                </a:lnTo>
                <a:lnTo>
                  <a:pt x="4774171" y="7454"/>
                </a:lnTo>
                <a:lnTo>
                  <a:pt x="4743805" y="27952"/>
                </a:lnTo>
                <a:lnTo>
                  <a:pt x="4723155" y="58470"/>
                </a:lnTo>
                <a:lnTo>
                  <a:pt x="4715256" y="96012"/>
                </a:lnTo>
                <a:lnTo>
                  <a:pt x="4715256" y="443484"/>
                </a:lnTo>
                <a:lnTo>
                  <a:pt x="0" y="443484"/>
                </a:lnTo>
                <a:lnTo>
                  <a:pt x="0" y="504444"/>
                </a:lnTo>
                <a:lnTo>
                  <a:pt x="4721110" y="504444"/>
                </a:lnTo>
                <a:lnTo>
                  <a:pt x="4723155" y="513969"/>
                </a:lnTo>
                <a:lnTo>
                  <a:pt x="4743805" y="544144"/>
                </a:lnTo>
                <a:lnTo>
                  <a:pt x="4774171" y="564362"/>
                </a:lnTo>
                <a:lnTo>
                  <a:pt x="4811268" y="571500"/>
                </a:lnTo>
                <a:lnTo>
                  <a:pt x="7380732" y="571500"/>
                </a:lnTo>
                <a:lnTo>
                  <a:pt x="7417803" y="564362"/>
                </a:lnTo>
                <a:lnTo>
                  <a:pt x="7448182" y="544144"/>
                </a:lnTo>
                <a:lnTo>
                  <a:pt x="7468819" y="513969"/>
                </a:lnTo>
                <a:lnTo>
                  <a:pt x="7470851" y="504444"/>
                </a:lnTo>
                <a:lnTo>
                  <a:pt x="12192000" y="504444"/>
                </a:lnTo>
                <a:lnTo>
                  <a:pt x="12192000" y="443484"/>
                </a:lnTo>
                <a:close/>
              </a:path>
            </a:pathLst>
          </a:custGeom>
          <a:solidFill>
            <a:srgbClr val="006FC0"/>
          </a:solidFill>
        </p:spPr>
        <p:txBody>
          <a:bodyPr wrap="square" lIns="0" tIns="0" rIns="0" bIns="0" rtlCol="0"/>
          <a:lstStyle/>
          <a:p/>
        </p:txBody>
      </p:sp>
      <p:sp>
        <p:nvSpPr>
          <p:cNvPr id="6" name="object 6"/>
          <p:cNvSpPr txBox="1"/>
          <p:nvPr/>
        </p:nvSpPr>
        <p:spPr>
          <a:xfrm>
            <a:off x="4676775" y="509905"/>
            <a:ext cx="2825115" cy="549910"/>
          </a:xfrm>
          <a:prstGeom prst="rect">
            <a:avLst/>
          </a:prstGeom>
        </p:spPr>
        <p:txBody>
          <a:bodyPr vert="horz" wrap="square" lIns="0" tIns="12700" rIns="0" bIns="0" rtlCol="0">
            <a:noAutofit/>
          </a:bodyPr>
          <a:lstStyle/>
          <a:p>
            <a:pPr marL="12700" algn="ctr">
              <a:lnSpc>
                <a:spcPct val="100000"/>
              </a:lnSpc>
              <a:spcBef>
                <a:spcPts val="100"/>
              </a:spcBef>
            </a:pPr>
            <a:r>
              <a:rPr lang="en-US" sz="2400" dirty="0">
                <a:solidFill>
                  <a:srgbClr val="FFFFFF"/>
                </a:solidFill>
                <a:latin typeface="微软雅黑" panose="020B0503020204020204" pitchFamily="34" charset="-122"/>
                <a:cs typeface="微软雅黑" panose="020B0503020204020204" pitchFamily="34" charset="-122"/>
              </a:rPr>
              <a:t>3-2</a:t>
            </a:r>
            <a:r>
              <a:rPr sz="2400" dirty="0">
                <a:solidFill>
                  <a:srgbClr val="FFFFFF"/>
                </a:solidFill>
                <a:latin typeface="微软雅黑" panose="020B0503020204020204" pitchFamily="34" charset="-122"/>
                <a:cs typeface="微软雅黑" panose="020B0503020204020204" pitchFamily="34" charset="-122"/>
              </a:rPr>
              <a:t>材料清单及证明</a:t>
            </a:r>
            <a:endParaRPr sz="2400">
              <a:latin typeface="微软雅黑" panose="020B0503020204020204" pitchFamily="34" charset="-122"/>
              <a:cs typeface="微软雅黑" panose="020B0503020204020204" pitchFamily="34" charset="-122"/>
            </a:endParaRPr>
          </a:p>
        </p:txBody>
      </p:sp>
      <p:graphicFrame>
        <p:nvGraphicFramePr>
          <p:cNvPr id="7" name="object 7"/>
          <p:cNvGraphicFramePr>
            <a:graphicFrameLocks noGrp="1"/>
          </p:cNvGraphicFramePr>
          <p:nvPr>
            <p:custDataLst>
              <p:tags r:id="rId1"/>
            </p:custDataLst>
          </p:nvPr>
        </p:nvGraphicFramePr>
        <p:xfrm>
          <a:off x="240818" y="1081684"/>
          <a:ext cx="11710031" cy="5435593"/>
        </p:xfrm>
        <a:graphic>
          <a:graphicData uri="http://schemas.openxmlformats.org/drawingml/2006/table">
            <a:tbl>
              <a:tblPr firstRow="1" bandRow="1">
                <a:tableStyleId>{2D5ABB26-0587-4C30-8999-92F81FD0307C}</a:tableStyleId>
              </a:tblPr>
              <a:tblGrid>
                <a:gridCol w="5073650"/>
                <a:gridCol w="2713354"/>
                <a:gridCol w="1701164"/>
                <a:gridCol w="1321434"/>
                <a:gridCol w="900429"/>
              </a:tblGrid>
              <a:tr h="372110">
                <a:tc>
                  <a:txBody>
                    <a:bodyPr/>
                    <a:lstStyle/>
                    <a:p>
                      <a:pPr algn="ctr">
                        <a:lnSpc>
                          <a:spcPts val="2790"/>
                        </a:lnSpc>
                      </a:pPr>
                      <a:r>
                        <a:rPr sz="2400" b="1" dirty="0">
                          <a:latin typeface="宋体" panose="02010600030101010101" pitchFamily="2" charset="-122"/>
                          <a:cs typeface="宋体" panose="02010600030101010101" pitchFamily="2" charset="-122"/>
                        </a:rPr>
                        <a:t>材料名</a:t>
                      </a:r>
                      <a:r>
                        <a:rPr sz="2400" b="1" spc="-10" dirty="0">
                          <a:latin typeface="宋体" panose="02010600030101010101" pitchFamily="2" charset="-122"/>
                          <a:cs typeface="宋体" panose="02010600030101010101" pitchFamily="2" charset="-122"/>
                        </a:rPr>
                        <a:t>称</a:t>
                      </a:r>
                      <a:endParaRPr sz="2400">
                        <a:latin typeface="宋体" panose="02010600030101010101" pitchFamily="2" charset="-122"/>
                        <a:cs typeface="宋体" panose="02010600030101010101" pitchFamily="2" charset="-122"/>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gn="ctr">
                        <a:lnSpc>
                          <a:spcPts val="2790"/>
                        </a:lnSpc>
                      </a:pPr>
                      <a:r>
                        <a:rPr sz="2400" b="1" dirty="0">
                          <a:latin typeface="宋体" panose="02010600030101010101" pitchFamily="2" charset="-122"/>
                          <a:cs typeface="宋体" panose="02010600030101010101" pitchFamily="2" charset="-122"/>
                        </a:rPr>
                        <a:t>主要证明内</a:t>
                      </a:r>
                      <a:r>
                        <a:rPr sz="2400" b="1" spc="-10" dirty="0">
                          <a:latin typeface="宋体" panose="02010600030101010101" pitchFamily="2" charset="-122"/>
                          <a:cs typeface="宋体" panose="02010600030101010101" pitchFamily="2" charset="-122"/>
                        </a:rPr>
                        <a:t>容</a:t>
                      </a:r>
                      <a:endParaRPr sz="2400">
                        <a:latin typeface="宋体" panose="02010600030101010101" pitchFamily="2" charset="-122"/>
                        <a:cs typeface="宋体" panose="02010600030101010101" pitchFamily="2" charset="-122"/>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gn="ctr">
                        <a:lnSpc>
                          <a:spcPts val="2790"/>
                        </a:lnSpc>
                      </a:pPr>
                      <a:r>
                        <a:rPr sz="2400" b="1" dirty="0">
                          <a:latin typeface="宋体" panose="02010600030101010101" pitchFamily="2" charset="-122"/>
                          <a:cs typeface="宋体" panose="02010600030101010101" pitchFamily="2" charset="-122"/>
                        </a:rPr>
                        <a:t>外部来</a:t>
                      </a:r>
                      <a:r>
                        <a:rPr sz="2400" b="1" spc="-10" dirty="0">
                          <a:latin typeface="宋体" panose="02010600030101010101" pitchFamily="2" charset="-122"/>
                          <a:cs typeface="宋体" panose="02010600030101010101" pitchFamily="2" charset="-122"/>
                        </a:rPr>
                        <a:t>源</a:t>
                      </a:r>
                      <a:endParaRPr sz="2400">
                        <a:latin typeface="宋体" panose="02010600030101010101" pitchFamily="2" charset="-122"/>
                        <a:cs typeface="宋体" panose="02010600030101010101" pitchFamily="2" charset="-122"/>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gn="ctr">
                        <a:lnSpc>
                          <a:spcPts val="2790"/>
                        </a:lnSpc>
                      </a:pPr>
                      <a:r>
                        <a:rPr sz="2400" b="1" dirty="0">
                          <a:latin typeface="宋体" panose="02010600030101010101" pitchFamily="2" charset="-122"/>
                          <a:cs typeface="宋体" panose="02010600030101010101" pitchFamily="2" charset="-122"/>
                        </a:rPr>
                        <a:t>内部来</a:t>
                      </a:r>
                      <a:r>
                        <a:rPr sz="2400" b="1" spc="-10" dirty="0">
                          <a:latin typeface="宋体" panose="02010600030101010101" pitchFamily="2" charset="-122"/>
                          <a:cs typeface="宋体" panose="02010600030101010101" pitchFamily="2" charset="-122"/>
                        </a:rPr>
                        <a:t>源</a:t>
                      </a:r>
                      <a:endParaRPr sz="2400">
                        <a:latin typeface="宋体" panose="02010600030101010101" pitchFamily="2" charset="-122"/>
                        <a:cs typeface="宋体" panose="02010600030101010101" pitchFamily="2" charset="-122"/>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gn="ctr">
                        <a:lnSpc>
                          <a:spcPts val="2790"/>
                        </a:lnSpc>
                      </a:pPr>
                      <a:r>
                        <a:rPr sz="2400" b="1" dirty="0">
                          <a:latin typeface="宋体" panose="02010600030101010101" pitchFamily="2" charset="-122"/>
                          <a:cs typeface="宋体" panose="02010600030101010101" pitchFamily="2" charset="-122"/>
                        </a:rPr>
                        <a:t>作</a:t>
                      </a:r>
                      <a:r>
                        <a:rPr sz="2400" b="1" spc="-10" dirty="0">
                          <a:latin typeface="宋体" panose="02010600030101010101" pitchFamily="2" charset="-122"/>
                          <a:cs typeface="宋体" panose="02010600030101010101" pitchFamily="2" charset="-122"/>
                        </a:rPr>
                        <a:t>用</a:t>
                      </a:r>
                      <a:endParaRPr sz="2400">
                        <a:latin typeface="宋体" panose="02010600030101010101" pitchFamily="2" charset="-122"/>
                        <a:cs typeface="宋体" panose="02010600030101010101" pitchFamily="2" charset="-122"/>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r>
              <a:tr h="443229">
                <a:tc>
                  <a:txBody>
                    <a:bodyPr/>
                    <a:lstStyle/>
                    <a:p>
                      <a:pPr marL="5080">
                        <a:lnSpc>
                          <a:spcPct val="100000"/>
                        </a:lnSpc>
                        <a:spcBef>
                          <a:spcPts val="850"/>
                        </a:spcBef>
                      </a:pPr>
                      <a:r>
                        <a:rPr sz="1400" b="1" dirty="0">
                          <a:latin typeface="宋体" panose="02010600030101010101" pitchFamily="2" charset="-122"/>
                          <a:cs typeface="宋体" panose="02010600030101010101" pitchFamily="2" charset="-122"/>
                        </a:rPr>
                        <a:t>（1）《高新技术企业认定申请书》</a:t>
                      </a:r>
                      <a:r>
                        <a:rPr sz="1400" b="1" spc="-5" dirty="0">
                          <a:latin typeface="宋体" panose="02010600030101010101" pitchFamily="2" charset="-122"/>
                          <a:cs typeface="宋体" panose="02010600030101010101" pitchFamily="2" charset="-122"/>
                        </a:rPr>
                        <a:t>；</a:t>
                      </a:r>
                      <a:endParaRPr sz="1400">
                        <a:latin typeface="宋体" panose="02010600030101010101" pitchFamily="2" charset="-122"/>
                        <a:cs typeface="宋体" panose="02010600030101010101" pitchFamily="2" charset="-122"/>
                      </a:endParaRPr>
                    </a:p>
                  </a:txBody>
                  <a:tcPr marL="0" marR="0" marT="1079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gn="ctr">
                        <a:lnSpc>
                          <a:spcPct val="100000"/>
                        </a:lnSpc>
                        <a:spcBef>
                          <a:spcPts val="850"/>
                        </a:spcBef>
                      </a:pPr>
                      <a:r>
                        <a:rPr sz="1400" b="1" dirty="0">
                          <a:latin typeface="宋体" panose="02010600030101010101" pitchFamily="2" charset="-122"/>
                          <a:cs typeface="宋体" panose="02010600030101010101" pitchFamily="2" charset="-122"/>
                        </a:rPr>
                        <a:t>企业总体情</a:t>
                      </a:r>
                      <a:r>
                        <a:rPr sz="1400" b="1" spc="-5" dirty="0">
                          <a:latin typeface="宋体" panose="02010600030101010101" pitchFamily="2" charset="-122"/>
                          <a:cs typeface="宋体" panose="02010600030101010101" pitchFamily="2" charset="-122"/>
                        </a:rPr>
                        <a:t>况</a:t>
                      </a:r>
                      <a:endParaRPr sz="1400">
                        <a:latin typeface="宋体" panose="02010600030101010101" pitchFamily="2" charset="-122"/>
                        <a:cs typeface="宋体" panose="02010600030101010101" pitchFamily="2" charset="-122"/>
                      </a:endParaRPr>
                    </a:p>
                  </a:txBody>
                  <a:tcPr marL="0" marR="0" marT="1079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nSpc>
                          <a:spcPct val="100000"/>
                        </a:lnSpc>
                      </a:pPr>
                      <a:endParaRPr sz="1400">
                        <a:latin typeface="Times New Roman" panose="02020603050405020304"/>
                        <a:cs typeface="Times New Roman" panose="02020603050405020304"/>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gn="ctr">
                        <a:lnSpc>
                          <a:spcPct val="100000"/>
                        </a:lnSpc>
                        <a:spcBef>
                          <a:spcPts val="850"/>
                        </a:spcBef>
                      </a:pPr>
                      <a:r>
                        <a:rPr sz="1400" b="1" dirty="0">
                          <a:latin typeface="宋体" panose="02010600030101010101" pitchFamily="2" charset="-122"/>
                          <a:cs typeface="宋体" panose="02010600030101010101" pitchFamily="2" charset="-122"/>
                        </a:rPr>
                        <a:t>相关部</a:t>
                      </a:r>
                      <a:r>
                        <a:rPr sz="1400" b="1" spc="-5" dirty="0">
                          <a:latin typeface="宋体" panose="02010600030101010101" pitchFamily="2" charset="-122"/>
                          <a:cs typeface="宋体" panose="02010600030101010101" pitchFamily="2" charset="-122"/>
                        </a:rPr>
                        <a:t>门</a:t>
                      </a:r>
                      <a:endParaRPr sz="1400">
                        <a:latin typeface="宋体" panose="02010600030101010101" pitchFamily="2" charset="-122"/>
                        <a:cs typeface="宋体" panose="02010600030101010101" pitchFamily="2" charset="-122"/>
                      </a:endParaRPr>
                    </a:p>
                  </a:txBody>
                  <a:tcPr marL="0" marR="0" marT="1079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gn="ctr">
                        <a:lnSpc>
                          <a:spcPct val="100000"/>
                        </a:lnSpc>
                        <a:spcBef>
                          <a:spcPts val="850"/>
                        </a:spcBef>
                      </a:pPr>
                      <a:r>
                        <a:rPr sz="1400" b="1" dirty="0">
                          <a:latin typeface="宋体" panose="02010600030101010101" pitchFamily="2" charset="-122"/>
                          <a:cs typeface="宋体" panose="02010600030101010101" pitchFamily="2" charset="-122"/>
                        </a:rPr>
                        <a:t>门槛/评</a:t>
                      </a:r>
                      <a:r>
                        <a:rPr sz="1400" b="1" spc="-5" dirty="0">
                          <a:latin typeface="宋体" panose="02010600030101010101" pitchFamily="2" charset="-122"/>
                          <a:cs typeface="宋体" panose="02010600030101010101" pitchFamily="2" charset="-122"/>
                        </a:rPr>
                        <a:t>分</a:t>
                      </a:r>
                      <a:endParaRPr sz="1400">
                        <a:latin typeface="宋体" panose="02010600030101010101" pitchFamily="2" charset="-122"/>
                        <a:cs typeface="宋体" panose="02010600030101010101" pitchFamily="2" charset="-122"/>
                      </a:endParaRPr>
                    </a:p>
                  </a:txBody>
                  <a:tcPr marL="0" marR="0" marT="1079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r>
              <a:tr h="221614">
                <a:tc>
                  <a:txBody>
                    <a:bodyPr/>
                    <a:lstStyle/>
                    <a:p>
                      <a:pPr marL="5080">
                        <a:lnSpc>
                          <a:spcPts val="1645"/>
                        </a:lnSpc>
                      </a:pPr>
                      <a:r>
                        <a:rPr sz="1400" b="1" dirty="0">
                          <a:latin typeface="宋体" panose="02010600030101010101" pitchFamily="2" charset="-122"/>
                          <a:cs typeface="宋体" panose="02010600030101010101" pitchFamily="2" charset="-122"/>
                        </a:rPr>
                        <a:t>（2）证明企业依法成立的相关注册登记证件</a:t>
                      </a:r>
                      <a:r>
                        <a:rPr sz="1400" b="1" spc="-5" dirty="0">
                          <a:latin typeface="宋体" panose="02010600030101010101" pitchFamily="2" charset="-122"/>
                          <a:cs typeface="宋体" panose="02010600030101010101" pitchFamily="2" charset="-122"/>
                        </a:rPr>
                        <a:t>；</a:t>
                      </a:r>
                      <a:endParaRPr sz="1400">
                        <a:latin typeface="宋体" panose="02010600030101010101" pitchFamily="2" charset="-122"/>
                        <a:cs typeface="宋体" panose="02010600030101010101" pitchFamily="2" charset="-122"/>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gn="ctr">
                        <a:lnSpc>
                          <a:spcPts val="1645"/>
                        </a:lnSpc>
                      </a:pPr>
                      <a:r>
                        <a:rPr sz="1400" b="1" dirty="0">
                          <a:latin typeface="宋体" panose="02010600030101010101" pitchFamily="2" charset="-122"/>
                          <a:cs typeface="宋体" panose="02010600030101010101" pitchFamily="2" charset="-122"/>
                        </a:rPr>
                        <a:t>成立时</a:t>
                      </a:r>
                      <a:r>
                        <a:rPr sz="1400" b="1" spc="-5" dirty="0">
                          <a:latin typeface="宋体" panose="02010600030101010101" pitchFamily="2" charset="-122"/>
                          <a:cs typeface="宋体" panose="02010600030101010101" pitchFamily="2" charset="-122"/>
                        </a:rPr>
                        <a:t>间</a:t>
                      </a:r>
                      <a:endParaRPr sz="1400">
                        <a:latin typeface="宋体" panose="02010600030101010101" pitchFamily="2" charset="-122"/>
                        <a:cs typeface="宋体" panose="02010600030101010101" pitchFamily="2" charset="-122"/>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gn="ctr">
                        <a:lnSpc>
                          <a:spcPts val="1645"/>
                        </a:lnSpc>
                      </a:pPr>
                      <a:r>
                        <a:rPr sz="1400" b="1" dirty="0">
                          <a:latin typeface="宋体" panose="02010600030101010101" pitchFamily="2" charset="-122"/>
                          <a:cs typeface="宋体" panose="02010600030101010101" pitchFamily="2" charset="-122"/>
                        </a:rPr>
                        <a:t>工商、税</a:t>
                      </a:r>
                      <a:r>
                        <a:rPr sz="1400" b="1" spc="-5" dirty="0">
                          <a:latin typeface="宋体" panose="02010600030101010101" pitchFamily="2" charset="-122"/>
                          <a:cs typeface="宋体" panose="02010600030101010101" pitchFamily="2" charset="-122"/>
                        </a:rPr>
                        <a:t>务</a:t>
                      </a:r>
                      <a:endParaRPr sz="1400">
                        <a:latin typeface="宋体" panose="02010600030101010101" pitchFamily="2" charset="-122"/>
                        <a:cs typeface="宋体" panose="02010600030101010101" pitchFamily="2" charset="-122"/>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nSpc>
                          <a:spcPct val="100000"/>
                        </a:lnSpc>
                      </a:pPr>
                      <a:endParaRPr sz="1300">
                        <a:latin typeface="Times New Roman" panose="02020603050405020304"/>
                        <a:cs typeface="Times New Roman" panose="02020603050405020304"/>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gn="ctr">
                        <a:lnSpc>
                          <a:spcPts val="1645"/>
                        </a:lnSpc>
                      </a:pPr>
                      <a:r>
                        <a:rPr sz="1400" b="1" dirty="0">
                          <a:latin typeface="宋体" panose="02010600030101010101" pitchFamily="2" charset="-122"/>
                          <a:cs typeface="宋体" panose="02010600030101010101" pitchFamily="2" charset="-122"/>
                        </a:rPr>
                        <a:t>门</a:t>
                      </a:r>
                      <a:r>
                        <a:rPr sz="1400" b="1" spc="-5" dirty="0">
                          <a:latin typeface="宋体" panose="02010600030101010101" pitchFamily="2" charset="-122"/>
                          <a:cs typeface="宋体" panose="02010600030101010101" pitchFamily="2" charset="-122"/>
                        </a:rPr>
                        <a:t>槛</a:t>
                      </a:r>
                      <a:endParaRPr sz="1400">
                        <a:latin typeface="宋体" panose="02010600030101010101" pitchFamily="2" charset="-122"/>
                        <a:cs typeface="宋体" panose="02010600030101010101" pitchFamily="2" charset="-122"/>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r>
              <a:tr h="221615">
                <a:tc>
                  <a:txBody>
                    <a:bodyPr/>
                    <a:lstStyle/>
                    <a:p>
                      <a:pPr marL="5080">
                        <a:lnSpc>
                          <a:spcPts val="1645"/>
                        </a:lnSpc>
                      </a:pPr>
                      <a:r>
                        <a:rPr sz="1400" b="1" dirty="0">
                          <a:latin typeface="宋体" panose="02010600030101010101" pitchFamily="2" charset="-122"/>
                          <a:cs typeface="宋体" panose="02010600030101010101" pitchFamily="2" charset="-122"/>
                        </a:rPr>
                        <a:t>（3）企业人员证明材料、科技人员名单</a:t>
                      </a:r>
                      <a:r>
                        <a:rPr sz="1400" b="1" spc="-5" dirty="0">
                          <a:latin typeface="宋体" panose="02010600030101010101" pitchFamily="2" charset="-122"/>
                          <a:cs typeface="宋体" panose="02010600030101010101" pitchFamily="2" charset="-122"/>
                        </a:rPr>
                        <a:t>；</a:t>
                      </a:r>
                      <a:endParaRPr sz="1400">
                        <a:latin typeface="宋体" panose="02010600030101010101" pitchFamily="2" charset="-122"/>
                        <a:cs typeface="宋体" panose="02010600030101010101" pitchFamily="2" charset="-122"/>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gn="ctr">
                        <a:lnSpc>
                          <a:spcPts val="1645"/>
                        </a:lnSpc>
                      </a:pPr>
                      <a:r>
                        <a:rPr sz="1400" b="1" dirty="0">
                          <a:latin typeface="宋体" panose="02010600030101010101" pitchFamily="2" charset="-122"/>
                          <a:cs typeface="宋体" panose="02010600030101010101" pitchFamily="2" charset="-122"/>
                        </a:rPr>
                        <a:t>人员数</a:t>
                      </a:r>
                      <a:r>
                        <a:rPr sz="1400" b="1" spc="-5" dirty="0">
                          <a:latin typeface="宋体" panose="02010600030101010101" pitchFamily="2" charset="-122"/>
                          <a:cs typeface="宋体" panose="02010600030101010101" pitchFamily="2" charset="-122"/>
                        </a:rPr>
                        <a:t>量</a:t>
                      </a:r>
                      <a:endParaRPr sz="1400">
                        <a:latin typeface="宋体" panose="02010600030101010101" pitchFamily="2" charset="-122"/>
                        <a:cs typeface="宋体" panose="02010600030101010101" pitchFamily="2" charset="-122"/>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gn="ctr">
                        <a:lnSpc>
                          <a:spcPts val="1645"/>
                        </a:lnSpc>
                      </a:pPr>
                      <a:r>
                        <a:rPr sz="1400" b="1" dirty="0">
                          <a:latin typeface="宋体" panose="02010600030101010101" pitchFamily="2" charset="-122"/>
                          <a:cs typeface="宋体" panose="02010600030101010101" pitchFamily="2" charset="-122"/>
                        </a:rPr>
                        <a:t>社保、税</a:t>
                      </a:r>
                      <a:r>
                        <a:rPr sz="1400" b="1" spc="-5" dirty="0">
                          <a:latin typeface="宋体" panose="02010600030101010101" pitchFamily="2" charset="-122"/>
                          <a:cs typeface="宋体" panose="02010600030101010101" pitchFamily="2" charset="-122"/>
                        </a:rPr>
                        <a:t>务</a:t>
                      </a:r>
                      <a:endParaRPr sz="1400">
                        <a:latin typeface="宋体" panose="02010600030101010101" pitchFamily="2" charset="-122"/>
                        <a:cs typeface="宋体" panose="02010600030101010101" pitchFamily="2" charset="-122"/>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gn="ctr">
                        <a:lnSpc>
                          <a:spcPts val="1645"/>
                        </a:lnSpc>
                      </a:pPr>
                      <a:r>
                        <a:rPr sz="1400" b="1" dirty="0">
                          <a:latin typeface="宋体" panose="02010600030101010101" pitchFamily="2" charset="-122"/>
                          <a:cs typeface="宋体" panose="02010600030101010101" pitchFamily="2" charset="-122"/>
                        </a:rPr>
                        <a:t>研发/人</a:t>
                      </a:r>
                      <a:r>
                        <a:rPr sz="1400" b="1" spc="-5" dirty="0">
                          <a:latin typeface="宋体" panose="02010600030101010101" pitchFamily="2" charset="-122"/>
                          <a:cs typeface="宋体" panose="02010600030101010101" pitchFamily="2" charset="-122"/>
                        </a:rPr>
                        <a:t>力</a:t>
                      </a:r>
                      <a:endParaRPr sz="1400">
                        <a:latin typeface="宋体" panose="02010600030101010101" pitchFamily="2" charset="-122"/>
                        <a:cs typeface="宋体" panose="02010600030101010101" pitchFamily="2" charset="-122"/>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gn="ctr">
                        <a:lnSpc>
                          <a:spcPts val="1645"/>
                        </a:lnSpc>
                      </a:pPr>
                      <a:r>
                        <a:rPr sz="1400" b="1" dirty="0">
                          <a:latin typeface="宋体" panose="02010600030101010101" pitchFamily="2" charset="-122"/>
                          <a:cs typeface="宋体" panose="02010600030101010101" pitchFamily="2" charset="-122"/>
                        </a:rPr>
                        <a:t>门</a:t>
                      </a:r>
                      <a:r>
                        <a:rPr sz="1400" b="1" spc="-5" dirty="0">
                          <a:latin typeface="宋体" panose="02010600030101010101" pitchFamily="2" charset="-122"/>
                          <a:cs typeface="宋体" panose="02010600030101010101" pitchFamily="2" charset="-122"/>
                        </a:rPr>
                        <a:t>槛</a:t>
                      </a:r>
                      <a:endParaRPr sz="1400">
                        <a:latin typeface="宋体" panose="02010600030101010101" pitchFamily="2" charset="-122"/>
                        <a:cs typeface="宋体" panose="02010600030101010101" pitchFamily="2" charset="-122"/>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r>
              <a:tr h="443229">
                <a:tc>
                  <a:txBody>
                    <a:bodyPr/>
                    <a:lstStyle/>
                    <a:p>
                      <a:pPr marL="5080">
                        <a:lnSpc>
                          <a:spcPct val="100000"/>
                        </a:lnSpc>
                        <a:spcBef>
                          <a:spcPts val="850"/>
                        </a:spcBef>
                      </a:pPr>
                      <a:r>
                        <a:rPr sz="1400" b="1" dirty="0">
                          <a:latin typeface="宋体" panose="02010600030101010101" pitchFamily="2" charset="-122"/>
                          <a:cs typeface="宋体" panose="02010600030101010101" pitchFamily="2" charset="-122"/>
                        </a:rPr>
                        <a:t>（4）企业近三年所得税年度纳税申报表</a:t>
                      </a:r>
                      <a:r>
                        <a:rPr sz="1400" b="1" spc="-5" dirty="0">
                          <a:latin typeface="宋体" panose="02010600030101010101" pitchFamily="2" charset="-122"/>
                          <a:cs typeface="宋体" panose="02010600030101010101" pitchFamily="2" charset="-122"/>
                        </a:rPr>
                        <a:t>；</a:t>
                      </a:r>
                      <a:endParaRPr sz="1400">
                        <a:latin typeface="宋体" panose="02010600030101010101" pitchFamily="2" charset="-122"/>
                        <a:cs typeface="宋体" panose="02010600030101010101" pitchFamily="2" charset="-122"/>
                      </a:endParaRPr>
                    </a:p>
                  </a:txBody>
                  <a:tcPr marL="0" marR="0" marT="1079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gn="ctr">
                        <a:lnSpc>
                          <a:spcPct val="100000"/>
                        </a:lnSpc>
                        <a:spcBef>
                          <a:spcPts val="850"/>
                        </a:spcBef>
                      </a:pPr>
                      <a:r>
                        <a:rPr sz="1400" b="1" dirty="0">
                          <a:latin typeface="宋体" panose="02010600030101010101" pitchFamily="2" charset="-122"/>
                          <a:cs typeface="宋体" panose="02010600030101010101" pitchFamily="2" charset="-122"/>
                        </a:rPr>
                        <a:t>纳税完成、财务真</a:t>
                      </a:r>
                      <a:r>
                        <a:rPr sz="1400" b="1" spc="-5" dirty="0">
                          <a:latin typeface="宋体" panose="02010600030101010101" pitchFamily="2" charset="-122"/>
                          <a:cs typeface="宋体" panose="02010600030101010101" pitchFamily="2" charset="-122"/>
                        </a:rPr>
                        <a:t>实</a:t>
                      </a:r>
                      <a:endParaRPr sz="1400">
                        <a:latin typeface="宋体" panose="02010600030101010101" pitchFamily="2" charset="-122"/>
                        <a:cs typeface="宋体" panose="02010600030101010101" pitchFamily="2" charset="-122"/>
                      </a:endParaRPr>
                    </a:p>
                  </a:txBody>
                  <a:tcPr marL="0" marR="0" marT="1079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gn="ctr">
                        <a:lnSpc>
                          <a:spcPct val="100000"/>
                        </a:lnSpc>
                        <a:spcBef>
                          <a:spcPts val="850"/>
                        </a:spcBef>
                      </a:pPr>
                      <a:r>
                        <a:rPr sz="1400" b="1" dirty="0">
                          <a:latin typeface="宋体" panose="02010600030101010101" pitchFamily="2" charset="-122"/>
                          <a:cs typeface="宋体" panose="02010600030101010101" pitchFamily="2" charset="-122"/>
                        </a:rPr>
                        <a:t>税</a:t>
                      </a:r>
                      <a:r>
                        <a:rPr sz="1400" b="1" spc="-5" dirty="0">
                          <a:latin typeface="宋体" panose="02010600030101010101" pitchFamily="2" charset="-122"/>
                          <a:cs typeface="宋体" panose="02010600030101010101" pitchFamily="2" charset="-122"/>
                        </a:rPr>
                        <a:t>务</a:t>
                      </a:r>
                      <a:endParaRPr sz="1400">
                        <a:latin typeface="宋体" panose="02010600030101010101" pitchFamily="2" charset="-122"/>
                        <a:cs typeface="宋体" panose="02010600030101010101" pitchFamily="2" charset="-122"/>
                      </a:endParaRPr>
                    </a:p>
                  </a:txBody>
                  <a:tcPr marL="0" marR="0" marT="1079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gn="ctr">
                        <a:lnSpc>
                          <a:spcPct val="100000"/>
                        </a:lnSpc>
                        <a:spcBef>
                          <a:spcPts val="850"/>
                        </a:spcBef>
                      </a:pPr>
                      <a:r>
                        <a:rPr sz="1400" b="1" dirty="0">
                          <a:latin typeface="宋体" panose="02010600030101010101" pitchFamily="2" charset="-122"/>
                          <a:cs typeface="宋体" panose="02010600030101010101" pitchFamily="2" charset="-122"/>
                        </a:rPr>
                        <a:t>财</a:t>
                      </a:r>
                      <a:r>
                        <a:rPr sz="1400" b="1" spc="-5" dirty="0">
                          <a:latin typeface="宋体" panose="02010600030101010101" pitchFamily="2" charset="-122"/>
                          <a:cs typeface="宋体" panose="02010600030101010101" pitchFamily="2" charset="-122"/>
                        </a:rPr>
                        <a:t>务</a:t>
                      </a:r>
                      <a:endParaRPr sz="1400">
                        <a:latin typeface="宋体" panose="02010600030101010101" pitchFamily="2" charset="-122"/>
                        <a:cs typeface="宋体" panose="02010600030101010101" pitchFamily="2" charset="-122"/>
                      </a:endParaRPr>
                    </a:p>
                  </a:txBody>
                  <a:tcPr marL="0" marR="0" marT="1079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gn="ctr">
                        <a:lnSpc>
                          <a:spcPct val="100000"/>
                        </a:lnSpc>
                        <a:spcBef>
                          <a:spcPts val="850"/>
                        </a:spcBef>
                      </a:pPr>
                      <a:r>
                        <a:rPr sz="1400" b="1" dirty="0">
                          <a:latin typeface="宋体" panose="02010600030101010101" pitchFamily="2" charset="-122"/>
                          <a:cs typeface="宋体" panose="02010600030101010101" pitchFamily="2" charset="-122"/>
                        </a:rPr>
                        <a:t>门</a:t>
                      </a:r>
                      <a:r>
                        <a:rPr sz="1400" b="1" spc="-5" dirty="0">
                          <a:latin typeface="宋体" panose="02010600030101010101" pitchFamily="2" charset="-122"/>
                          <a:cs typeface="宋体" panose="02010600030101010101" pitchFamily="2" charset="-122"/>
                        </a:rPr>
                        <a:t>槛</a:t>
                      </a:r>
                      <a:endParaRPr sz="1400">
                        <a:latin typeface="宋体" panose="02010600030101010101" pitchFamily="2" charset="-122"/>
                        <a:cs typeface="宋体" panose="02010600030101010101" pitchFamily="2" charset="-122"/>
                      </a:endParaRPr>
                    </a:p>
                  </a:txBody>
                  <a:tcPr marL="0" marR="0" marT="1079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r>
              <a:tr h="221614">
                <a:tc>
                  <a:txBody>
                    <a:bodyPr/>
                    <a:lstStyle/>
                    <a:p>
                      <a:pPr marL="5080">
                        <a:lnSpc>
                          <a:spcPts val="1645"/>
                        </a:lnSpc>
                      </a:pPr>
                      <a:r>
                        <a:rPr sz="1400" b="1" dirty="0">
                          <a:latin typeface="宋体" panose="02010600030101010101" pitchFamily="2" charset="-122"/>
                          <a:cs typeface="宋体" panose="02010600030101010101" pitchFamily="2" charset="-122"/>
                        </a:rPr>
                        <a:t>（5）近3个会计年度的财务审计报告</a:t>
                      </a:r>
                      <a:r>
                        <a:rPr sz="1400" b="1" spc="-5" dirty="0">
                          <a:latin typeface="宋体" panose="02010600030101010101" pitchFamily="2" charset="-122"/>
                          <a:cs typeface="宋体" panose="02010600030101010101" pitchFamily="2" charset="-122"/>
                        </a:rPr>
                        <a:t>；</a:t>
                      </a:r>
                      <a:endParaRPr sz="1400">
                        <a:latin typeface="宋体" panose="02010600030101010101" pitchFamily="2" charset="-122"/>
                        <a:cs typeface="宋体" panose="02010600030101010101" pitchFamily="2" charset="-122"/>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gn="ctr">
                        <a:lnSpc>
                          <a:spcPts val="1645"/>
                        </a:lnSpc>
                      </a:pPr>
                      <a:r>
                        <a:rPr sz="1400" b="1" dirty="0">
                          <a:latin typeface="宋体" panose="02010600030101010101" pitchFamily="2" charset="-122"/>
                          <a:cs typeface="宋体" panose="02010600030101010101" pitchFamily="2" charset="-122"/>
                        </a:rPr>
                        <a:t>成长</a:t>
                      </a:r>
                      <a:r>
                        <a:rPr sz="1400" b="1" spc="-5" dirty="0">
                          <a:latin typeface="宋体" panose="02010600030101010101" pitchFamily="2" charset="-122"/>
                          <a:cs typeface="宋体" panose="02010600030101010101" pitchFamily="2" charset="-122"/>
                        </a:rPr>
                        <a:t>性</a:t>
                      </a:r>
                      <a:endParaRPr sz="1400">
                        <a:latin typeface="宋体" panose="02010600030101010101" pitchFamily="2" charset="-122"/>
                        <a:cs typeface="宋体" panose="02010600030101010101" pitchFamily="2" charset="-122"/>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gn="ctr">
                        <a:lnSpc>
                          <a:spcPts val="1645"/>
                        </a:lnSpc>
                      </a:pPr>
                      <a:r>
                        <a:rPr sz="1400" b="1" dirty="0">
                          <a:latin typeface="宋体" panose="02010600030101010101" pitchFamily="2" charset="-122"/>
                          <a:cs typeface="宋体" panose="02010600030101010101" pitchFamily="2" charset="-122"/>
                        </a:rPr>
                        <a:t>审计机</a:t>
                      </a:r>
                      <a:r>
                        <a:rPr sz="1400" b="1" spc="-5" dirty="0">
                          <a:latin typeface="宋体" panose="02010600030101010101" pitchFamily="2" charset="-122"/>
                          <a:cs typeface="宋体" panose="02010600030101010101" pitchFamily="2" charset="-122"/>
                        </a:rPr>
                        <a:t>构</a:t>
                      </a:r>
                      <a:endParaRPr sz="1400">
                        <a:latin typeface="宋体" panose="02010600030101010101" pitchFamily="2" charset="-122"/>
                        <a:cs typeface="宋体" panose="02010600030101010101" pitchFamily="2" charset="-122"/>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gn="ctr">
                        <a:lnSpc>
                          <a:spcPts val="1645"/>
                        </a:lnSpc>
                      </a:pPr>
                      <a:r>
                        <a:rPr sz="1400" b="1" dirty="0">
                          <a:latin typeface="宋体" panose="02010600030101010101" pitchFamily="2" charset="-122"/>
                          <a:cs typeface="宋体" panose="02010600030101010101" pitchFamily="2" charset="-122"/>
                        </a:rPr>
                        <a:t>财</a:t>
                      </a:r>
                      <a:r>
                        <a:rPr sz="1400" b="1" spc="-5" dirty="0">
                          <a:latin typeface="宋体" panose="02010600030101010101" pitchFamily="2" charset="-122"/>
                          <a:cs typeface="宋体" panose="02010600030101010101" pitchFamily="2" charset="-122"/>
                        </a:rPr>
                        <a:t>务</a:t>
                      </a:r>
                      <a:endParaRPr sz="1400">
                        <a:latin typeface="宋体" panose="02010600030101010101" pitchFamily="2" charset="-122"/>
                        <a:cs typeface="宋体" panose="02010600030101010101" pitchFamily="2" charset="-122"/>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gn="ctr">
                        <a:lnSpc>
                          <a:spcPts val="1645"/>
                        </a:lnSpc>
                      </a:pPr>
                      <a:r>
                        <a:rPr sz="1400" b="1" dirty="0">
                          <a:latin typeface="宋体" panose="02010600030101010101" pitchFamily="2" charset="-122"/>
                          <a:cs typeface="宋体" panose="02010600030101010101" pitchFamily="2" charset="-122"/>
                        </a:rPr>
                        <a:t>评</a:t>
                      </a:r>
                      <a:r>
                        <a:rPr sz="1400" b="1" spc="-5" dirty="0">
                          <a:latin typeface="宋体" panose="02010600030101010101" pitchFamily="2" charset="-122"/>
                          <a:cs typeface="宋体" panose="02010600030101010101" pitchFamily="2" charset="-122"/>
                        </a:rPr>
                        <a:t>分</a:t>
                      </a:r>
                      <a:endParaRPr sz="1400">
                        <a:latin typeface="宋体" panose="02010600030101010101" pitchFamily="2" charset="-122"/>
                        <a:cs typeface="宋体" panose="02010600030101010101" pitchFamily="2" charset="-122"/>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r>
              <a:tr h="665480">
                <a:tc>
                  <a:txBody>
                    <a:bodyPr/>
                    <a:lstStyle/>
                    <a:p>
                      <a:pPr marL="5080" marR="47625">
                        <a:lnSpc>
                          <a:spcPct val="100000"/>
                        </a:lnSpc>
                        <a:spcBef>
                          <a:spcPts val="885"/>
                        </a:spcBef>
                      </a:pPr>
                      <a:r>
                        <a:rPr sz="1400" b="1" dirty="0">
                          <a:latin typeface="宋体" panose="02010600030101010101" pitchFamily="2" charset="-122"/>
                          <a:cs typeface="宋体" panose="02010600030101010101" pitchFamily="2" charset="-122"/>
                        </a:rPr>
                        <a:t>（6）企业近3个会计年度研究开发费用和近1个会计年度高新</a:t>
                      </a:r>
                      <a:r>
                        <a:rPr sz="1400" b="1" spc="-5" dirty="0">
                          <a:latin typeface="宋体" panose="02010600030101010101" pitchFamily="2" charset="-122"/>
                          <a:cs typeface="宋体" panose="02010600030101010101" pitchFamily="2" charset="-122"/>
                        </a:rPr>
                        <a:t>技 </a:t>
                      </a:r>
                      <a:r>
                        <a:rPr sz="1400" b="1" dirty="0">
                          <a:latin typeface="宋体" panose="02010600030101010101" pitchFamily="2" charset="-122"/>
                          <a:cs typeface="宋体" panose="02010600030101010101" pitchFamily="2" charset="-122"/>
                        </a:rPr>
                        <a:t>术产品（服务）收入的专项审计报告，中介机构资质证明材料</a:t>
                      </a:r>
                      <a:r>
                        <a:rPr sz="1400" b="1" spc="-5" dirty="0">
                          <a:latin typeface="宋体" panose="02010600030101010101" pitchFamily="2" charset="-122"/>
                          <a:cs typeface="宋体" panose="02010600030101010101" pitchFamily="2" charset="-122"/>
                        </a:rPr>
                        <a:t>；</a:t>
                      </a:r>
                      <a:endParaRPr sz="1400">
                        <a:latin typeface="宋体" panose="02010600030101010101" pitchFamily="2" charset="-122"/>
                        <a:cs typeface="宋体" panose="02010600030101010101" pitchFamily="2" charset="-122"/>
                      </a:endParaRPr>
                    </a:p>
                  </a:txBody>
                  <a:tcPr marL="0" marR="0" marT="11239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nSpc>
                          <a:spcPct val="100000"/>
                        </a:lnSpc>
                      </a:pPr>
                      <a:endParaRPr sz="1500">
                        <a:latin typeface="Times New Roman" panose="02020603050405020304"/>
                        <a:cs typeface="Times New Roman" panose="02020603050405020304"/>
                      </a:endParaRPr>
                    </a:p>
                    <a:p>
                      <a:pPr algn="ctr">
                        <a:lnSpc>
                          <a:spcPct val="100000"/>
                        </a:lnSpc>
                      </a:pPr>
                      <a:r>
                        <a:rPr sz="1400" b="1" dirty="0">
                          <a:latin typeface="宋体" panose="02010600030101010101" pitchFamily="2" charset="-122"/>
                          <a:cs typeface="宋体" panose="02010600030101010101" pitchFamily="2" charset="-122"/>
                        </a:rPr>
                        <a:t>研发费用比例、高新技术产品比</a:t>
                      </a:r>
                      <a:r>
                        <a:rPr sz="1400" b="1" spc="-5" dirty="0">
                          <a:latin typeface="宋体" panose="02010600030101010101" pitchFamily="2" charset="-122"/>
                          <a:cs typeface="宋体" panose="02010600030101010101" pitchFamily="2" charset="-122"/>
                        </a:rPr>
                        <a:t>例</a:t>
                      </a:r>
                      <a:endParaRPr sz="1400">
                        <a:latin typeface="宋体" panose="02010600030101010101" pitchFamily="2" charset="-122"/>
                        <a:cs typeface="宋体" panose="02010600030101010101" pitchFamily="2" charset="-122"/>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nSpc>
                          <a:spcPct val="100000"/>
                        </a:lnSpc>
                      </a:pPr>
                      <a:endParaRPr sz="1500">
                        <a:latin typeface="Times New Roman" panose="02020603050405020304"/>
                        <a:cs typeface="Times New Roman" panose="02020603050405020304"/>
                      </a:endParaRPr>
                    </a:p>
                    <a:p>
                      <a:pPr algn="ctr">
                        <a:lnSpc>
                          <a:spcPct val="100000"/>
                        </a:lnSpc>
                      </a:pPr>
                      <a:r>
                        <a:rPr sz="1400" b="1" dirty="0">
                          <a:latin typeface="宋体" panose="02010600030101010101" pitchFamily="2" charset="-122"/>
                          <a:cs typeface="宋体" panose="02010600030101010101" pitchFamily="2" charset="-122"/>
                        </a:rPr>
                        <a:t>审计机</a:t>
                      </a:r>
                      <a:r>
                        <a:rPr sz="1400" b="1" spc="-5" dirty="0">
                          <a:latin typeface="宋体" panose="02010600030101010101" pitchFamily="2" charset="-122"/>
                          <a:cs typeface="宋体" panose="02010600030101010101" pitchFamily="2" charset="-122"/>
                        </a:rPr>
                        <a:t>构</a:t>
                      </a:r>
                      <a:endParaRPr sz="1400">
                        <a:latin typeface="宋体" panose="02010600030101010101" pitchFamily="2" charset="-122"/>
                        <a:cs typeface="宋体" panose="02010600030101010101" pitchFamily="2" charset="-122"/>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nSpc>
                          <a:spcPct val="100000"/>
                        </a:lnSpc>
                      </a:pPr>
                      <a:endParaRPr sz="1500">
                        <a:latin typeface="Times New Roman" panose="02020603050405020304"/>
                        <a:cs typeface="Times New Roman" panose="02020603050405020304"/>
                      </a:endParaRPr>
                    </a:p>
                    <a:p>
                      <a:pPr algn="ctr">
                        <a:lnSpc>
                          <a:spcPct val="100000"/>
                        </a:lnSpc>
                      </a:pPr>
                      <a:r>
                        <a:rPr sz="1400" b="1" dirty="0">
                          <a:latin typeface="宋体" panose="02010600030101010101" pitchFamily="2" charset="-122"/>
                          <a:cs typeface="宋体" panose="02010600030101010101" pitchFamily="2" charset="-122"/>
                        </a:rPr>
                        <a:t>财</a:t>
                      </a:r>
                      <a:r>
                        <a:rPr sz="1400" b="1" spc="-5" dirty="0">
                          <a:latin typeface="宋体" panose="02010600030101010101" pitchFamily="2" charset="-122"/>
                          <a:cs typeface="宋体" panose="02010600030101010101" pitchFamily="2" charset="-122"/>
                        </a:rPr>
                        <a:t>务</a:t>
                      </a:r>
                      <a:endParaRPr sz="1400">
                        <a:latin typeface="宋体" panose="02010600030101010101" pitchFamily="2" charset="-122"/>
                        <a:cs typeface="宋体" panose="02010600030101010101" pitchFamily="2" charset="-122"/>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nSpc>
                          <a:spcPct val="100000"/>
                        </a:lnSpc>
                      </a:pPr>
                      <a:endParaRPr sz="1500">
                        <a:latin typeface="Times New Roman" panose="02020603050405020304"/>
                        <a:cs typeface="Times New Roman" panose="02020603050405020304"/>
                      </a:endParaRPr>
                    </a:p>
                    <a:p>
                      <a:pPr algn="ctr">
                        <a:lnSpc>
                          <a:spcPct val="100000"/>
                        </a:lnSpc>
                      </a:pPr>
                      <a:r>
                        <a:rPr sz="1400" b="1" dirty="0">
                          <a:latin typeface="宋体" panose="02010600030101010101" pitchFamily="2" charset="-122"/>
                          <a:cs typeface="宋体" panose="02010600030101010101" pitchFamily="2" charset="-122"/>
                        </a:rPr>
                        <a:t>门</a:t>
                      </a:r>
                      <a:r>
                        <a:rPr sz="1400" b="1" spc="-5" dirty="0">
                          <a:latin typeface="宋体" panose="02010600030101010101" pitchFamily="2" charset="-122"/>
                          <a:cs typeface="宋体" panose="02010600030101010101" pitchFamily="2" charset="-122"/>
                        </a:rPr>
                        <a:t>槛</a:t>
                      </a:r>
                      <a:endParaRPr sz="1400">
                        <a:latin typeface="宋体" panose="02010600030101010101" pitchFamily="2" charset="-122"/>
                        <a:cs typeface="宋体" panose="02010600030101010101" pitchFamily="2" charset="-122"/>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r>
              <a:tr h="443229">
                <a:tc>
                  <a:txBody>
                    <a:bodyPr/>
                    <a:lstStyle/>
                    <a:p>
                      <a:pPr marL="5080">
                        <a:lnSpc>
                          <a:spcPct val="100000"/>
                        </a:lnSpc>
                        <a:spcBef>
                          <a:spcPts val="850"/>
                        </a:spcBef>
                      </a:pPr>
                      <a:r>
                        <a:rPr sz="1400" b="1" dirty="0">
                          <a:latin typeface="宋体" panose="02010600030101010101" pitchFamily="2" charset="-122"/>
                          <a:cs typeface="宋体" panose="02010600030101010101" pitchFamily="2" charset="-122"/>
                        </a:rPr>
                        <a:t>（7）研发项目立项报告、中期检查报告、结题验收报告等</a:t>
                      </a:r>
                      <a:r>
                        <a:rPr sz="1400" b="1" spc="-5" dirty="0">
                          <a:latin typeface="宋体" panose="02010600030101010101" pitchFamily="2" charset="-122"/>
                          <a:cs typeface="宋体" panose="02010600030101010101" pitchFamily="2" charset="-122"/>
                        </a:rPr>
                        <a:t>；</a:t>
                      </a:r>
                      <a:endParaRPr sz="1400">
                        <a:latin typeface="宋体" panose="02010600030101010101" pitchFamily="2" charset="-122"/>
                        <a:cs typeface="宋体" panose="02010600030101010101" pitchFamily="2" charset="-122"/>
                      </a:endParaRPr>
                    </a:p>
                  </a:txBody>
                  <a:tcPr marL="0" marR="0" marT="1079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gn="ctr">
                        <a:lnSpc>
                          <a:spcPct val="100000"/>
                        </a:lnSpc>
                        <a:spcBef>
                          <a:spcPts val="850"/>
                        </a:spcBef>
                      </a:pPr>
                      <a:r>
                        <a:rPr sz="1400" b="1" dirty="0">
                          <a:latin typeface="宋体" panose="02010600030101010101" pitchFamily="2" charset="-122"/>
                          <a:cs typeface="宋体" panose="02010600030101010101" pitchFamily="2" charset="-122"/>
                        </a:rPr>
                        <a:t>RD真实性、技术含</a:t>
                      </a:r>
                      <a:r>
                        <a:rPr sz="1400" b="1" spc="-5" dirty="0">
                          <a:latin typeface="宋体" panose="02010600030101010101" pitchFamily="2" charset="-122"/>
                          <a:cs typeface="宋体" panose="02010600030101010101" pitchFamily="2" charset="-122"/>
                        </a:rPr>
                        <a:t>量</a:t>
                      </a:r>
                      <a:endParaRPr sz="1400">
                        <a:latin typeface="宋体" panose="02010600030101010101" pitchFamily="2" charset="-122"/>
                        <a:cs typeface="宋体" panose="02010600030101010101" pitchFamily="2" charset="-122"/>
                      </a:endParaRPr>
                    </a:p>
                  </a:txBody>
                  <a:tcPr marL="0" marR="0" marT="1079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nSpc>
                          <a:spcPct val="100000"/>
                        </a:lnSpc>
                      </a:pPr>
                      <a:endParaRPr sz="1400">
                        <a:latin typeface="Times New Roman" panose="02020603050405020304"/>
                        <a:cs typeface="Times New Roman" panose="02020603050405020304"/>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gn="ctr">
                        <a:lnSpc>
                          <a:spcPct val="100000"/>
                        </a:lnSpc>
                        <a:spcBef>
                          <a:spcPts val="850"/>
                        </a:spcBef>
                      </a:pPr>
                      <a:r>
                        <a:rPr sz="1400" b="1" dirty="0">
                          <a:latin typeface="宋体" panose="02010600030101010101" pitchFamily="2" charset="-122"/>
                          <a:cs typeface="宋体" panose="02010600030101010101" pitchFamily="2" charset="-122"/>
                        </a:rPr>
                        <a:t>研</a:t>
                      </a:r>
                      <a:r>
                        <a:rPr sz="1400" b="1" spc="-5" dirty="0">
                          <a:latin typeface="宋体" panose="02010600030101010101" pitchFamily="2" charset="-122"/>
                          <a:cs typeface="宋体" panose="02010600030101010101" pitchFamily="2" charset="-122"/>
                        </a:rPr>
                        <a:t>发</a:t>
                      </a:r>
                      <a:endParaRPr sz="1400">
                        <a:latin typeface="宋体" panose="02010600030101010101" pitchFamily="2" charset="-122"/>
                        <a:cs typeface="宋体" panose="02010600030101010101" pitchFamily="2" charset="-122"/>
                      </a:endParaRPr>
                    </a:p>
                  </a:txBody>
                  <a:tcPr marL="0" marR="0" marT="1079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gn="ctr">
                        <a:lnSpc>
                          <a:spcPct val="100000"/>
                        </a:lnSpc>
                        <a:spcBef>
                          <a:spcPts val="850"/>
                        </a:spcBef>
                      </a:pPr>
                      <a:r>
                        <a:rPr sz="1400" b="1" dirty="0">
                          <a:latin typeface="宋体" panose="02010600030101010101" pitchFamily="2" charset="-122"/>
                          <a:cs typeface="宋体" panose="02010600030101010101" pitchFamily="2" charset="-122"/>
                        </a:rPr>
                        <a:t>门槛/评</a:t>
                      </a:r>
                      <a:r>
                        <a:rPr sz="1400" b="1" spc="-5" dirty="0">
                          <a:latin typeface="宋体" panose="02010600030101010101" pitchFamily="2" charset="-122"/>
                          <a:cs typeface="宋体" panose="02010600030101010101" pitchFamily="2" charset="-122"/>
                        </a:rPr>
                        <a:t>分</a:t>
                      </a:r>
                      <a:endParaRPr sz="1400">
                        <a:latin typeface="宋体" panose="02010600030101010101" pitchFamily="2" charset="-122"/>
                        <a:cs typeface="宋体" panose="02010600030101010101" pitchFamily="2" charset="-122"/>
                      </a:endParaRPr>
                    </a:p>
                  </a:txBody>
                  <a:tcPr marL="0" marR="0" marT="1079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r>
              <a:tr h="443229">
                <a:tc>
                  <a:txBody>
                    <a:bodyPr/>
                    <a:lstStyle/>
                    <a:p>
                      <a:pPr marL="5080">
                        <a:lnSpc>
                          <a:spcPct val="100000"/>
                        </a:lnSpc>
                        <a:spcBef>
                          <a:spcPts val="850"/>
                        </a:spcBef>
                      </a:pPr>
                      <a:r>
                        <a:rPr sz="1400" b="1" dirty="0">
                          <a:latin typeface="宋体" panose="02010600030101010101" pitchFamily="2" charset="-122"/>
                          <a:cs typeface="宋体" panose="02010600030101010101" pitchFamily="2" charset="-122"/>
                        </a:rPr>
                        <a:t>（8）有效知识产权证明材料</a:t>
                      </a:r>
                      <a:r>
                        <a:rPr sz="1400" b="1" spc="-5" dirty="0">
                          <a:latin typeface="宋体" panose="02010600030101010101" pitchFamily="2" charset="-122"/>
                          <a:cs typeface="宋体" panose="02010600030101010101" pitchFamily="2" charset="-122"/>
                        </a:rPr>
                        <a:t>；</a:t>
                      </a:r>
                      <a:endParaRPr sz="1400">
                        <a:latin typeface="宋体" panose="02010600030101010101" pitchFamily="2" charset="-122"/>
                        <a:cs typeface="宋体" panose="02010600030101010101" pitchFamily="2" charset="-122"/>
                      </a:endParaRPr>
                    </a:p>
                  </a:txBody>
                  <a:tcPr marL="0" marR="0" marT="1079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gn="ctr">
                        <a:lnSpc>
                          <a:spcPct val="100000"/>
                        </a:lnSpc>
                        <a:spcBef>
                          <a:spcPts val="850"/>
                        </a:spcBef>
                      </a:pPr>
                      <a:r>
                        <a:rPr sz="1400" b="1" dirty="0">
                          <a:latin typeface="宋体" panose="02010600030101010101" pitchFamily="2" charset="-122"/>
                          <a:cs typeface="宋体" panose="02010600030101010101" pitchFamily="2" charset="-122"/>
                        </a:rPr>
                        <a:t>IP真实性、技术含</a:t>
                      </a:r>
                      <a:r>
                        <a:rPr sz="1400" b="1" spc="-5" dirty="0">
                          <a:latin typeface="宋体" panose="02010600030101010101" pitchFamily="2" charset="-122"/>
                          <a:cs typeface="宋体" panose="02010600030101010101" pitchFamily="2" charset="-122"/>
                        </a:rPr>
                        <a:t>量</a:t>
                      </a:r>
                      <a:endParaRPr sz="1400">
                        <a:latin typeface="宋体" panose="02010600030101010101" pitchFamily="2" charset="-122"/>
                        <a:cs typeface="宋体" panose="02010600030101010101" pitchFamily="2" charset="-122"/>
                      </a:endParaRPr>
                    </a:p>
                  </a:txBody>
                  <a:tcPr marL="0" marR="0" marT="1079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gn="ctr">
                        <a:lnSpc>
                          <a:spcPct val="100000"/>
                        </a:lnSpc>
                        <a:spcBef>
                          <a:spcPts val="850"/>
                        </a:spcBef>
                      </a:pPr>
                      <a:r>
                        <a:rPr sz="1400" b="1" dirty="0">
                          <a:latin typeface="宋体" panose="02010600030101010101" pitchFamily="2" charset="-122"/>
                          <a:cs typeface="宋体" panose="02010600030101010101" pitchFamily="2" charset="-122"/>
                        </a:rPr>
                        <a:t>知识产权局、版权</a:t>
                      </a:r>
                      <a:r>
                        <a:rPr sz="1400" b="1" spc="-5" dirty="0">
                          <a:latin typeface="宋体" panose="02010600030101010101" pitchFamily="2" charset="-122"/>
                          <a:cs typeface="宋体" panose="02010600030101010101" pitchFamily="2" charset="-122"/>
                        </a:rPr>
                        <a:t>局</a:t>
                      </a:r>
                      <a:endParaRPr sz="1400">
                        <a:latin typeface="宋体" panose="02010600030101010101" pitchFamily="2" charset="-122"/>
                        <a:cs typeface="宋体" panose="02010600030101010101" pitchFamily="2" charset="-122"/>
                      </a:endParaRPr>
                    </a:p>
                  </a:txBody>
                  <a:tcPr marL="0" marR="0" marT="1079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gn="ctr">
                        <a:lnSpc>
                          <a:spcPct val="100000"/>
                        </a:lnSpc>
                        <a:spcBef>
                          <a:spcPts val="850"/>
                        </a:spcBef>
                      </a:pPr>
                      <a:r>
                        <a:rPr sz="1400" b="1" dirty="0">
                          <a:latin typeface="宋体" panose="02010600030101010101" pitchFamily="2" charset="-122"/>
                          <a:cs typeface="宋体" panose="02010600030101010101" pitchFamily="2" charset="-122"/>
                        </a:rPr>
                        <a:t>研</a:t>
                      </a:r>
                      <a:r>
                        <a:rPr sz="1400" b="1" spc="-5" dirty="0">
                          <a:latin typeface="宋体" panose="02010600030101010101" pitchFamily="2" charset="-122"/>
                          <a:cs typeface="宋体" panose="02010600030101010101" pitchFamily="2" charset="-122"/>
                        </a:rPr>
                        <a:t>发</a:t>
                      </a:r>
                      <a:endParaRPr sz="1400">
                        <a:latin typeface="宋体" panose="02010600030101010101" pitchFamily="2" charset="-122"/>
                        <a:cs typeface="宋体" panose="02010600030101010101" pitchFamily="2" charset="-122"/>
                      </a:endParaRPr>
                    </a:p>
                  </a:txBody>
                  <a:tcPr marL="0" marR="0" marT="1079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gn="ctr">
                        <a:lnSpc>
                          <a:spcPct val="100000"/>
                        </a:lnSpc>
                        <a:spcBef>
                          <a:spcPts val="850"/>
                        </a:spcBef>
                      </a:pPr>
                      <a:r>
                        <a:rPr sz="1400" b="1" dirty="0">
                          <a:latin typeface="宋体" panose="02010600030101010101" pitchFamily="2" charset="-122"/>
                          <a:cs typeface="宋体" panose="02010600030101010101" pitchFamily="2" charset="-122"/>
                        </a:rPr>
                        <a:t>评</a:t>
                      </a:r>
                      <a:r>
                        <a:rPr sz="1400" b="1" spc="-5" dirty="0">
                          <a:latin typeface="宋体" panose="02010600030101010101" pitchFamily="2" charset="-122"/>
                          <a:cs typeface="宋体" panose="02010600030101010101" pitchFamily="2" charset="-122"/>
                        </a:rPr>
                        <a:t>分</a:t>
                      </a:r>
                      <a:endParaRPr sz="1400">
                        <a:latin typeface="宋体" panose="02010600030101010101" pitchFamily="2" charset="-122"/>
                        <a:cs typeface="宋体" panose="02010600030101010101" pitchFamily="2" charset="-122"/>
                      </a:endParaRPr>
                    </a:p>
                  </a:txBody>
                  <a:tcPr marL="0" marR="0" marT="1079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r>
              <a:tr h="443230">
                <a:tc>
                  <a:txBody>
                    <a:bodyPr/>
                    <a:lstStyle/>
                    <a:p>
                      <a:pPr marL="5080">
                        <a:lnSpc>
                          <a:spcPct val="100000"/>
                        </a:lnSpc>
                        <a:spcBef>
                          <a:spcPts val="850"/>
                        </a:spcBef>
                      </a:pPr>
                      <a:r>
                        <a:rPr sz="1400" b="1" dirty="0">
                          <a:latin typeface="宋体" panose="02010600030101010101" pitchFamily="2" charset="-122"/>
                          <a:cs typeface="宋体" panose="02010600030101010101" pitchFamily="2" charset="-122"/>
                        </a:rPr>
                        <a:t>（9）科技成果转化证明材料</a:t>
                      </a:r>
                      <a:r>
                        <a:rPr sz="1400" b="1" spc="-5" dirty="0">
                          <a:latin typeface="宋体" panose="02010600030101010101" pitchFamily="2" charset="-122"/>
                          <a:cs typeface="宋体" panose="02010600030101010101" pitchFamily="2" charset="-122"/>
                        </a:rPr>
                        <a:t>；</a:t>
                      </a:r>
                      <a:endParaRPr sz="1400">
                        <a:latin typeface="宋体" panose="02010600030101010101" pitchFamily="2" charset="-122"/>
                        <a:cs typeface="宋体" panose="02010600030101010101" pitchFamily="2" charset="-122"/>
                      </a:endParaRPr>
                    </a:p>
                  </a:txBody>
                  <a:tcPr marL="0" marR="0" marT="1079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gn="ctr">
                        <a:lnSpc>
                          <a:spcPct val="100000"/>
                        </a:lnSpc>
                        <a:spcBef>
                          <a:spcPts val="850"/>
                        </a:spcBef>
                      </a:pPr>
                      <a:r>
                        <a:rPr sz="1400" b="1" dirty="0">
                          <a:latin typeface="宋体" panose="02010600030101010101" pitchFamily="2" charset="-122"/>
                          <a:cs typeface="宋体" panose="02010600030101010101" pitchFamily="2" charset="-122"/>
                        </a:rPr>
                        <a:t>科技成果转化真实性、有效</a:t>
                      </a:r>
                      <a:r>
                        <a:rPr sz="1400" b="1" spc="-5" dirty="0">
                          <a:latin typeface="宋体" panose="02010600030101010101" pitchFamily="2" charset="-122"/>
                          <a:cs typeface="宋体" panose="02010600030101010101" pitchFamily="2" charset="-122"/>
                        </a:rPr>
                        <a:t>性</a:t>
                      </a:r>
                      <a:endParaRPr sz="1400">
                        <a:latin typeface="宋体" panose="02010600030101010101" pitchFamily="2" charset="-122"/>
                        <a:cs typeface="宋体" panose="02010600030101010101" pitchFamily="2" charset="-122"/>
                      </a:endParaRPr>
                    </a:p>
                  </a:txBody>
                  <a:tcPr marL="0" marR="0" marT="1079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gn="ctr">
                        <a:lnSpc>
                          <a:spcPct val="100000"/>
                        </a:lnSpc>
                        <a:spcBef>
                          <a:spcPts val="850"/>
                        </a:spcBef>
                      </a:pPr>
                      <a:r>
                        <a:rPr sz="1400" b="1" dirty="0">
                          <a:latin typeface="宋体" panose="02010600030101010101" pitchFamily="2" charset="-122"/>
                          <a:cs typeface="宋体" panose="02010600030101010101" pitchFamily="2" charset="-122"/>
                        </a:rPr>
                        <a:t>鉴定机构、客</a:t>
                      </a:r>
                      <a:r>
                        <a:rPr sz="1400" b="1" spc="-5" dirty="0">
                          <a:latin typeface="宋体" panose="02010600030101010101" pitchFamily="2" charset="-122"/>
                          <a:cs typeface="宋体" panose="02010600030101010101" pitchFamily="2" charset="-122"/>
                        </a:rPr>
                        <a:t>户</a:t>
                      </a:r>
                      <a:endParaRPr sz="1400" dirty="0">
                        <a:latin typeface="宋体" panose="02010600030101010101" pitchFamily="2" charset="-122"/>
                        <a:cs typeface="宋体" panose="02010600030101010101" pitchFamily="2" charset="-122"/>
                      </a:endParaRPr>
                    </a:p>
                  </a:txBody>
                  <a:tcPr marL="0" marR="0" marT="1079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gn="ctr">
                        <a:lnSpc>
                          <a:spcPct val="100000"/>
                        </a:lnSpc>
                        <a:spcBef>
                          <a:spcPts val="850"/>
                        </a:spcBef>
                      </a:pPr>
                      <a:r>
                        <a:rPr sz="1400" b="1" dirty="0">
                          <a:latin typeface="宋体" panose="02010600030101010101" pitchFamily="2" charset="-122"/>
                          <a:cs typeface="宋体" panose="02010600030101010101" pitchFamily="2" charset="-122"/>
                        </a:rPr>
                        <a:t>研发/财务/市</a:t>
                      </a:r>
                      <a:r>
                        <a:rPr sz="1400" b="1" spc="-5" dirty="0">
                          <a:latin typeface="宋体" panose="02010600030101010101" pitchFamily="2" charset="-122"/>
                          <a:cs typeface="宋体" panose="02010600030101010101" pitchFamily="2" charset="-122"/>
                        </a:rPr>
                        <a:t>场</a:t>
                      </a:r>
                      <a:endParaRPr sz="1400">
                        <a:latin typeface="宋体" panose="02010600030101010101" pitchFamily="2" charset="-122"/>
                        <a:cs typeface="宋体" panose="02010600030101010101" pitchFamily="2" charset="-122"/>
                      </a:endParaRPr>
                    </a:p>
                  </a:txBody>
                  <a:tcPr marL="0" marR="0" marT="1079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gn="ctr">
                        <a:lnSpc>
                          <a:spcPct val="100000"/>
                        </a:lnSpc>
                        <a:spcBef>
                          <a:spcPts val="850"/>
                        </a:spcBef>
                      </a:pPr>
                      <a:r>
                        <a:rPr sz="1400" b="1" dirty="0">
                          <a:latin typeface="宋体" panose="02010600030101010101" pitchFamily="2" charset="-122"/>
                          <a:cs typeface="宋体" panose="02010600030101010101" pitchFamily="2" charset="-122"/>
                        </a:rPr>
                        <a:t>评</a:t>
                      </a:r>
                      <a:r>
                        <a:rPr sz="1400" b="1" spc="-5" dirty="0">
                          <a:latin typeface="宋体" panose="02010600030101010101" pitchFamily="2" charset="-122"/>
                          <a:cs typeface="宋体" panose="02010600030101010101" pitchFamily="2" charset="-122"/>
                        </a:rPr>
                        <a:t>分</a:t>
                      </a:r>
                      <a:endParaRPr sz="1400">
                        <a:latin typeface="宋体" panose="02010600030101010101" pitchFamily="2" charset="-122"/>
                        <a:cs typeface="宋体" panose="02010600030101010101" pitchFamily="2" charset="-122"/>
                      </a:endParaRPr>
                    </a:p>
                  </a:txBody>
                  <a:tcPr marL="0" marR="0" marT="1079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r>
              <a:tr h="1073150">
                <a:tc>
                  <a:txBody>
                    <a:bodyPr/>
                    <a:lstStyle/>
                    <a:p>
                      <a:pPr marL="5080" marR="46355" algn="just">
                        <a:lnSpc>
                          <a:spcPts val="1680"/>
                        </a:lnSpc>
                        <a:spcBef>
                          <a:spcPts val="25"/>
                        </a:spcBef>
                      </a:pPr>
                      <a:r>
                        <a:rPr sz="1400" b="1" dirty="0">
                          <a:latin typeface="宋体" panose="02010600030101010101" pitchFamily="2" charset="-122"/>
                          <a:cs typeface="宋体" panose="02010600030101010101" pitchFamily="2" charset="-122"/>
                        </a:rPr>
                        <a:t>（10）研发组织管理水平材料：研发组织管理制度、研发投入</a:t>
                      </a:r>
                      <a:r>
                        <a:rPr sz="1400" b="1" spc="-5" dirty="0">
                          <a:latin typeface="宋体" panose="02010600030101010101" pitchFamily="2" charset="-122"/>
                          <a:cs typeface="宋体" panose="02010600030101010101" pitchFamily="2" charset="-122"/>
                        </a:rPr>
                        <a:t>核 </a:t>
                      </a:r>
                      <a:r>
                        <a:rPr sz="1400" b="1" dirty="0">
                          <a:latin typeface="宋体" panose="02010600030101010101" pitchFamily="2" charset="-122"/>
                          <a:cs typeface="宋体" panose="02010600030101010101" pitchFamily="2" charset="-122"/>
                        </a:rPr>
                        <a:t>算体系；研发机构建设及设备设施、开展产学研合作活动；成</a:t>
                      </a:r>
                      <a:r>
                        <a:rPr sz="1400" b="1" spc="-5" dirty="0">
                          <a:latin typeface="宋体" panose="02010600030101010101" pitchFamily="2" charset="-122"/>
                          <a:cs typeface="宋体" panose="02010600030101010101" pitchFamily="2" charset="-122"/>
                        </a:rPr>
                        <a:t>果 </a:t>
                      </a:r>
                      <a:r>
                        <a:rPr sz="1400" b="1" dirty="0">
                          <a:latin typeface="宋体" panose="02010600030101010101" pitchFamily="2" charset="-122"/>
                          <a:cs typeface="宋体" panose="02010600030101010101" pitchFamily="2" charset="-122"/>
                        </a:rPr>
                        <a:t>转化的组织实施与激励奖励制度、创新创业平台建立情况；科</a:t>
                      </a:r>
                      <a:r>
                        <a:rPr sz="1400" b="1" spc="-5" dirty="0">
                          <a:latin typeface="宋体" panose="02010600030101010101" pitchFamily="2" charset="-122"/>
                          <a:cs typeface="宋体" panose="02010600030101010101" pitchFamily="2" charset="-122"/>
                        </a:rPr>
                        <a:t>技 </a:t>
                      </a:r>
                      <a:r>
                        <a:rPr sz="1400" b="1" dirty="0">
                          <a:latin typeface="宋体" panose="02010600030101010101" pitchFamily="2" charset="-122"/>
                          <a:cs typeface="宋体" panose="02010600030101010101" pitchFamily="2" charset="-122"/>
                        </a:rPr>
                        <a:t>人员的培养进修、职工技能培训、优秀人才引进，及人才绩效</a:t>
                      </a:r>
                      <a:r>
                        <a:rPr sz="1400" b="1" spc="-5" dirty="0">
                          <a:latin typeface="宋体" panose="02010600030101010101" pitchFamily="2" charset="-122"/>
                          <a:cs typeface="宋体" panose="02010600030101010101" pitchFamily="2" charset="-122"/>
                        </a:rPr>
                        <a:t>评 </a:t>
                      </a:r>
                      <a:r>
                        <a:rPr sz="1400" b="1" dirty="0">
                          <a:latin typeface="宋体" panose="02010600030101010101" pitchFamily="2" charset="-122"/>
                          <a:cs typeface="宋体" panose="02010600030101010101" pitchFamily="2" charset="-122"/>
                        </a:rPr>
                        <a:t>价奖励制度等材料</a:t>
                      </a:r>
                      <a:r>
                        <a:rPr sz="1400" b="1" spc="-5" dirty="0">
                          <a:latin typeface="宋体" panose="02010600030101010101" pitchFamily="2" charset="-122"/>
                          <a:cs typeface="宋体" panose="02010600030101010101" pitchFamily="2" charset="-122"/>
                        </a:rPr>
                        <a:t>；</a:t>
                      </a:r>
                      <a:endParaRPr sz="1400">
                        <a:latin typeface="宋体" panose="02010600030101010101" pitchFamily="2" charset="-122"/>
                        <a:cs typeface="宋体" panose="02010600030101010101" pitchFamily="2" charset="-122"/>
                      </a:endParaRPr>
                    </a:p>
                  </a:txBody>
                  <a:tcPr marL="0" marR="0" marT="31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nSpc>
                          <a:spcPct val="100000"/>
                        </a:lnSpc>
                      </a:pPr>
                      <a:endParaRPr sz="1400">
                        <a:latin typeface="Times New Roman" panose="02020603050405020304"/>
                        <a:cs typeface="Times New Roman" panose="02020603050405020304"/>
                      </a:endParaRPr>
                    </a:p>
                    <a:p>
                      <a:pPr marL="817880" marR="8255" indent="-805815">
                        <a:lnSpc>
                          <a:spcPct val="100000"/>
                        </a:lnSpc>
                        <a:spcBef>
                          <a:spcPts val="880"/>
                        </a:spcBef>
                      </a:pPr>
                      <a:r>
                        <a:rPr sz="1400" b="1" spc="5" dirty="0">
                          <a:latin typeface="宋体" panose="02010600030101010101" pitchFamily="2" charset="-122"/>
                          <a:cs typeface="宋体" panose="02010600030101010101" pitchFamily="2" charset="-122"/>
                        </a:rPr>
                        <a:t>研发的人力、物力、财力、外力</a:t>
                      </a:r>
                      <a:r>
                        <a:rPr sz="1400" b="1" dirty="0">
                          <a:latin typeface="宋体" panose="02010600030101010101" pitchFamily="2" charset="-122"/>
                          <a:cs typeface="宋体" panose="02010600030101010101" pitchFamily="2" charset="-122"/>
                        </a:rPr>
                        <a:t>的 组织实施方</a:t>
                      </a:r>
                      <a:r>
                        <a:rPr sz="1400" b="1" spc="-5" dirty="0">
                          <a:latin typeface="宋体" panose="02010600030101010101" pitchFamily="2" charset="-122"/>
                          <a:cs typeface="宋体" panose="02010600030101010101" pitchFamily="2" charset="-122"/>
                        </a:rPr>
                        <a:t>式</a:t>
                      </a:r>
                      <a:endParaRPr sz="1400">
                        <a:latin typeface="宋体" panose="02010600030101010101" pitchFamily="2" charset="-122"/>
                        <a:cs typeface="宋体" panose="02010600030101010101" pitchFamily="2" charset="-122"/>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nSpc>
                          <a:spcPct val="100000"/>
                        </a:lnSpc>
                      </a:pPr>
                      <a:endParaRPr sz="1400" dirty="0">
                        <a:latin typeface="Times New Roman" panose="02020603050405020304"/>
                        <a:cs typeface="Times New Roman" panose="02020603050405020304"/>
                      </a:endParaRPr>
                    </a:p>
                    <a:p>
                      <a:pPr marL="581025" marR="39370" indent="-537210">
                        <a:lnSpc>
                          <a:spcPct val="100000"/>
                        </a:lnSpc>
                        <a:spcBef>
                          <a:spcPts val="880"/>
                        </a:spcBef>
                      </a:pPr>
                      <a:r>
                        <a:rPr sz="1400" b="1" spc="5" dirty="0">
                          <a:latin typeface="宋体" panose="02010600030101010101" pitchFamily="2" charset="-122"/>
                          <a:cs typeface="宋体" panose="02010600030101010101" pitchFamily="2" charset="-122"/>
                        </a:rPr>
                        <a:t>合作单位（产学研</a:t>
                      </a:r>
                      <a:r>
                        <a:rPr sz="1400" b="1" dirty="0">
                          <a:latin typeface="宋体" panose="02010600030101010101" pitchFamily="2" charset="-122"/>
                          <a:cs typeface="宋体" panose="02010600030101010101" pitchFamily="2" charset="-122"/>
                        </a:rPr>
                        <a:t>、 平台</a:t>
                      </a:r>
                      <a:r>
                        <a:rPr sz="1400" b="1" spc="-5" dirty="0">
                          <a:latin typeface="宋体" panose="02010600030101010101" pitchFamily="2" charset="-122"/>
                          <a:cs typeface="宋体" panose="02010600030101010101" pitchFamily="2" charset="-122"/>
                        </a:rPr>
                        <a:t>）</a:t>
                      </a:r>
                      <a:endParaRPr sz="1400" dirty="0">
                        <a:latin typeface="宋体" panose="02010600030101010101" pitchFamily="2" charset="-122"/>
                        <a:cs typeface="宋体" panose="02010600030101010101" pitchFamily="2" charset="-122"/>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nSpc>
                          <a:spcPct val="100000"/>
                        </a:lnSpc>
                      </a:pPr>
                      <a:endParaRPr sz="1400">
                        <a:latin typeface="Times New Roman" panose="02020603050405020304"/>
                        <a:cs typeface="Times New Roman" panose="02020603050405020304"/>
                      </a:endParaRPr>
                    </a:p>
                    <a:p>
                      <a:pPr>
                        <a:lnSpc>
                          <a:spcPct val="100000"/>
                        </a:lnSpc>
                        <a:spcBef>
                          <a:spcPts val="50"/>
                        </a:spcBef>
                      </a:pPr>
                      <a:endParaRPr sz="1450">
                        <a:latin typeface="Times New Roman" panose="02020603050405020304"/>
                        <a:cs typeface="Times New Roman" panose="02020603050405020304"/>
                      </a:endParaRPr>
                    </a:p>
                    <a:p>
                      <a:pPr algn="ctr">
                        <a:lnSpc>
                          <a:spcPct val="100000"/>
                        </a:lnSpc>
                      </a:pPr>
                      <a:r>
                        <a:rPr sz="1400" b="1" dirty="0">
                          <a:latin typeface="宋体" panose="02010600030101010101" pitchFamily="2" charset="-122"/>
                          <a:cs typeface="宋体" panose="02010600030101010101" pitchFamily="2" charset="-122"/>
                        </a:rPr>
                        <a:t>研发/财务/人</a:t>
                      </a:r>
                      <a:r>
                        <a:rPr sz="1400" b="1" spc="-5" dirty="0">
                          <a:latin typeface="宋体" panose="02010600030101010101" pitchFamily="2" charset="-122"/>
                          <a:cs typeface="宋体" panose="02010600030101010101" pitchFamily="2" charset="-122"/>
                        </a:rPr>
                        <a:t>力</a:t>
                      </a:r>
                      <a:endParaRPr sz="1400">
                        <a:latin typeface="宋体" panose="02010600030101010101" pitchFamily="2" charset="-122"/>
                        <a:cs typeface="宋体" panose="02010600030101010101" pitchFamily="2" charset="-122"/>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nSpc>
                          <a:spcPct val="100000"/>
                        </a:lnSpc>
                      </a:pPr>
                      <a:endParaRPr sz="1400">
                        <a:latin typeface="Times New Roman" panose="02020603050405020304"/>
                        <a:cs typeface="Times New Roman" panose="02020603050405020304"/>
                      </a:endParaRPr>
                    </a:p>
                    <a:p>
                      <a:pPr>
                        <a:lnSpc>
                          <a:spcPct val="100000"/>
                        </a:lnSpc>
                        <a:spcBef>
                          <a:spcPts val="50"/>
                        </a:spcBef>
                      </a:pPr>
                      <a:endParaRPr sz="1450">
                        <a:latin typeface="Times New Roman" panose="02020603050405020304"/>
                        <a:cs typeface="Times New Roman" panose="02020603050405020304"/>
                      </a:endParaRPr>
                    </a:p>
                    <a:p>
                      <a:pPr algn="ctr">
                        <a:lnSpc>
                          <a:spcPct val="100000"/>
                        </a:lnSpc>
                      </a:pPr>
                      <a:r>
                        <a:rPr sz="1400" b="1" dirty="0">
                          <a:latin typeface="宋体" panose="02010600030101010101" pitchFamily="2" charset="-122"/>
                          <a:cs typeface="宋体" panose="02010600030101010101" pitchFamily="2" charset="-122"/>
                        </a:rPr>
                        <a:t>评</a:t>
                      </a:r>
                      <a:r>
                        <a:rPr sz="1400" b="1" spc="-5" dirty="0">
                          <a:latin typeface="宋体" panose="02010600030101010101" pitchFamily="2" charset="-122"/>
                          <a:cs typeface="宋体" panose="02010600030101010101" pitchFamily="2" charset="-122"/>
                        </a:rPr>
                        <a:t>分</a:t>
                      </a:r>
                      <a:endParaRPr sz="1400">
                        <a:latin typeface="宋体" panose="02010600030101010101" pitchFamily="2" charset="-122"/>
                        <a:cs typeface="宋体" panose="02010600030101010101" pitchFamily="2" charset="-122"/>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r>
              <a:tr h="443864">
                <a:tc>
                  <a:txBody>
                    <a:bodyPr/>
                    <a:lstStyle/>
                    <a:p>
                      <a:pPr marL="5080">
                        <a:lnSpc>
                          <a:spcPct val="100000"/>
                        </a:lnSpc>
                        <a:spcBef>
                          <a:spcPts val="850"/>
                        </a:spcBef>
                      </a:pPr>
                      <a:r>
                        <a:rPr sz="1400" b="1" dirty="0">
                          <a:latin typeface="宋体" panose="02010600030101010101" pitchFamily="2" charset="-122"/>
                          <a:cs typeface="宋体" panose="02010600030101010101" pitchFamily="2" charset="-122"/>
                        </a:rPr>
                        <a:t>（11）企业高新技术产品（服务）证明材料</a:t>
                      </a:r>
                      <a:r>
                        <a:rPr sz="1400" b="1" spc="-5" dirty="0">
                          <a:latin typeface="宋体" panose="02010600030101010101" pitchFamily="2" charset="-122"/>
                          <a:cs typeface="宋体" panose="02010600030101010101" pitchFamily="2" charset="-122"/>
                        </a:rPr>
                        <a:t>。</a:t>
                      </a:r>
                      <a:endParaRPr sz="1400">
                        <a:latin typeface="宋体" panose="02010600030101010101" pitchFamily="2" charset="-122"/>
                        <a:cs typeface="宋体" panose="02010600030101010101" pitchFamily="2" charset="-122"/>
                      </a:endParaRPr>
                    </a:p>
                  </a:txBody>
                  <a:tcPr marL="0" marR="0" marT="1079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gn="ctr">
                        <a:lnSpc>
                          <a:spcPct val="100000"/>
                        </a:lnSpc>
                        <a:spcBef>
                          <a:spcPts val="850"/>
                        </a:spcBef>
                      </a:pPr>
                      <a:r>
                        <a:rPr sz="1400" b="1" dirty="0">
                          <a:latin typeface="宋体" panose="02010600030101010101" pitchFamily="2" charset="-122"/>
                          <a:cs typeface="宋体" panose="02010600030101010101" pitchFamily="2" charset="-122"/>
                        </a:rPr>
                        <a:t>PS真实性、技术含</a:t>
                      </a:r>
                      <a:r>
                        <a:rPr sz="1400" b="1" spc="-5" dirty="0">
                          <a:latin typeface="宋体" panose="02010600030101010101" pitchFamily="2" charset="-122"/>
                          <a:cs typeface="宋体" panose="02010600030101010101" pitchFamily="2" charset="-122"/>
                        </a:rPr>
                        <a:t>量</a:t>
                      </a:r>
                      <a:endParaRPr sz="1400" dirty="0">
                        <a:latin typeface="宋体" panose="02010600030101010101" pitchFamily="2" charset="-122"/>
                        <a:cs typeface="宋体" panose="02010600030101010101" pitchFamily="2" charset="-122"/>
                      </a:endParaRPr>
                    </a:p>
                  </a:txBody>
                  <a:tcPr marL="0" marR="0" marT="1079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gn="ctr">
                        <a:lnSpc>
                          <a:spcPct val="100000"/>
                        </a:lnSpc>
                        <a:spcBef>
                          <a:spcPts val="850"/>
                        </a:spcBef>
                      </a:pPr>
                      <a:r>
                        <a:rPr sz="1400" b="1" dirty="0">
                          <a:latin typeface="宋体" panose="02010600030101010101" pitchFamily="2" charset="-122"/>
                          <a:cs typeface="宋体" panose="02010600030101010101" pitchFamily="2" charset="-122"/>
                        </a:rPr>
                        <a:t>鉴定机构、客</a:t>
                      </a:r>
                      <a:r>
                        <a:rPr sz="1400" b="1" spc="-5" dirty="0">
                          <a:latin typeface="宋体" panose="02010600030101010101" pitchFamily="2" charset="-122"/>
                          <a:cs typeface="宋体" panose="02010600030101010101" pitchFamily="2" charset="-122"/>
                        </a:rPr>
                        <a:t>户</a:t>
                      </a:r>
                      <a:endParaRPr sz="1400">
                        <a:latin typeface="宋体" panose="02010600030101010101" pitchFamily="2" charset="-122"/>
                        <a:cs typeface="宋体" panose="02010600030101010101" pitchFamily="2" charset="-122"/>
                      </a:endParaRPr>
                    </a:p>
                  </a:txBody>
                  <a:tcPr marL="0" marR="0" marT="1079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gn="ctr">
                        <a:lnSpc>
                          <a:spcPct val="100000"/>
                        </a:lnSpc>
                        <a:spcBef>
                          <a:spcPts val="850"/>
                        </a:spcBef>
                      </a:pPr>
                      <a:r>
                        <a:rPr sz="1400" b="1" dirty="0">
                          <a:latin typeface="宋体" panose="02010600030101010101" pitchFamily="2" charset="-122"/>
                          <a:cs typeface="宋体" panose="02010600030101010101" pitchFamily="2" charset="-122"/>
                        </a:rPr>
                        <a:t>研发/财务/市</a:t>
                      </a:r>
                      <a:r>
                        <a:rPr sz="1400" b="1" spc="-5" dirty="0">
                          <a:latin typeface="宋体" panose="02010600030101010101" pitchFamily="2" charset="-122"/>
                          <a:cs typeface="宋体" panose="02010600030101010101" pitchFamily="2" charset="-122"/>
                        </a:rPr>
                        <a:t>场</a:t>
                      </a:r>
                      <a:endParaRPr sz="1400">
                        <a:latin typeface="宋体" panose="02010600030101010101" pitchFamily="2" charset="-122"/>
                        <a:cs typeface="宋体" panose="02010600030101010101" pitchFamily="2" charset="-122"/>
                      </a:endParaRPr>
                    </a:p>
                  </a:txBody>
                  <a:tcPr marL="0" marR="0" marT="1079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c>
                  <a:txBody>
                    <a:bodyPr/>
                    <a:lstStyle/>
                    <a:p>
                      <a:pPr algn="ctr">
                        <a:lnSpc>
                          <a:spcPct val="100000"/>
                        </a:lnSpc>
                        <a:spcBef>
                          <a:spcPts val="850"/>
                        </a:spcBef>
                      </a:pPr>
                      <a:r>
                        <a:rPr sz="1400" b="1" dirty="0">
                          <a:latin typeface="宋体" panose="02010600030101010101" pitchFamily="2" charset="-122"/>
                          <a:cs typeface="宋体" panose="02010600030101010101" pitchFamily="2" charset="-122"/>
                        </a:rPr>
                        <a:t>门槛/评</a:t>
                      </a:r>
                      <a:r>
                        <a:rPr sz="1400" b="1" spc="-5" dirty="0">
                          <a:latin typeface="宋体" panose="02010600030101010101" pitchFamily="2" charset="-122"/>
                          <a:cs typeface="宋体" panose="02010600030101010101" pitchFamily="2" charset="-122"/>
                        </a:rPr>
                        <a:t>分</a:t>
                      </a:r>
                      <a:endParaRPr sz="1400" dirty="0">
                        <a:latin typeface="宋体" panose="02010600030101010101" pitchFamily="2" charset="-122"/>
                        <a:cs typeface="宋体" panose="02010600030101010101" pitchFamily="2" charset="-122"/>
                      </a:endParaRPr>
                    </a:p>
                  </a:txBody>
                  <a:tcPr marL="0" marR="0" marT="1079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EC"/>
                    </a:solid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0" y="440690"/>
            <a:ext cx="12192000" cy="571500"/>
          </a:xfrm>
          <a:custGeom>
            <a:avLst/>
            <a:gdLst/>
            <a:ahLst/>
            <a:cxnLst/>
            <a:rect l="l" t="t" r="r" b="b"/>
            <a:pathLst>
              <a:path w="12192000" h="571500">
                <a:moveTo>
                  <a:pt x="12192000" y="443484"/>
                </a:moveTo>
                <a:lnTo>
                  <a:pt x="7476744" y="443484"/>
                </a:lnTo>
                <a:lnTo>
                  <a:pt x="7476744" y="96012"/>
                </a:lnTo>
                <a:lnTo>
                  <a:pt x="7468819" y="58470"/>
                </a:lnTo>
                <a:lnTo>
                  <a:pt x="7448182" y="27952"/>
                </a:lnTo>
                <a:lnTo>
                  <a:pt x="7417803" y="7454"/>
                </a:lnTo>
                <a:lnTo>
                  <a:pt x="7380732" y="0"/>
                </a:lnTo>
                <a:lnTo>
                  <a:pt x="4811268" y="0"/>
                </a:lnTo>
                <a:lnTo>
                  <a:pt x="4774171" y="7454"/>
                </a:lnTo>
                <a:lnTo>
                  <a:pt x="4743805" y="27952"/>
                </a:lnTo>
                <a:lnTo>
                  <a:pt x="4723155" y="58470"/>
                </a:lnTo>
                <a:lnTo>
                  <a:pt x="4715256" y="96012"/>
                </a:lnTo>
                <a:lnTo>
                  <a:pt x="4715256" y="443484"/>
                </a:lnTo>
                <a:lnTo>
                  <a:pt x="0" y="443484"/>
                </a:lnTo>
                <a:lnTo>
                  <a:pt x="0" y="504444"/>
                </a:lnTo>
                <a:lnTo>
                  <a:pt x="4721110" y="504444"/>
                </a:lnTo>
                <a:lnTo>
                  <a:pt x="4723155" y="513969"/>
                </a:lnTo>
                <a:lnTo>
                  <a:pt x="4743805" y="544144"/>
                </a:lnTo>
                <a:lnTo>
                  <a:pt x="4774171" y="564362"/>
                </a:lnTo>
                <a:lnTo>
                  <a:pt x="4811268" y="571500"/>
                </a:lnTo>
                <a:lnTo>
                  <a:pt x="7380732" y="571500"/>
                </a:lnTo>
                <a:lnTo>
                  <a:pt x="7417803" y="564362"/>
                </a:lnTo>
                <a:lnTo>
                  <a:pt x="7448182" y="544144"/>
                </a:lnTo>
                <a:lnTo>
                  <a:pt x="7468819" y="513969"/>
                </a:lnTo>
                <a:lnTo>
                  <a:pt x="7470851" y="504444"/>
                </a:lnTo>
                <a:lnTo>
                  <a:pt x="12192000" y="504444"/>
                </a:lnTo>
                <a:lnTo>
                  <a:pt x="12192000" y="443484"/>
                </a:lnTo>
                <a:close/>
              </a:path>
            </a:pathLst>
          </a:custGeom>
          <a:solidFill>
            <a:srgbClr val="006FC0"/>
          </a:solidFill>
        </p:spPr>
        <p:txBody>
          <a:bodyPr wrap="square" lIns="0" tIns="0" rIns="0" bIns="0" rtlCol="0"/>
          <a:lstStyle/>
          <a:p/>
        </p:txBody>
      </p:sp>
      <p:grpSp>
        <p:nvGrpSpPr>
          <p:cNvPr id="7" name="object 7"/>
          <p:cNvGrpSpPr/>
          <p:nvPr/>
        </p:nvGrpSpPr>
        <p:grpSpPr>
          <a:xfrm>
            <a:off x="2972854" y="2903550"/>
            <a:ext cx="1306195" cy="247015"/>
            <a:chOff x="2972854" y="2903550"/>
            <a:chExt cx="1306195" cy="247015"/>
          </a:xfrm>
        </p:grpSpPr>
        <p:sp>
          <p:nvSpPr>
            <p:cNvPr id="8" name="object 8"/>
            <p:cNvSpPr/>
            <p:nvPr/>
          </p:nvSpPr>
          <p:spPr>
            <a:xfrm>
              <a:off x="2979419" y="2918460"/>
              <a:ext cx="1290955" cy="216535"/>
            </a:xfrm>
            <a:custGeom>
              <a:avLst/>
              <a:gdLst/>
              <a:ahLst/>
              <a:cxnLst/>
              <a:rect l="l" t="t" r="r" b="b"/>
              <a:pathLst>
                <a:path w="1290954" h="216535">
                  <a:moveTo>
                    <a:pt x="1182624" y="216407"/>
                  </a:moveTo>
                  <a:lnTo>
                    <a:pt x="1182624" y="163067"/>
                  </a:lnTo>
                  <a:lnTo>
                    <a:pt x="0" y="163067"/>
                  </a:lnTo>
                  <a:lnTo>
                    <a:pt x="0" y="54863"/>
                  </a:lnTo>
                  <a:lnTo>
                    <a:pt x="1182624" y="54863"/>
                  </a:lnTo>
                  <a:lnTo>
                    <a:pt x="1182624" y="0"/>
                  </a:lnTo>
                  <a:lnTo>
                    <a:pt x="1290828" y="108203"/>
                  </a:lnTo>
                  <a:lnTo>
                    <a:pt x="1182624" y="216407"/>
                  </a:lnTo>
                  <a:close/>
                </a:path>
              </a:pathLst>
            </a:custGeom>
            <a:solidFill>
              <a:srgbClr val="006FC0"/>
            </a:solidFill>
          </p:spPr>
          <p:txBody>
            <a:bodyPr wrap="square" lIns="0" tIns="0" rIns="0" bIns="0" rtlCol="0"/>
            <a:lstStyle/>
            <a:p/>
          </p:txBody>
        </p:sp>
        <p:sp>
          <p:nvSpPr>
            <p:cNvPr id="9" name="object 9"/>
            <p:cNvSpPr/>
            <p:nvPr/>
          </p:nvSpPr>
          <p:spPr>
            <a:xfrm>
              <a:off x="2972854" y="2903550"/>
              <a:ext cx="1306195" cy="247015"/>
            </a:xfrm>
            <a:custGeom>
              <a:avLst/>
              <a:gdLst/>
              <a:ahLst/>
              <a:cxnLst/>
              <a:rect l="l" t="t" r="r" b="b"/>
              <a:pathLst>
                <a:path w="1306195" h="247014">
                  <a:moveTo>
                    <a:pt x="1182687" y="69303"/>
                  </a:moveTo>
                  <a:lnTo>
                    <a:pt x="1182687" y="0"/>
                  </a:lnTo>
                  <a:lnTo>
                    <a:pt x="1198016" y="15328"/>
                  </a:lnTo>
                  <a:lnTo>
                    <a:pt x="1195387" y="15328"/>
                  </a:lnTo>
                  <a:lnTo>
                    <a:pt x="1184554" y="19824"/>
                  </a:lnTo>
                  <a:lnTo>
                    <a:pt x="1195387" y="30657"/>
                  </a:lnTo>
                  <a:lnTo>
                    <a:pt x="1195387" y="62953"/>
                  </a:lnTo>
                  <a:lnTo>
                    <a:pt x="1189037" y="62953"/>
                  </a:lnTo>
                  <a:lnTo>
                    <a:pt x="1182687" y="69303"/>
                  </a:lnTo>
                  <a:close/>
                </a:path>
                <a:path w="1306195" h="247014">
                  <a:moveTo>
                    <a:pt x="1195387" y="30657"/>
                  </a:moveTo>
                  <a:lnTo>
                    <a:pt x="1184554" y="19824"/>
                  </a:lnTo>
                  <a:lnTo>
                    <a:pt x="1195387" y="15328"/>
                  </a:lnTo>
                  <a:lnTo>
                    <a:pt x="1195387" y="30657"/>
                  </a:lnTo>
                  <a:close/>
                </a:path>
                <a:path w="1306195" h="247014">
                  <a:moveTo>
                    <a:pt x="1288014" y="123285"/>
                  </a:moveTo>
                  <a:lnTo>
                    <a:pt x="1195387" y="30657"/>
                  </a:lnTo>
                  <a:lnTo>
                    <a:pt x="1195387" y="15328"/>
                  </a:lnTo>
                  <a:lnTo>
                    <a:pt x="1198016" y="15328"/>
                  </a:lnTo>
                  <a:lnTo>
                    <a:pt x="1301483" y="118795"/>
                  </a:lnTo>
                  <a:lnTo>
                    <a:pt x="1292504" y="118795"/>
                  </a:lnTo>
                  <a:lnTo>
                    <a:pt x="1288014" y="123285"/>
                  </a:lnTo>
                  <a:close/>
                </a:path>
                <a:path w="1306195" h="247014">
                  <a:moveTo>
                    <a:pt x="1182687" y="183603"/>
                  </a:moveTo>
                  <a:lnTo>
                    <a:pt x="0" y="183603"/>
                  </a:lnTo>
                  <a:lnTo>
                    <a:pt x="0" y="62953"/>
                  </a:lnTo>
                  <a:lnTo>
                    <a:pt x="1182687" y="62953"/>
                  </a:lnTo>
                  <a:lnTo>
                    <a:pt x="1182687" y="69303"/>
                  </a:lnTo>
                  <a:lnTo>
                    <a:pt x="12700" y="69303"/>
                  </a:lnTo>
                  <a:lnTo>
                    <a:pt x="6350" y="75653"/>
                  </a:lnTo>
                  <a:lnTo>
                    <a:pt x="12700" y="75653"/>
                  </a:lnTo>
                  <a:lnTo>
                    <a:pt x="12700" y="170903"/>
                  </a:lnTo>
                  <a:lnTo>
                    <a:pt x="6350" y="170903"/>
                  </a:lnTo>
                  <a:lnTo>
                    <a:pt x="12700" y="177253"/>
                  </a:lnTo>
                  <a:lnTo>
                    <a:pt x="1182687" y="177253"/>
                  </a:lnTo>
                  <a:lnTo>
                    <a:pt x="1182687" y="183603"/>
                  </a:lnTo>
                  <a:close/>
                </a:path>
                <a:path w="1306195" h="247014">
                  <a:moveTo>
                    <a:pt x="1195387" y="75653"/>
                  </a:moveTo>
                  <a:lnTo>
                    <a:pt x="12700" y="75653"/>
                  </a:lnTo>
                  <a:lnTo>
                    <a:pt x="12700" y="69303"/>
                  </a:lnTo>
                  <a:lnTo>
                    <a:pt x="1182687" y="69303"/>
                  </a:lnTo>
                  <a:lnTo>
                    <a:pt x="1189037" y="62953"/>
                  </a:lnTo>
                  <a:lnTo>
                    <a:pt x="1195387" y="62953"/>
                  </a:lnTo>
                  <a:lnTo>
                    <a:pt x="1195387" y="75653"/>
                  </a:lnTo>
                  <a:close/>
                </a:path>
                <a:path w="1306195" h="247014">
                  <a:moveTo>
                    <a:pt x="12700" y="75653"/>
                  </a:moveTo>
                  <a:lnTo>
                    <a:pt x="6350" y="75653"/>
                  </a:lnTo>
                  <a:lnTo>
                    <a:pt x="12700" y="69303"/>
                  </a:lnTo>
                  <a:lnTo>
                    <a:pt x="12700" y="75653"/>
                  </a:lnTo>
                  <a:close/>
                </a:path>
                <a:path w="1306195" h="247014">
                  <a:moveTo>
                    <a:pt x="1292504" y="127774"/>
                  </a:moveTo>
                  <a:lnTo>
                    <a:pt x="1288021" y="123278"/>
                  </a:lnTo>
                  <a:lnTo>
                    <a:pt x="1292504" y="118795"/>
                  </a:lnTo>
                  <a:lnTo>
                    <a:pt x="1292504" y="127774"/>
                  </a:lnTo>
                  <a:close/>
                </a:path>
                <a:path w="1306195" h="247014">
                  <a:moveTo>
                    <a:pt x="1301470" y="127774"/>
                  </a:moveTo>
                  <a:lnTo>
                    <a:pt x="1292504" y="127774"/>
                  </a:lnTo>
                  <a:lnTo>
                    <a:pt x="1292504" y="118795"/>
                  </a:lnTo>
                  <a:lnTo>
                    <a:pt x="1301483" y="118795"/>
                  </a:lnTo>
                  <a:lnTo>
                    <a:pt x="1305960" y="123285"/>
                  </a:lnTo>
                  <a:lnTo>
                    <a:pt x="1301470" y="127774"/>
                  </a:lnTo>
                  <a:close/>
                </a:path>
                <a:path w="1306195" h="247014">
                  <a:moveTo>
                    <a:pt x="1198016" y="231228"/>
                  </a:moveTo>
                  <a:lnTo>
                    <a:pt x="1195387" y="231228"/>
                  </a:lnTo>
                  <a:lnTo>
                    <a:pt x="1195387" y="215912"/>
                  </a:lnTo>
                  <a:lnTo>
                    <a:pt x="1288014" y="123285"/>
                  </a:lnTo>
                  <a:lnTo>
                    <a:pt x="1292504" y="127774"/>
                  </a:lnTo>
                  <a:lnTo>
                    <a:pt x="1301470" y="127774"/>
                  </a:lnTo>
                  <a:lnTo>
                    <a:pt x="1198016" y="231228"/>
                  </a:lnTo>
                  <a:close/>
                </a:path>
                <a:path w="1306195" h="247014">
                  <a:moveTo>
                    <a:pt x="12700" y="177253"/>
                  </a:moveTo>
                  <a:lnTo>
                    <a:pt x="6350" y="170903"/>
                  </a:lnTo>
                  <a:lnTo>
                    <a:pt x="12700" y="170903"/>
                  </a:lnTo>
                  <a:lnTo>
                    <a:pt x="12700" y="177253"/>
                  </a:lnTo>
                  <a:close/>
                </a:path>
                <a:path w="1306195" h="247014">
                  <a:moveTo>
                    <a:pt x="1195387" y="183603"/>
                  </a:moveTo>
                  <a:lnTo>
                    <a:pt x="1189037" y="183603"/>
                  </a:lnTo>
                  <a:lnTo>
                    <a:pt x="1182687" y="177253"/>
                  </a:lnTo>
                  <a:lnTo>
                    <a:pt x="12700" y="177253"/>
                  </a:lnTo>
                  <a:lnTo>
                    <a:pt x="12700" y="170903"/>
                  </a:lnTo>
                  <a:lnTo>
                    <a:pt x="1195387" y="170903"/>
                  </a:lnTo>
                  <a:lnTo>
                    <a:pt x="1195387" y="183603"/>
                  </a:lnTo>
                  <a:close/>
                </a:path>
                <a:path w="1306195" h="247014">
                  <a:moveTo>
                    <a:pt x="1182687" y="246557"/>
                  </a:moveTo>
                  <a:lnTo>
                    <a:pt x="1182687" y="177253"/>
                  </a:lnTo>
                  <a:lnTo>
                    <a:pt x="1189037" y="183603"/>
                  </a:lnTo>
                  <a:lnTo>
                    <a:pt x="1195387" y="183603"/>
                  </a:lnTo>
                  <a:lnTo>
                    <a:pt x="1195387" y="215912"/>
                  </a:lnTo>
                  <a:lnTo>
                    <a:pt x="1184554" y="226745"/>
                  </a:lnTo>
                  <a:lnTo>
                    <a:pt x="1195387" y="231228"/>
                  </a:lnTo>
                  <a:lnTo>
                    <a:pt x="1198016" y="231228"/>
                  </a:lnTo>
                  <a:lnTo>
                    <a:pt x="1182687" y="246557"/>
                  </a:lnTo>
                  <a:close/>
                </a:path>
                <a:path w="1306195" h="247014">
                  <a:moveTo>
                    <a:pt x="1195387" y="231228"/>
                  </a:moveTo>
                  <a:lnTo>
                    <a:pt x="1184554" y="226745"/>
                  </a:lnTo>
                  <a:lnTo>
                    <a:pt x="1195387" y="215912"/>
                  </a:lnTo>
                  <a:lnTo>
                    <a:pt x="1195387" y="231228"/>
                  </a:lnTo>
                  <a:close/>
                </a:path>
              </a:pathLst>
            </a:custGeom>
            <a:solidFill>
              <a:srgbClr val="3A5E5C"/>
            </a:solidFill>
          </p:spPr>
          <p:txBody>
            <a:bodyPr wrap="square" lIns="0" tIns="0" rIns="0" bIns="0" rtlCol="0"/>
            <a:lstStyle/>
            <a:p/>
          </p:txBody>
        </p:sp>
      </p:grpSp>
      <p:sp>
        <p:nvSpPr>
          <p:cNvPr id="10" name="object 10"/>
          <p:cNvSpPr/>
          <p:nvPr/>
        </p:nvSpPr>
        <p:spPr>
          <a:xfrm>
            <a:off x="4444466" y="2690279"/>
            <a:ext cx="5107305" cy="671830"/>
          </a:xfrm>
          <a:custGeom>
            <a:avLst/>
            <a:gdLst/>
            <a:ahLst/>
            <a:cxnLst/>
            <a:rect l="l" t="t" r="r" b="b"/>
            <a:pathLst>
              <a:path w="5107305" h="671829">
                <a:moveTo>
                  <a:pt x="5092699" y="671512"/>
                </a:moveTo>
                <a:lnTo>
                  <a:pt x="14287" y="671512"/>
                </a:lnTo>
                <a:lnTo>
                  <a:pt x="11506" y="671245"/>
                </a:lnTo>
                <a:lnTo>
                  <a:pt x="0" y="657225"/>
                </a:lnTo>
                <a:lnTo>
                  <a:pt x="0" y="14287"/>
                </a:lnTo>
                <a:lnTo>
                  <a:pt x="14287" y="0"/>
                </a:lnTo>
                <a:lnTo>
                  <a:pt x="5092699" y="0"/>
                </a:lnTo>
                <a:lnTo>
                  <a:pt x="5106987" y="14287"/>
                </a:lnTo>
                <a:lnTo>
                  <a:pt x="28575" y="14287"/>
                </a:lnTo>
                <a:lnTo>
                  <a:pt x="14287" y="28575"/>
                </a:lnTo>
                <a:lnTo>
                  <a:pt x="28575" y="28575"/>
                </a:lnTo>
                <a:lnTo>
                  <a:pt x="28575" y="642937"/>
                </a:lnTo>
                <a:lnTo>
                  <a:pt x="14287" y="642937"/>
                </a:lnTo>
                <a:lnTo>
                  <a:pt x="28575" y="657225"/>
                </a:lnTo>
                <a:lnTo>
                  <a:pt x="5106987" y="657225"/>
                </a:lnTo>
                <a:lnTo>
                  <a:pt x="5106720" y="660019"/>
                </a:lnTo>
                <a:lnTo>
                  <a:pt x="5095494" y="671245"/>
                </a:lnTo>
                <a:lnTo>
                  <a:pt x="5092699" y="671512"/>
                </a:lnTo>
                <a:close/>
              </a:path>
              <a:path w="5107305" h="671829">
                <a:moveTo>
                  <a:pt x="28575" y="28575"/>
                </a:moveTo>
                <a:lnTo>
                  <a:pt x="14287" y="28575"/>
                </a:lnTo>
                <a:lnTo>
                  <a:pt x="28575" y="14287"/>
                </a:lnTo>
                <a:lnTo>
                  <a:pt x="28575" y="28575"/>
                </a:lnTo>
                <a:close/>
              </a:path>
              <a:path w="5107305" h="671829">
                <a:moveTo>
                  <a:pt x="5078412" y="28575"/>
                </a:moveTo>
                <a:lnTo>
                  <a:pt x="28575" y="28575"/>
                </a:lnTo>
                <a:lnTo>
                  <a:pt x="28575" y="14287"/>
                </a:lnTo>
                <a:lnTo>
                  <a:pt x="5078412" y="14287"/>
                </a:lnTo>
                <a:lnTo>
                  <a:pt x="5078412" y="28575"/>
                </a:lnTo>
                <a:close/>
              </a:path>
              <a:path w="5107305" h="671829">
                <a:moveTo>
                  <a:pt x="5078412" y="657225"/>
                </a:moveTo>
                <a:lnTo>
                  <a:pt x="5078412" y="14287"/>
                </a:lnTo>
                <a:lnTo>
                  <a:pt x="5092699" y="28575"/>
                </a:lnTo>
                <a:lnTo>
                  <a:pt x="5106987" y="28575"/>
                </a:lnTo>
                <a:lnTo>
                  <a:pt x="5106987" y="642937"/>
                </a:lnTo>
                <a:lnTo>
                  <a:pt x="5092699" y="642937"/>
                </a:lnTo>
                <a:lnTo>
                  <a:pt x="5078412" y="657225"/>
                </a:lnTo>
                <a:close/>
              </a:path>
              <a:path w="5107305" h="671829">
                <a:moveTo>
                  <a:pt x="5106987" y="28575"/>
                </a:moveTo>
                <a:lnTo>
                  <a:pt x="5092699" y="28575"/>
                </a:lnTo>
                <a:lnTo>
                  <a:pt x="5078412" y="14287"/>
                </a:lnTo>
                <a:lnTo>
                  <a:pt x="5106987" y="14287"/>
                </a:lnTo>
                <a:lnTo>
                  <a:pt x="5106987" y="28575"/>
                </a:lnTo>
                <a:close/>
              </a:path>
              <a:path w="5107305" h="671829">
                <a:moveTo>
                  <a:pt x="28575" y="657225"/>
                </a:moveTo>
                <a:lnTo>
                  <a:pt x="14287" y="642937"/>
                </a:lnTo>
                <a:lnTo>
                  <a:pt x="28575" y="642937"/>
                </a:lnTo>
                <a:lnTo>
                  <a:pt x="28575" y="657225"/>
                </a:lnTo>
                <a:close/>
              </a:path>
              <a:path w="5107305" h="671829">
                <a:moveTo>
                  <a:pt x="5078412" y="657225"/>
                </a:moveTo>
                <a:lnTo>
                  <a:pt x="28575" y="657225"/>
                </a:lnTo>
                <a:lnTo>
                  <a:pt x="28575" y="642937"/>
                </a:lnTo>
                <a:lnTo>
                  <a:pt x="5078412" y="642937"/>
                </a:lnTo>
                <a:lnTo>
                  <a:pt x="5078412" y="657225"/>
                </a:lnTo>
                <a:close/>
              </a:path>
              <a:path w="5107305" h="671829">
                <a:moveTo>
                  <a:pt x="5106987" y="657225"/>
                </a:moveTo>
                <a:lnTo>
                  <a:pt x="5078412" y="657225"/>
                </a:lnTo>
                <a:lnTo>
                  <a:pt x="5092699" y="642937"/>
                </a:lnTo>
                <a:lnTo>
                  <a:pt x="5106987" y="642937"/>
                </a:lnTo>
                <a:lnTo>
                  <a:pt x="5106987" y="657225"/>
                </a:lnTo>
                <a:close/>
              </a:path>
            </a:pathLst>
          </a:custGeom>
          <a:solidFill>
            <a:srgbClr val="001F5F"/>
          </a:solidFill>
        </p:spPr>
        <p:txBody>
          <a:bodyPr wrap="square" lIns="0" tIns="0" rIns="0" bIns="0" rtlCol="0"/>
          <a:lstStyle/>
          <a:p/>
        </p:txBody>
      </p:sp>
      <p:sp>
        <p:nvSpPr>
          <p:cNvPr id="11" name="object 11"/>
          <p:cNvSpPr txBox="1"/>
          <p:nvPr/>
        </p:nvSpPr>
        <p:spPr>
          <a:xfrm>
            <a:off x="4537493" y="2724886"/>
            <a:ext cx="4826000" cy="574040"/>
          </a:xfrm>
          <a:prstGeom prst="rect">
            <a:avLst/>
          </a:prstGeom>
        </p:spPr>
        <p:txBody>
          <a:bodyPr vert="horz" wrap="square" lIns="0" tIns="12700" rIns="0" bIns="0" rtlCol="0">
            <a:spAutoFit/>
          </a:bodyPr>
          <a:lstStyle/>
          <a:p>
            <a:pPr marL="12700" marR="5080">
              <a:lnSpc>
                <a:spcPct val="100000"/>
              </a:lnSpc>
              <a:spcBef>
                <a:spcPts val="100"/>
              </a:spcBef>
            </a:pPr>
            <a:r>
              <a:rPr sz="1800" dirty="0">
                <a:latin typeface="宋体" panose="02010600030101010101" pitchFamily="2" charset="-122"/>
                <a:cs typeface="宋体" panose="02010600030101010101" pitchFamily="2" charset="-122"/>
              </a:rPr>
              <a:t>研发费用比例要达到对应比例以上，占比的分母 是</a:t>
            </a:r>
            <a:r>
              <a:rPr sz="1800" dirty="0">
                <a:solidFill>
                  <a:srgbClr val="FF0000"/>
                </a:solidFill>
                <a:latin typeface="宋体" panose="02010600030101010101" pitchFamily="2" charset="-122"/>
                <a:cs typeface="宋体" panose="02010600030101010101" pitchFamily="2" charset="-122"/>
              </a:rPr>
              <a:t>销售收入</a:t>
            </a:r>
            <a:r>
              <a:rPr sz="1800" dirty="0">
                <a:latin typeface="宋体" panose="02010600030101010101" pitchFamily="2" charset="-122"/>
                <a:cs typeface="宋体" panose="02010600030101010101" pitchFamily="2" charset="-122"/>
              </a:rPr>
              <a:t>，不要四舍五入后正好是</a:t>
            </a:r>
            <a:r>
              <a:rPr sz="1800" spc="-5" dirty="0">
                <a:latin typeface="Calibri" panose="020F0502020204030204"/>
                <a:cs typeface="Calibri" panose="020F0502020204030204"/>
              </a:rPr>
              <a:t>3/4/5%</a:t>
            </a:r>
            <a:endParaRPr sz="1800">
              <a:latin typeface="Calibri" panose="020F0502020204030204"/>
              <a:cs typeface="Calibri" panose="020F0502020204030204"/>
            </a:endParaRPr>
          </a:p>
        </p:txBody>
      </p:sp>
      <p:grpSp>
        <p:nvGrpSpPr>
          <p:cNvPr id="12" name="object 12"/>
          <p:cNvGrpSpPr/>
          <p:nvPr/>
        </p:nvGrpSpPr>
        <p:grpSpPr>
          <a:xfrm>
            <a:off x="2956979" y="4105287"/>
            <a:ext cx="1306195" cy="247015"/>
            <a:chOff x="2956979" y="4105287"/>
            <a:chExt cx="1306195" cy="247015"/>
          </a:xfrm>
        </p:grpSpPr>
        <p:sp>
          <p:nvSpPr>
            <p:cNvPr id="13" name="object 13"/>
            <p:cNvSpPr/>
            <p:nvPr/>
          </p:nvSpPr>
          <p:spPr>
            <a:xfrm>
              <a:off x="2962655" y="4120896"/>
              <a:ext cx="1290955" cy="215265"/>
            </a:xfrm>
            <a:custGeom>
              <a:avLst/>
              <a:gdLst/>
              <a:ahLst/>
              <a:cxnLst/>
              <a:rect l="l" t="t" r="r" b="b"/>
              <a:pathLst>
                <a:path w="1290954" h="215264">
                  <a:moveTo>
                    <a:pt x="1182623" y="214883"/>
                  </a:moveTo>
                  <a:lnTo>
                    <a:pt x="1182623" y="161543"/>
                  </a:lnTo>
                  <a:lnTo>
                    <a:pt x="0" y="161543"/>
                  </a:lnTo>
                  <a:lnTo>
                    <a:pt x="0" y="53339"/>
                  </a:lnTo>
                  <a:lnTo>
                    <a:pt x="1182623" y="53339"/>
                  </a:lnTo>
                  <a:lnTo>
                    <a:pt x="1182623" y="0"/>
                  </a:lnTo>
                  <a:lnTo>
                    <a:pt x="1290828" y="108203"/>
                  </a:lnTo>
                  <a:lnTo>
                    <a:pt x="1182623" y="214883"/>
                  </a:lnTo>
                  <a:close/>
                </a:path>
              </a:pathLst>
            </a:custGeom>
            <a:solidFill>
              <a:srgbClr val="006FC0"/>
            </a:solidFill>
          </p:spPr>
          <p:txBody>
            <a:bodyPr wrap="square" lIns="0" tIns="0" rIns="0" bIns="0" rtlCol="0"/>
            <a:lstStyle/>
            <a:p/>
          </p:txBody>
        </p:sp>
        <p:sp>
          <p:nvSpPr>
            <p:cNvPr id="14" name="object 14"/>
            <p:cNvSpPr/>
            <p:nvPr/>
          </p:nvSpPr>
          <p:spPr>
            <a:xfrm>
              <a:off x="2956979" y="4105287"/>
              <a:ext cx="1306195" cy="247015"/>
            </a:xfrm>
            <a:custGeom>
              <a:avLst/>
              <a:gdLst/>
              <a:ahLst/>
              <a:cxnLst/>
              <a:rect l="l" t="t" r="r" b="b"/>
              <a:pathLst>
                <a:path w="1306195" h="247014">
                  <a:moveTo>
                    <a:pt x="1182687" y="69303"/>
                  </a:moveTo>
                  <a:lnTo>
                    <a:pt x="1182687" y="0"/>
                  </a:lnTo>
                  <a:lnTo>
                    <a:pt x="1198016" y="15328"/>
                  </a:lnTo>
                  <a:lnTo>
                    <a:pt x="1195387" y="15328"/>
                  </a:lnTo>
                  <a:lnTo>
                    <a:pt x="1184554" y="19824"/>
                  </a:lnTo>
                  <a:lnTo>
                    <a:pt x="1195387" y="30657"/>
                  </a:lnTo>
                  <a:lnTo>
                    <a:pt x="1195387" y="62953"/>
                  </a:lnTo>
                  <a:lnTo>
                    <a:pt x="1189037" y="62953"/>
                  </a:lnTo>
                  <a:lnTo>
                    <a:pt x="1182687" y="69303"/>
                  </a:lnTo>
                  <a:close/>
                </a:path>
                <a:path w="1306195" h="247014">
                  <a:moveTo>
                    <a:pt x="1195387" y="30657"/>
                  </a:moveTo>
                  <a:lnTo>
                    <a:pt x="1184554" y="19824"/>
                  </a:lnTo>
                  <a:lnTo>
                    <a:pt x="1195387" y="15328"/>
                  </a:lnTo>
                  <a:lnTo>
                    <a:pt x="1195387" y="30657"/>
                  </a:lnTo>
                  <a:close/>
                </a:path>
                <a:path w="1306195" h="247014">
                  <a:moveTo>
                    <a:pt x="1288014" y="123285"/>
                  </a:moveTo>
                  <a:lnTo>
                    <a:pt x="1195387" y="30657"/>
                  </a:lnTo>
                  <a:lnTo>
                    <a:pt x="1195387" y="15328"/>
                  </a:lnTo>
                  <a:lnTo>
                    <a:pt x="1198016" y="15328"/>
                  </a:lnTo>
                  <a:lnTo>
                    <a:pt x="1301483" y="118795"/>
                  </a:lnTo>
                  <a:lnTo>
                    <a:pt x="1292504" y="118795"/>
                  </a:lnTo>
                  <a:lnTo>
                    <a:pt x="1288014" y="123285"/>
                  </a:lnTo>
                  <a:close/>
                </a:path>
                <a:path w="1306195" h="247014">
                  <a:moveTo>
                    <a:pt x="1182687" y="183603"/>
                  </a:moveTo>
                  <a:lnTo>
                    <a:pt x="0" y="183603"/>
                  </a:lnTo>
                  <a:lnTo>
                    <a:pt x="0" y="62953"/>
                  </a:lnTo>
                  <a:lnTo>
                    <a:pt x="1182687" y="62953"/>
                  </a:lnTo>
                  <a:lnTo>
                    <a:pt x="1182687" y="69303"/>
                  </a:lnTo>
                  <a:lnTo>
                    <a:pt x="12700" y="69303"/>
                  </a:lnTo>
                  <a:lnTo>
                    <a:pt x="6350" y="75653"/>
                  </a:lnTo>
                  <a:lnTo>
                    <a:pt x="12700" y="75653"/>
                  </a:lnTo>
                  <a:lnTo>
                    <a:pt x="12700" y="170903"/>
                  </a:lnTo>
                  <a:lnTo>
                    <a:pt x="6350" y="170903"/>
                  </a:lnTo>
                  <a:lnTo>
                    <a:pt x="12700" y="177253"/>
                  </a:lnTo>
                  <a:lnTo>
                    <a:pt x="1182687" y="177253"/>
                  </a:lnTo>
                  <a:lnTo>
                    <a:pt x="1182687" y="183603"/>
                  </a:lnTo>
                  <a:close/>
                </a:path>
                <a:path w="1306195" h="247014">
                  <a:moveTo>
                    <a:pt x="1195387" y="75653"/>
                  </a:moveTo>
                  <a:lnTo>
                    <a:pt x="12700" y="75653"/>
                  </a:lnTo>
                  <a:lnTo>
                    <a:pt x="12700" y="69303"/>
                  </a:lnTo>
                  <a:lnTo>
                    <a:pt x="1182687" y="69303"/>
                  </a:lnTo>
                  <a:lnTo>
                    <a:pt x="1189037" y="62953"/>
                  </a:lnTo>
                  <a:lnTo>
                    <a:pt x="1195387" y="62953"/>
                  </a:lnTo>
                  <a:lnTo>
                    <a:pt x="1195387" y="75653"/>
                  </a:lnTo>
                  <a:close/>
                </a:path>
                <a:path w="1306195" h="247014">
                  <a:moveTo>
                    <a:pt x="12700" y="75653"/>
                  </a:moveTo>
                  <a:lnTo>
                    <a:pt x="6350" y="75653"/>
                  </a:lnTo>
                  <a:lnTo>
                    <a:pt x="12700" y="69303"/>
                  </a:lnTo>
                  <a:lnTo>
                    <a:pt x="12700" y="75653"/>
                  </a:lnTo>
                  <a:close/>
                </a:path>
                <a:path w="1306195" h="247014">
                  <a:moveTo>
                    <a:pt x="1292504" y="127774"/>
                  </a:moveTo>
                  <a:lnTo>
                    <a:pt x="1288021" y="123278"/>
                  </a:lnTo>
                  <a:lnTo>
                    <a:pt x="1292504" y="118795"/>
                  </a:lnTo>
                  <a:lnTo>
                    <a:pt x="1292504" y="127774"/>
                  </a:lnTo>
                  <a:close/>
                </a:path>
                <a:path w="1306195" h="247014">
                  <a:moveTo>
                    <a:pt x="1301470" y="127774"/>
                  </a:moveTo>
                  <a:lnTo>
                    <a:pt x="1292504" y="127774"/>
                  </a:lnTo>
                  <a:lnTo>
                    <a:pt x="1292504" y="118795"/>
                  </a:lnTo>
                  <a:lnTo>
                    <a:pt x="1301483" y="118795"/>
                  </a:lnTo>
                  <a:lnTo>
                    <a:pt x="1305960" y="123285"/>
                  </a:lnTo>
                  <a:lnTo>
                    <a:pt x="1301470" y="127774"/>
                  </a:lnTo>
                  <a:close/>
                </a:path>
                <a:path w="1306195" h="247014">
                  <a:moveTo>
                    <a:pt x="1198016" y="231228"/>
                  </a:moveTo>
                  <a:lnTo>
                    <a:pt x="1195387" y="231228"/>
                  </a:lnTo>
                  <a:lnTo>
                    <a:pt x="1195387" y="215912"/>
                  </a:lnTo>
                  <a:lnTo>
                    <a:pt x="1288014" y="123285"/>
                  </a:lnTo>
                  <a:lnTo>
                    <a:pt x="1292504" y="127774"/>
                  </a:lnTo>
                  <a:lnTo>
                    <a:pt x="1301470" y="127774"/>
                  </a:lnTo>
                  <a:lnTo>
                    <a:pt x="1198016" y="231228"/>
                  </a:lnTo>
                  <a:close/>
                </a:path>
                <a:path w="1306195" h="247014">
                  <a:moveTo>
                    <a:pt x="12700" y="177253"/>
                  </a:moveTo>
                  <a:lnTo>
                    <a:pt x="6350" y="170903"/>
                  </a:lnTo>
                  <a:lnTo>
                    <a:pt x="12700" y="170903"/>
                  </a:lnTo>
                  <a:lnTo>
                    <a:pt x="12700" y="177253"/>
                  </a:lnTo>
                  <a:close/>
                </a:path>
                <a:path w="1306195" h="247014">
                  <a:moveTo>
                    <a:pt x="1195387" y="183603"/>
                  </a:moveTo>
                  <a:lnTo>
                    <a:pt x="1189037" y="183603"/>
                  </a:lnTo>
                  <a:lnTo>
                    <a:pt x="1182687" y="177253"/>
                  </a:lnTo>
                  <a:lnTo>
                    <a:pt x="12700" y="177253"/>
                  </a:lnTo>
                  <a:lnTo>
                    <a:pt x="12700" y="170903"/>
                  </a:lnTo>
                  <a:lnTo>
                    <a:pt x="1195387" y="170903"/>
                  </a:lnTo>
                  <a:lnTo>
                    <a:pt x="1195387" y="183603"/>
                  </a:lnTo>
                  <a:close/>
                </a:path>
                <a:path w="1306195" h="247014">
                  <a:moveTo>
                    <a:pt x="1182687" y="246557"/>
                  </a:moveTo>
                  <a:lnTo>
                    <a:pt x="1182687" y="177253"/>
                  </a:lnTo>
                  <a:lnTo>
                    <a:pt x="1189037" y="183603"/>
                  </a:lnTo>
                  <a:lnTo>
                    <a:pt x="1195387" y="183603"/>
                  </a:lnTo>
                  <a:lnTo>
                    <a:pt x="1195387" y="215912"/>
                  </a:lnTo>
                  <a:lnTo>
                    <a:pt x="1184554" y="226745"/>
                  </a:lnTo>
                  <a:lnTo>
                    <a:pt x="1195387" y="231228"/>
                  </a:lnTo>
                  <a:lnTo>
                    <a:pt x="1198016" y="231228"/>
                  </a:lnTo>
                  <a:lnTo>
                    <a:pt x="1182687" y="246557"/>
                  </a:lnTo>
                  <a:close/>
                </a:path>
                <a:path w="1306195" h="247014">
                  <a:moveTo>
                    <a:pt x="1195387" y="231228"/>
                  </a:moveTo>
                  <a:lnTo>
                    <a:pt x="1184554" y="226745"/>
                  </a:lnTo>
                  <a:lnTo>
                    <a:pt x="1195387" y="215912"/>
                  </a:lnTo>
                  <a:lnTo>
                    <a:pt x="1195387" y="231228"/>
                  </a:lnTo>
                  <a:close/>
                </a:path>
              </a:pathLst>
            </a:custGeom>
            <a:solidFill>
              <a:srgbClr val="3A5E5C"/>
            </a:solidFill>
          </p:spPr>
          <p:txBody>
            <a:bodyPr wrap="square" lIns="0" tIns="0" rIns="0" bIns="0" rtlCol="0"/>
            <a:lstStyle/>
            <a:p/>
          </p:txBody>
        </p:sp>
      </p:grpSp>
      <p:sp>
        <p:nvSpPr>
          <p:cNvPr id="15" name="object 15"/>
          <p:cNvSpPr/>
          <p:nvPr/>
        </p:nvSpPr>
        <p:spPr>
          <a:xfrm>
            <a:off x="4444466" y="3947579"/>
            <a:ext cx="5107305" cy="671830"/>
          </a:xfrm>
          <a:custGeom>
            <a:avLst/>
            <a:gdLst/>
            <a:ahLst/>
            <a:cxnLst/>
            <a:rect l="l" t="t" r="r" b="b"/>
            <a:pathLst>
              <a:path w="5107305" h="671829">
                <a:moveTo>
                  <a:pt x="5092699" y="671512"/>
                </a:moveTo>
                <a:lnTo>
                  <a:pt x="14287" y="671512"/>
                </a:lnTo>
                <a:lnTo>
                  <a:pt x="11506" y="671245"/>
                </a:lnTo>
                <a:lnTo>
                  <a:pt x="0" y="657225"/>
                </a:lnTo>
                <a:lnTo>
                  <a:pt x="0" y="14287"/>
                </a:lnTo>
                <a:lnTo>
                  <a:pt x="14287" y="0"/>
                </a:lnTo>
                <a:lnTo>
                  <a:pt x="5092699" y="0"/>
                </a:lnTo>
                <a:lnTo>
                  <a:pt x="5106987" y="14287"/>
                </a:lnTo>
                <a:lnTo>
                  <a:pt x="28575" y="14287"/>
                </a:lnTo>
                <a:lnTo>
                  <a:pt x="14287" y="28575"/>
                </a:lnTo>
                <a:lnTo>
                  <a:pt x="28575" y="28575"/>
                </a:lnTo>
                <a:lnTo>
                  <a:pt x="28575" y="642937"/>
                </a:lnTo>
                <a:lnTo>
                  <a:pt x="14287" y="642937"/>
                </a:lnTo>
                <a:lnTo>
                  <a:pt x="28575" y="657225"/>
                </a:lnTo>
                <a:lnTo>
                  <a:pt x="5106987" y="657225"/>
                </a:lnTo>
                <a:lnTo>
                  <a:pt x="5106720" y="660018"/>
                </a:lnTo>
                <a:lnTo>
                  <a:pt x="5095494" y="671245"/>
                </a:lnTo>
                <a:lnTo>
                  <a:pt x="5092699" y="671512"/>
                </a:lnTo>
                <a:close/>
              </a:path>
              <a:path w="5107305" h="671829">
                <a:moveTo>
                  <a:pt x="28575" y="28575"/>
                </a:moveTo>
                <a:lnTo>
                  <a:pt x="14287" y="28575"/>
                </a:lnTo>
                <a:lnTo>
                  <a:pt x="28575" y="14287"/>
                </a:lnTo>
                <a:lnTo>
                  <a:pt x="28575" y="28575"/>
                </a:lnTo>
                <a:close/>
              </a:path>
              <a:path w="5107305" h="671829">
                <a:moveTo>
                  <a:pt x="5078412" y="28575"/>
                </a:moveTo>
                <a:lnTo>
                  <a:pt x="28575" y="28575"/>
                </a:lnTo>
                <a:lnTo>
                  <a:pt x="28575" y="14287"/>
                </a:lnTo>
                <a:lnTo>
                  <a:pt x="5078412" y="14287"/>
                </a:lnTo>
                <a:lnTo>
                  <a:pt x="5078412" y="28575"/>
                </a:lnTo>
                <a:close/>
              </a:path>
              <a:path w="5107305" h="671829">
                <a:moveTo>
                  <a:pt x="5078412" y="657225"/>
                </a:moveTo>
                <a:lnTo>
                  <a:pt x="5078412" y="14287"/>
                </a:lnTo>
                <a:lnTo>
                  <a:pt x="5092699" y="28575"/>
                </a:lnTo>
                <a:lnTo>
                  <a:pt x="5106987" y="28575"/>
                </a:lnTo>
                <a:lnTo>
                  <a:pt x="5106987" y="642937"/>
                </a:lnTo>
                <a:lnTo>
                  <a:pt x="5092699" y="642937"/>
                </a:lnTo>
                <a:lnTo>
                  <a:pt x="5078412" y="657225"/>
                </a:lnTo>
                <a:close/>
              </a:path>
              <a:path w="5107305" h="671829">
                <a:moveTo>
                  <a:pt x="5106987" y="28575"/>
                </a:moveTo>
                <a:lnTo>
                  <a:pt x="5092699" y="28575"/>
                </a:lnTo>
                <a:lnTo>
                  <a:pt x="5078412" y="14287"/>
                </a:lnTo>
                <a:lnTo>
                  <a:pt x="5106987" y="14287"/>
                </a:lnTo>
                <a:lnTo>
                  <a:pt x="5106987" y="28575"/>
                </a:lnTo>
                <a:close/>
              </a:path>
              <a:path w="5107305" h="671829">
                <a:moveTo>
                  <a:pt x="28575" y="657225"/>
                </a:moveTo>
                <a:lnTo>
                  <a:pt x="14287" y="642937"/>
                </a:lnTo>
                <a:lnTo>
                  <a:pt x="28575" y="642937"/>
                </a:lnTo>
                <a:lnTo>
                  <a:pt x="28575" y="657225"/>
                </a:lnTo>
                <a:close/>
              </a:path>
              <a:path w="5107305" h="671829">
                <a:moveTo>
                  <a:pt x="5078412" y="657225"/>
                </a:moveTo>
                <a:lnTo>
                  <a:pt x="28575" y="657225"/>
                </a:lnTo>
                <a:lnTo>
                  <a:pt x="28575" y="642937"/>
                </a:lnTo>
                <a:lnTo>
                  <a:pt x="5078412" y="642937"/>
                </a:lnTo>
                <a:lnTo>
                  <a:pt x="5078412" y="657225"/>
                </a:lnTo>
                <a:close/>
              </a:path>
              <a:path w="5107305" h="671829">
                <a:moveTo>
                  <a:pt x="5106987" y="657225"/>
                </a:moveTo>
                <a:lnTo>
                  <a:pt x="5078412" y="657225"/>
                </a:lnTo>
                <a:lnTo>
                  <a:pt x="5092699" y="642937"/>
                </a:lnTo>
                <a:lnTo>
                  <a:pt x="5106987" y="642937"/>
                </a:lnTo>
                <a:lnTo>
                  <a:pt x="5106987" y="657225"/>
                </a:lnTo>
                <a:close/>
              </a:path>
            </a:pathLst>
          </a:custGeom>
          <a:solidFill>
            <a:srgbClr val="001F5F"/>
          </a:solidFill>
        </p:spPr>
        <p:txBody>
          <a:bodyPr wrap="square" lIns="0" tIns="0" rIns="0" bIns="0" rtlCol="0"/>
          <a:lstStyle/>
          <a:p/>
        </p:txBody>
      </p:sp>
      <p:sp>
        <p:nvSpPr>
          <p:cNvPr id="16" name="object 16"/>
          <p:cNvSpPr txBox="1"/>
          <p:nvPr/>
        </p:nvSpPr>
        <p:spPr>
          <a:xfrm>
            <a:off x="4537493" y="3982186"/>
            <a:ext cx="4763135" cy="574040"/>
          </a:xfrm>
          <a:prstGeom prst="rect">
            <a:avLst/>
          </a:prstGeom>
        </p:spPr>
        <p:txBody>
          <a:bodyPr vert="horz" wrap="square" lIns="0" tIns="12700" rIns="0" bIns="0" rtlCol="0">
            <a:spAutoFit/>
          </a:bodyPr>
          <a:lstStyle/>
          <a:p>
            <a:pPr marL="12700" marR="5080">
              <a:lnSpc>
                <a:spcPct val="100000"/>
              </a:lnSpc>
              <a:spcBef>
                <a:spcPts val="100"/>
              </a:spcBef>
            </a:pPr>
            <a:r>
              <a:rPr sz="1800" dirty="0">
                <a:latin typeface="宋体" panose="02010600030101010101" pitchFamily="2" charset="-122"/>
                <a:cs typeface="宋体" panose="02010600030101010101" pitchFamily="2" charset="-122"/>
              </a:rPr>
              <a:t>高新技术产品收入比例要达到</a:t>
            </a:r>
            <a:r>
              <a:rPr sz="1800" spc="-5" dirty="0">
                <a:latin typeface="Calibri" panose="020F0502020204030204"/>
                <a:cs typeface="Calibri" panose="020F0502020204030204"/>
              </a:rPr>
              <a:t>60%</a:t>
            </a:r>
            <a:r>
              <a:rPr sz="1800" dirty="0">
                <a:latin typeface="宋体" panose="02010600030101010101" pitchFamily="2" charset="-122"/>
                <a:cs typeface="宋体" panose="02010600030101010101" pitchFamily="2" charset="-122"/>
              </a:rPr>
              <a:t>以上，占比的 分母是</a:t>
            </a:r>
            <a:r>
              <a:rPr sz="1800" dirty="0">
                <a:solidFill>
                  <a:srgbClr val="FF0000"/>
                </a:solidFill>
                <a:latin typeface="宋体" panose="02010600030101010101" pitchFamily="2" charset="-122"/>
                <a:cs typeface="宋体" panose="02010600030101010101" pitchFamily="2" charset="-122"/>
              </a:rPr>
              <a:t>总收入</a:t>
            </a:r>
            <a:r>
              <a:rPr sz="1800" dirty="0">
                <a:latin typeface="宋体" panose="02010600030101010101" pitchFamily="2" charset="-122"/>
                <a:cs typeface="宋体" panose="02010600030101010101" pitchFamily="2" charset="-122"/>
              </a:rPr>
              <a:t>，不要四舍五入后正好是</a:t>
            </a:r>
            <a:r>
              <a:rPr sz="1800" spc="-5" dirty="0">
                <a:latin typeface="Calibri" panose="020F0502020204030204"/>
                <a:cs typeface="Calibri" panose="020F0502020204030204"/>
              </a:rPr>
              <a:t>60%</a:t>
            </a:r>
            <a:endParaRPr sz="1800">
              <a:latin typeface="Calibri" panose="020F0502020204030204"/>
              <a:cs typeface="Calibri" panose="020F0502020204030204"/>
            </a:endParaRPr>
          </a:p>
        </p:txBody>
      </p:sp>
      <p:sp>
        <p:nvSpPr>
          <p:cNvPr id="22" name="object 22"/>
          <p:cNvSpPr txBox="1"/>
          <p:nvPr/>
        </p:nvSpPr>
        <p:spPr>
          <a:xfrm>
            <a:off x="4695190" y="509905"/>
            <a:ext cx="3027680" cy="381635"/>
          </a:xfrm>
          <a:prstGeom prst="rect">
            <a:avLst/>
          </a:prstGeom>
        </p:spPr>
        <p:txBody>
          <a:bodyPr vert="horz" wrap="square" lIns="0" tIns="12700" rIns="0" bIns="0" rtlCol="0">
            <a:spAutoFit/>
          </a:bodyPr>
          <a:lstStyle/>
          <a:p>
            <a:pPr marL="12700" algn="ctr">
              <a:lnSpc>
                <a:spcPct val="100000"/>
              </a:lnSpc>
              <a:spcBef>
                <a:spcPts val="100"/>
              </a:spcBef>
            </a:pPr>
            <a:r>
              <a:rPr lang="en-US" sz="2400" dirty="0">
                <a:solidFill>
                  <a:srgbClr val="FFFFFF"/>
                </a:solidFill>
                <a:latin typeface="微软雅黑" panose="020B0503020204020204" pitchFamily="34" charset="-122"/>
                <a:cs typeface="微软雅黑" panose="020B0503020204020204" pitchFamily="34" charset="-122"/>
              </a:rPr>
              <a:t>4</a:t>
            </a:r>
            <a:r>
              <a:rPr lang="zh-CN" altLang="en-US" sz="2400" dirty="0">
                <a:solidFill>
                  <a:srgbClr val="FFFFFF"/>
                </a:solidFill>
                <a:latin typeface="微软雅黑" panose="020B0503020204020204" pitchFamily="34" charset="-122"/>
                <a:cs typeface="微软雅黑" panose="020B0503020204020204" pitchFamily="34" charset="-122"/>
              </a:rPr>
              <a:t>、</a:t>
            </a:r>
            <a:r>
              <a:rPr lang="zh-CN" sz="2400" dirty="0">
                <a:solidFill>
                  <a:srgbClr val="FFFFFF"/>
                </a:solidFill>
                <a:latin typeface="微软雅黑" panose="020B0503020204020204" pitchFamily="34" charset="-122"/>
                <a:cs typeface="微软雅黑" panose="020B0503020204020204" pitchFamily="34" charset="-122"/>
              </a:rPr>
              <a:t>高企财务</a:t>
            </a:r>
            <a:r>
              <a:rPr lang="zh-CN" sz="2400" dirty="0">
                <a:solidFill>
                  <a:srgbClr val="FFFFFF"/>
                </a:solidFill>
                <a:latin typeface="微软雅黑" panose="020B0503020204020204" pitchFamily="34" charset="-122"/>
                <a:cs typeface="微软雅黑" panose="020B0503020204020204" pitchFamily="34" charset="-122"/>
              </a:rPr>
              <a:t>核算</a:t>
            </a:r>
            <a:endParaRPr lang="zh-CN" sz="2400" dirty="0">
              <a:solidFill>
                <a:srgbClr val="FFFFFF"/>
              </a:solidFill>
              <a:latin typeface="微软雅黑" panose="020B0503020204020204" pitchFamily="34" charset="-122"/>
              <a:cs typeface="微软雅黑" panose="020B0503020204020204" pitchFamily="34" charset="-122"/>
            </a:endParaRPr>
          </a:p>
        </p:txBody>
      </p:sp>
      <p:sp>
        <p:nvSpPr>
          <p:cNvPr id="3" name="文本框 2"/>
          <p:cNvSpPr txBox="1"/>
          <p:nvPr/>
        </p:nvSpPr>
        <p:spPr>
          <a:xfrm>
            <a:off x="85090" y="1736725"/>
            <a:ext cx="9067800" cy="625475"/>
          </a:xfrm>
          <a:prstGeom prst="rect">
            <a:avLst/>
          </a:prstGeom>
          <a:noFill/>
        </p:spPr>
        <p:txBody>
          <a:bodyPr wrap="square" rtlCol="0">
            <a:noAutofit/>
          </a:bodyPr>
          <a:p>
            <a:r>
              <a:rPr lang="zh-CN" altLang="en-US" sz="2400" b="1"/>
              <a:t>高企申报有两个重要指标：研发费用占比、高品收入占比</a:t>
            </a:r>
            <a:endParaRPr lang="zh-CN" altLang="en-US" sz="2400" b="1"/>
          </a:p>
        </p:txBody>
      </p:sp>
    </p:spTree>
  </p:cSld>
  <p:clrMapOvr>
    <a:masterClrMapping/>
  </p:clrMapOvr>
</p:sld>
</file>

<file path=ppt/tags/tag1.xml><?xml version="1.0" encoding="utf-8"?>
<p:tagLst xmlns:p="http://schemas.openxmlformats.org/presentationml/2006/main">
  <p:tag name="KSO_WM_UNIT_PLACING_PICTURE_USER_VIEWPORT" val="{&quot;height&quot;:1018,&quot;width&quot;:6335}"/>
</p:tagLst>
</file>

<file path=ppt/tags/tag10.xml><?xml version="1.0" encoding="utf-8"?>
<p:tagLst xmlns:p="http://schemas.openxmlformats.org/presentationml/2006/main">
  <p:tag name="KSO_WM_UNIT_TABLE_BEAUTIFY" val="smartTable{b88f63c6-c7a9-4378-b9f5-3dced927f629}"/>
</p:tagLst>
</file>

<file path=ppt/tags/tag11.xml><?xml version="1.0" encoding="utf-8"?>
<p:tagLst xmlns:p="http://schemas.openxmlformats.org/presentationml/2006/main">
  <p:tag name="KSO_WM_UNIT_TABLE_BEAUTIFY" val="smartTable{dd9ee005-83b7-4edb-869d-afacbafe1b76}"/>
</p:tagLst>
</file>

<file path=ppt/tags/tag12.xml><?xml version="1.0" encoding="utf-8"?>
<p:tagLst xmlns:p="http://schemas.openxmlformats.org/presentationml/2006/main">
  <p:tag name="KSO_WM_UNIT_TABLE_BEAUTIFY" val="smartTable{9ec5d451-1168-4fd5-bb20-647376c1bff3}"/>
</p:tagLst>
</file>

<file path=ppt/tags/tag13.xml><?xml version="1.0" encoding="utf-8"?>
<p:tagLst xmlns:p="http://schemas.openxmlformats.org/presentationml/2006/main">
  <p:tag name="KSO_WM_UNIT_TABLE_BEAUTIFY" val="smartTable{7538ba9e-3265-46e4-97a1-6fca2079c843}"/>
  <p:tag name="TABLE_ENDDRAG_ORIGIN_RECT" val="814*377"/>
  <p:tag name="TABLE_ENDDRAG_RECT" val="64*120*846*369"/>
</p:tagLst>
</file>

<file path=ppt/tags/tag14.xml><?xml version="1.0" encoding="utf-8"?>
<p:tagLst xmlns:p="http://schemas.openxmlformats.org/presentationml/2006/main">
  <p:tag name="KSO_WM_UNIT_TABLE_BEAUTIFY" val="smartTable{bc46025f-8393-4c9c-9add-247821675fb3}"/>
  <p:tag name="TABLE_ENDDRAG_ORIGIN_RECT" val="843*395"/>
  <p:tag name="TABLE_ENDDRAG_RECT" val="36*101*872*374"/>
</p:tagLst>
</file>

<file path=ppt/tags/tag15.xml><?xml version="1.0" encoding="utf-8"?>
<p:tagLst xmlns:p="http://schemas.openxmlformats.org/presentationml/2006/main">
  <p:tag name="KSO_WM_UNIT_TABLE_BEAUTIFY" val="smartTable{f0bb89d2-d87a-4145-96f9-ee0c5dff1d79}"/>
  <p:tag name="TABLE_ENDDRAG_ORIGIN_RECT" val="806*369"/>
  <p:tag name="TABLE_ENDDRAG_RECT" val="58*106*844*405"/>
</p:tagLst>
</file>

<file path=ppt/tags/tag16.xml><?xml version="1.0" encoding="utf-8"?>
<p:tagLst xmlns:p="http://schemas.openxmlformats.org/presentationml/2006/main">
  <p:tag name="KSO_WPP_MARK_KEY" val="71a9a132-9f45-4056-a0f0-54a5b18fa7ba"/>
  <p:tag name="COMMONDATA" val="eyJoZGlkIjoiZDRkYmQ3MzIwYjhkOTAzM2UzZjRiYjM1ZjNhMTlkOGYifQ=="/>
</p:tagLst>
</file>

<file path=ppt/tags/tag2.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5.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7.xml><?xml version="1.0" encoding="utf-8"?>
<p:tagLst xmlns:p="http://schemas.openxmlformats.org/presentationml/2006/main">
  <p:tag name="KSO_WM_UNIT_TABLE_BEAUTIFY" val="smartTable{16572bf2-7004-4b7c-a65d-c15712b138f7}"/>
</p:tagLst>
</file>

<file path=ppt/tags/tag8.xml><?xml version="1.0" encoding="utf-8"?>
<p:tagLst xmlns:p="http://schemas.openxmlformats.org/presentationml/2006/main">
  <p:tag name="KSO_WM_UNIT_TABLE_BEAUTIFY" val="smartTable{64e8804d-4859-4f7d-8aa5-761c26f1a8b0}"/>
</p:tagLst>
</file>

<file path=ppt/tags/tag9.xml><?xml version="1.0" encoding="utf-8"?>
<p:tagLst xmlns:p="http://schemas.openxmlformats.org/presentationml/2006/main">
  <p:tag name="KSO_WM_UNIT_TABLE_BEAUTIFY" val="smartTable{c7a37bd0-e288-4056-bb22-44cd759492e5}"/>
</p:tagLst>
</file>

<file path=ppt/theme/theme1.xml><?xml version="1.0" encoding="utf-8"?>
<a:theme xmlns:a="http://schemas.openxmlformats.org/drawingml/2006/main" name="1_自定义设计方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7889</Words>
  <Application>WPS 演示</Application>
  <PresentationFormat>宽屏</PresentationFormat>
  <Paragraphs>1587</Paragraphs>
  <Slides>27</Slides>
  <Notes>5</Notes>
  <HiddenSlides>0</HiddenSlides>
  <MMClips>0</MMClips>
  <ScaleCrop>false</ScaleCrop>
  <HeadingPairs>
    <vt:vector size="6" baseType="variant">
      <vt:variant>
        <vt:lpstr>已用的字体</vt:lpstr>
      </vt:variant>
      <vt:variant>
        <vt:i4>20</vt:i4>
      </vt:variant>
      <vt:variant>
        <vt:lpstr>主题</vt:lpstr>
      </vt:variant>
      <vt:variant>
        <vt:i4>3</vt:i4>
      </vt:variant>
      <vt:variant>
        <vt:lpstr>幻灯片标题</vt:lpstr>
      </vt:variant>
      <vt:variant>
        <vt:i4>27</vt:i4>
      </vt:variant>
    </vt:vector>
  </HeadingPairs>
  <TitlesOfParts>
    <vt:vector size="50" baseType="lpstr">
      <vt:lpstr>Arial</vt:lpstr>
      <vt:lpstr>宋体</vt:lpstr>
      <vt:lpstr>Wingdings</vt:lpstr>
      <vt:lpstr>Arial</vt:lpstr>
      <vt:lpstr>Calibri</vt:lpstr>
      <vt:lpstr>汉仪锐智W</vt:lpstr>
      <vt:lpstr>Segoe Print</vt:lpstr>
      <vt:lpstr>汉仪锐智W</vt:lpstr>
      <vt:lpstr>Calibri</vt:lpstr>
      <vt:lpstr>黑体</vt:lpstr>
      <vt:lpstr>楷体</vt:lpstr>
      <vt:lpstr>微软雅黑</vt:lpstr>
      <vt:lpstr>Times New Roman</vt:lpstr>
      <vt:lpstr>Arial Unicode MS</vt:lpstr>
      <vt:lpstr>等线 Light</vt:lpstr>
      <vt:lpstr>Calibri Light</vt:lpstr>
      <vt:lpstr>等线</vt:lpstr>
      <vt:lpstr>MS Sans Serif</vt:lpstr>
      <vt:lpstr>Arial Narrow</vt:lpstr>
      <vt:lpstr>Wingdings</vt:lpstr>
      <vt:lpstr>1_自定义设计方案</vt:lpstr>
      <vt:lpstr>自定义设计方案</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科目设置 会计准则的相关规定 企业会计准则应用指南—会计科目和主要账务处理     </vt:lpstr>
      <vt:lpstr>PowerPoint 演示文稿</vt:lpstr>
      <vt:lpstr>PowerPoint 演示文稿</vt:lpstr>
      <vt:lpstr>费用归集与分摊</vt:lpstr>
      <vt:lpstr>PowerPoint 演示文稿</vt:lpstr>
      <vt:lpstr>PowerPoint 演示文稿</vt:lpstr>
      <vt:lpstr>PowerPoint 演示文稿</vt:lpstr>
      <vt:lpstr>PowerPoint 演示文稿</vt:lpstr>
      <vt:lpstr>PowerPoint 演示文稿</vt:lpstr>
      <vt:lpstr>PowerPoint 演示文稿</vt:lpstr>
      <vt:lpstr>如何确定产品是否属于高新技术产品？ 通过研发和相关技术创新活动，取得的产品（服务）收入与技术性收入的总和。</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高企申报政策解读 ——国家高新技术企业认定培育专场培训</dc:title>
  <dc:creator/>
  <cp:lastModifiedBy>JH</cp:lastModifiedBy>
  <cp:revision>197</cp:revision>
  <dcterms:created xsi:type="dcterms:W3CDTF">2021-03-26T01:20:00Z</dcterms:created>
  <dcterms:modified xsi:type="dcterms:W3CDTF">2023-02-17T07:24:11Z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2019-12-15T16:00:00Z</vt:filetime>
  </property>
  <property fmtid="{D5CDD505-2E9C-101B-9397-08002B2CF9AE}" pid="3" name="Creator">
    <vt:lpwstr>WPS 演示</vt:lpwstr>
  </property>
  <property fmtid="{D5CDD505-2E9C-101B-9397-08002B2CF9AE}" pid="4" name="LastSaved">
    <vt:filetime>2021-03-30T16:00:00Z</vt:filetime>
  </property>
  <property fmtid="{D5CDD505-2E9C-101B-9397-08002B2CF9AE}" pid="5" name="ICV">
    <vt:lpwstr>3DDB5E760EF644919EE98774456B1725</vt:lpwstr>
  </property>
  <property fmtid="{D5CDD505-2E9C-101B-9397-08002B2CF9AE}" pid="6" name="KSOProductBuildVer">
    <vt:lpwstr>2052-11.1.0.12980</vt:lpwstr>
  </property>
</Properties>
</file>